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484" r:id="rId1"/>
  </p:sldMasterIdLst>
  <p:notesMasterIdLst>
    <p:notesMasterId r:id="rId25"/>
  </p:notesMasterIdLst>
  <p:handoutMasterIdLst>
    <p:handoutMasterId r:id="rId26"/>
  </p:handoutMasterIdLst>
  <p:sldIdLst>
    <p:sldId id="303" r:id="rId2"/>
    <p:sldId id="307" r:id="rId3"/>
    <p:sldId id="311" r:id="rId4"/>
    <p:sldId id="309" r:id="rId5"/>
    <p:sldId id="315" r:id="rId6"/>
    <p:sldId id="316" r:id="rId7"/>
    <p:sldId id="312" r:id="rId8"/>
    <p:sldId id="313" r:id="rId9"/>
    <p:sldId id="256" r:id="rId10"/>
    <p:sldId id="257" r:id="rId11"/>
    <p:sldId id="258" r:id="rId12"/>
    <p:sldId id="259" r:id="rId13"/>
    <p:sldId id="260" r:id="rId14"/>
    <p:sldId id="261" r:id="rId15"/>
    <p:sldId id="262" r:id="rId16"/>
    <p:sldId id="263" r:id="rId17"/>
    <p:sldId id="264" r:id="rId18"/>
    <p:sldId id="265" r:id="rId19"/>
    <p:sldId id="266" r:id="rId20"/>
    <p:sldId id="267" r:id="rId21"/>
    <p:sldId id="314" r:id="rId22"/>
    <p:sldId id="317" r:id="rId23"/>
    <p:sldId id="310" r:id="rId24"/>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Wingdings 3" panose="05040102010807070707" pitchFamily="18" charset="2"/>
      <p:regular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baud Antignac" initials="TA." lastIdx="1" clrIdx="0">
    <p:extLst>
      <p:ext uri="{19B8F6BF-5375-455C-9EA6-DF929625EA0E}">
        <p15:presenceInfo xmlns:p15="http://schemas.microsoft.com/office/powerpoint/2012/main" userId="Thibaud Antigna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87"/>
    <a:srgbClr val="39B3B0"/>
    <a:srgbClr val="88BF2C"/>
    <a:srgbClr val="CC00CC"/>
    <a:srgbClr val="FD7627"/>
    <a:srgbClr val="FEC308"/>
    <a:srgbClr val="5A61A0"/>
    <a:srgbClr val="002BC4"/>
    <a:srgbClr val="1E7BE6"/>
    <a:srgbClr val="053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6" autoAdjust="0"/>
    <p:restoredTop sz="86446"/>
  </p:normalViewPr>
  <p:slideViewPr>
    <p:cSldViewPr snapToGrid="0">
      <p:cViewPr varScale="1">
        <p:scale>
          <a:sx n="110" d="100"/>
          <a:sy n="110" d="100"/>
        </p:scale>
        <p:origin x="78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774"/>
    </p:cViewPr>
  </p:sorterViewPr>
  <p:notesViewPr>
    <p:cSldViewPr snapToGrid="0">
      <p:cViewPr varScale="1">
        <p:scale>
          <a:sx n="83" d="100"/>
          <a:sy n="83" d="100"/>
        </p:scale>
        <p:origin x="2514" y="10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CD2C08-64BB-4E1E-9AE3-A707EA1525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5FA214A3-0CF3-48CE-A7AA-2C6072EFC2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4539F0-EF17-4135-960C-B5441AD7BE8D}" type="datetimeFigureOut">
              <a:rPr lang="en-US" smtClean="0">
                <a:latin typeface="Arial" panose="020B0604020202020204" pitchFamily="34" charset="0"/>
              </a:rPr>
              <a:t>10/18/2019</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90EEABF4-B62E-4F4F-AB38-0965844738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2FACEAE8-DD4E-4FDF-9268-718B6A686A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8B446E-4F07-403E-BF41-B7B29C8CA48C}"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560134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E47DA482-11F4-4714-A1C7-9A90733BADE9}" type="datetimeFigureOut">
              <a:rPr lang="en-US" smtClean="0"/>
              <a:pPr/>
              <a:t>10/18/2019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D076295-620E-4F3C-95A6-6AFF0D3A9339}" type="slidenum">
              <a:rPr lang="en-US" smtClean="0"/>
              <a:pPr/>
              <a:t>‹#›</a:t>
            </a:fld>
            <a:endParaRPr lang="en-US" dirty="0"/>
          </a:p>
        </p:txBody>
      </p:sp>
    </p:spTree>
    <p:extLst>
      <p:ext uri="{BB962C8B-B14F-4D97-AF65-F5344CB8AC3E}">
        <p14:creationId xmlns:p14="http://schemas.microsoft.com/office/powerpoint/2010/main" val="3385108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DD076295-620E-4F3C-95A6-6AFF0D3A9339}" type="slidenum">
              <a:rPr lang="en-US" smtClean="0"/>
              <a:pPr/>
              <a:t>1</a:t>
            </a:fld>
            <a:endParaRPr lang="en-US" dirty="0"/>
          </a:p>
        </p:txBody>
      </p:sp>
    </p:spTree>
    <p:extLst>
      <p:ext uri="{BB962C8B-B14F-4D97-AF65-F5344CB8AC3E}">
        <p14:creationId xmlns:p14="http://schemas.microsoft.com/office/powerpoint/2010/main" val="94707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DD076295-620E-4F3C-95A6-6AFF0D3A9339}" type="slidenum">
              <a:rPr lang="en-US" smtClean="0"/>
              <a:pPr/>
              <a:t>2</a:t>
            </a:fld>
            <a:endParaRPr lang="en-US" dirty="0"/>
          </a:p>
        </p:txBody>
      </p:sp>
    </p:spTree>
    <p:extLst>
      <p:ext uri="{BB962C8B-B14F-4D97-AF65-F5344CB8AC3E}">
        <p14:creationId xmlns:p14="http://schemas.microsoft.com/office/powerpoint/2010/main" val="9091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DD076295-620E-4F3C-95A6-6AFF0D3A9339}" type="slidenum">
              <a:rPr lang="en-US" smtClean="0"/>
              <a:pPr/>
              <a:t>3</a:t>
            </a:fld>
            <a:endParaRPr lang="en-US" dirty="0"/>
          </a:p>
        </p:txBody>
      </p:sp>
    </p:spTree>
    <p:extLst>
      <p:ext uri="{BB962C8B-B14F-4D97-AF65-F5344CB8AC3E}">
        <p14:creationId xmlns:p14="http://schemas.microsoft.com/office/powerpoint/2010/main" val="37995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DD076295-620E-4F3C-95A6-6AFF0D3A9339}" type="slidenum">
              <a:rPr lang="en-US" smtClean="0"/>
              <a:pPr/>
              <a:t>4</a:t>
            </a:fld>
            <a:endParaRPr lang="en-US" dirty="0"/>
          </a:p>
        </p:txBody>
      </p:sp>
    </p:spTree>
    <p:extLst>
      <p:ext uri="{BB962C8B-B14F-4D97-AF65-F5344CB8AC3E}">
        <p14:creationId xmlns:p14="http://schemas.microsoft.com/office/powerpoint/2010/main" val="200644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DD076295-620E-4F3C-95A6-6AFF0D3A9339}" type="slidenum">
              <a:rPr lang="en-US" smtClean="0"/>
              <a:pPr/>
              <a:t>5</a:t>
            </a:fld>
            <a:endParaRPr lang="en-US" dirty="0"/>
          </a:p>
        </p:txBody>
      </p:sp>
    </p:spTree>
    <p:extLst>
      <p:ext uri="{BB962C8B-B14F-4D97-AF65-F5344CB8AC3E}">
        <p14:creationId xmlns:p14="http://schemas.microsoft.com/office/powerpoint/2010/main" val="2311617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DD076295-620E-4F3C-95A6-6AFF0D3A9339}" type="slidenum">
              <a:rPr lang="en-US" smtClean="0"/>
              <a:pPr/>
              <a:t>6</a:t>
            </a:fld>
            <a:endParaRPr lang="en-US" dirty="0"/>
          </a:p>
        </p:txBody>
      </p:sp>
    </p:spTree>
    <p:extLst>
      <p:ext uri="{BB962C8B-B14F-4D97-AF65-F5344CB8AC3E}">
        <p14:creationId xmlns:p14="http://schemas.microsoft.com/office/powerpoint/2010/main" val="179122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DD076295-620E-4F3C-95A6-6AFF0D3A9339}" type="slidenum">
              <a:rPr lang="en-US" smtClean="0"/>
              <a:pPr/>
              <a:t>23</a:t>
            </a:fld>
            <a:endParaRPr lang="en-US" dirty="0"/>
          </a:p>
        </p:txBody>
      </p:sp>
    </p:spTree>
    <p:extLst>
      <p:ext uri="{BB962C8B-B14F-4D97-AF65-F5344CB8AC3E}">
        <p14:creationId xmlns:p14="http://schemas.microsoft.com/office/powerpoint/2010/main" val="383059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oleObject" Target="../embeddings/oleObject6.bin"/><Relationship Id="rId18" Type="http://schemas.openxmlformats.org/officeDocument/2006/relationships/oleObject" Target="../embeddings/oleObject10.bin"/><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slideMaster" Target="../slideMasters/slideMaster1.xml"/><Relationship Id="rId17" Type="http://schemas.openxmlformats.org/officeDocument/2006/relationships/oleObject" Target="../embeddings/oleObject9.bin"/><Relationship Id="rId2" Type="http://schemas.openxmlformats.org/officeDocument/2006/relationships/tags" Target="../tags/tag12.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oleObject" Target="../embeddings/oleObject7.bin"/><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4115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header and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442912" y="314313"/>
            <a:ext cx="7476887" cy="666747"/>
          </a:xfrm>
        </p:spPr>
        <p:txBody>
          <a:bodyPr/>
          <a:lstStyle/>
          <a:p>
            <a:r>
              <a:rPr lang="en-US"/>
              <a:t>Click to edit Master title style</a:t>
            </a:r>
            <a:endParaRPr lang="en-US" dirty="0"/>
          </a:p>
        </p:txBody>
      </p:sp>
      <p:sp>
        <p:nvSpPr>
          <p:cNvPr id="5" name="Inhaltsplatzhalter 6"/>
          <p:cNvSpPr>
            <a:spLocks noGrp="1"/>
          </p:cNvSpPr>
          <p:nvPr>
            <p:ph sz="quarter" idx="15" hasCustomPrompt="1"/>
          </p:nvPr>
        </p:nvSpPr>
        <p:spPr>
          <a:xfrm>
            <a:off x="442913" y="1794141"/>
            <a:ext cx="7476886" cy="4514583"/>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platzhalter 8"/>
          <p:cNvSpPr>
            <a:spLocks noGrp="1"/>
          </p:cNvSpPr>
          <p:nvPr>
            <p:ph type="body" sz="quarter" idx="17"/>
          </p:nvPr>
        </p:nvSpPr>
        <p:spPr>
          <a:xfrm>
            <a:off x="442914" y="1342800"/>
            <a:ext cx="7476886" cy="432000"/>
          </a:xfrm>
        </p:spPr>
        <p:txBody>
          <a:bodyPr anchor="t">
            <a:normAutofit/>
          </a:bodyPr>
          <a:lstStyle>
            <a:lvl1pPr marL="0" indent="0">
              <a:buNone/>
              <a:defRPr sz="2000" b="1">
                <a:solidFill>
                  <a:schemeClr val="accent1"/>
                </a:solidFill>
                <a:latin typeface="+mj-lt"/>
              </a:defRPr>
            </a:lvl1pPr>
          </a:lstStyle>
          <a:p>
            <a:pPr lvl="0"/>
            <a:r>
              <a:rPr lang="en-US"/>
              <a:t>Edit Master text styles</a:t>
            </a:r>
          </a:p>
        </p:txBody>
      </p:sp>
      <p:sp>
        <p:nvSpPr>
          <p:cNvPr id="7" name="Picture Placeholder 6">
            <a:extLst>
              <a:ext uri="{FF2B5EF4-FFF2-40B4-BE49-F238E27FC236}">
                <a16:creationId xmlns:a16="http://schemas.microsoft.com/office/drawing/2014/main" id="{F4112E69-8C20-4A11-8A3A-82B1D1C13FDE}"/>
              </a:ext>
            </a:extLst>
          </p:cNvPr>
          <p:cNvSpPr>
            <a:spLocks noGrp="1"/>
          </p:cNvSpPr>
          <p:nvPr>
            <p:ph type="pic" sz="quarter" idx="10"/>
          </p:nvPr>
        </p:nvSpPr>
        <p:spPr>
          <a:xfrm>
            <a:off x="8380802" y="0"/>
            <a:ext cx="3408815" cy="6858000"/>
          </a:xfrm>
          <a:custGeom>
            <a:avLst/>
            <a:gdLst>
              <a:gd name="connsiteX0" fmla="*/ 0 w 3408815"/>
              <a:gd name="connsiteY0" fmla="*/ 0 h 6858000"/>
              <a:gd name="connsiteX1" fmla="*/ 3159858 w 3408815"/>
              <a:gd name="connsiteY1" fmla="*/ 0 h 6858000"/>
              <a:gd name="connsiteX2" fmla="*/ 3023800 w 3408815"/>
              <a:gd name="connsiteY2" fmla="*/ 610131 h 6858000"/>
              <a:gd name="connsiteX3" fmla="*/ 3174853 w 3408815"/>
              <a:gd name="connsiteY3" fmla="*/ 493085 h 6858000"/>
              <a:gd name="connsiteX4" fmla="*/ 3174332 w 3408815"/>
              <a:gd name="connsiteY4" fmla="*/ 495433 h 6858000"/>
              <a:gd name="connsiteX5" fmla="*/ 2884694 w 3408815"/>
              <a:gd name="connsiteY5" fmla="*/ 2908481 h 6858000"/>
              <a:gd name="connsiteX6" fmla="*/ 2630100 w 3408815"/>
              <a:gd name="connsiteY6" fmla="*/ 3340586 h 6858000"/>
              <a:gd name="connsiteX7" fmla="*/ 3408815 w 3408815"/>
              <a:gd name="connsiteY7" fmla="*/ 6858000 h 6858000"/>
              <a:gd name="connsiteX8" fmla="*/ 0 w 340881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8815" h="6858000">
                <a:moveTo>
                  <a:pt x="0" y="0"/>
                </a:moveTo>
                <a:lnTo>
                  <a:pt x="3159858" y="0"/>
                </a:lnTo>
                <a:lnTo>
                  <a:pt x="3023800" y="610131"/>
                </a:lnTo>
                <a:lnTo>
                  <a:pt x="3174853" y="493085"/>
                </a:lnTo>
                <a:lnTo>
                  <a:pt x="3174332" y="495433"/>
                </a:lnTo>
                <a:lnTo>
                  <a:pt x="2884694" y="2908481"/>
                </a:lnTo>
                <a:lnTo>
                  <a:pt x="2630100" y="3340586"/>
                </a:lnTo>
                <a:lnTo>
                  <a:pt x="3408815"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48943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picture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08E184-8719-48C3-AB1F-12CD8B5E9DEA}"/>
              </a:ext>
            </a:extLst>
          </p:cNvPr>
          <p:cNvSpPr/>
          <p:nvPr/>
        </p:nvSpPr>
        <p:spPr>
          <a:xfrm>
            <a:off x="0" y="0"/>
            <a:ext cx="698500" cy="161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nhaltsplatzhalter 6"/>
          <p:cNvSpPr>
            <a:spLocks noGrp="1"/>
          </p:cNvSpPr>
          <p:nvPr>
            <p:ph sz="quarter" idx="13" hasCustomPrompt="1"/>
          </p:nvPr>
        </p:nvSpPr>
        <p:spPr>
          <a:xfrm>
            <a:off x="4475181" y="1341437"/>
            <a:ext cx="6335732" cy="4967288"/>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a:extLst>
              <a:ext uri="{FF2B5EF4-FFF2-40B4-BE49-F238E27FC236}">
                <a16:creationId xmlns:a16="http://schemas.microsoft.com/office/drawing/2014/main" id="{D4FBD792-BBA8-4A8D-9B60-789C9757ABB4}"/>
              </a:ext>
            </a:extLst>
          </p:cNvPr>
          <p:cNvSpPr>
            <a:spLocks noGrp="1"/>
          </p:cNvSpPr>
          <p:nvPr>
            <p:ph type="title" hasCustomPrompt="1"/>
          </p:nvPr>
        </p:nvSpPr>
        <p:spPr>
          <a:xfrm>
            <a:off x="4475181" y="317661"/>
            <a:ext cx="6335732" cy="784061"/>
          </a:xfrm>
        </p:spPr>
        <p:txBody>
          <a:bodyPr/>
          <a:lstStyle>
            <a:lvl1pPr>
              <a:defRPr/>
            </a:lvl1pPr>
          </a:lstStyle>
          <a:p>
            <a:r>
              <a:rPr lang="en-US" dirty="0"/>
              <a:t>Click to edit </a:t>
            </a:r>
            <a:br>
              <a:rPr lang="en-US" dirty="0"/>
            </a:br>
            <a:r>
              <a:rPr lang="en-US" dirty="0"/>
              <a:t>Master title style</a:t>
            </a:r>
          </a:p>
        </p:txBody>
      </p:sp>
      <p:sp>
        <p:nvSpPr>
          <p:cNvPr id="7" name="Rectangle 6">
            <a:extLst>
              <a:ext uri="{FF2B5EF4-FFF2-40B4-BE49-F238E27FC236}">
                <a16:creationId xmlns:a16="http://schemas.microsoft.com/office/drawing/2014/main" id="{251DE645-24A4-4410-9629-695C20BF7C2F}"/>
              </a:ext>
            </a:extLst>
          </p:cNvPr>
          <p:cNvSpPr/>
          <p:nvPr/>
        </p:nvSpPr>
        <p:spPr>
          <a:xfrm>
            <a:off x="0" y="0"/>
            <a:ext cx="698500" cy="161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41BF36-36D5-4AC3-918D-FCDE94AD102E}"/>
              </a:ext>
            </a:extLst>
          </p:cNvPr>
          <p:cNvSpPr/>
          <p:nvPr/>
        </p:nvSpPr>
        <p:spPr>
          <a:xfrm>
            <a:off x="4277714" y="364332"/>
            <a:ext cx="762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CD29B44A-57E4-436D-B227-39B1C97C7780}"/>
              </a:ext>
            </a:extLst>
          </p:cNvPr>
          <p:cNvSpPr/>
          <p:nvPr userDrawn="1"/>
        </p:nvSpPr>
        <p:spPr>
          <a:xfrm>
            <a:off x="0" y="0"/>
            <a:ext cx="698500" cy="161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5B8CF453-B057-4706-8662-0475963D6E15}"/>
              </a:ext>
            </a:extLst>
          </p:cNvPr>
          <p:cNvSpPr>
            <a:spLocks noGrp="1"/>
          </p:cNvSpPr>
          <p:nvPr>
            <p:ph type="pic" sz="quarter" idx="14"/>
          </p:nvPr>
        </p:nvSpPr>
        <p:spPr>
          <a:xfrm>
            <a:off x="-3175" y="1587"/>
            <a:ext cx="3575609" cy="6858000"/>
          </a:xfrm>
          <a:custGeom>
            <a:avLst/>
            <a:gdLst>
              <a:gd name="connsiteX0" fmla="*/ 0 w 3575609"/>
              <a:gd name="connsiteY0" fmla="*/ 0 h 6858000"/>
              <a:gd name="connsiteX1" fmla="*/ 3070396 w 3575609"/>
              <a:gd name="connsiteY1" fmla="*/ 545053 h 6858000"/>
              <a:gd name="connsiteX2" fmla="*/ 3575609 w 3575609"/>
              <a:gd name="connsiteY2" fmla="*/ 3248472 h 6858000"/>
              <a:gd name="connsiteX3" fmla="*/ 3228494 w 3575609"/>
              <a:gd name="connsiteY3" fmla="*/ 5579179 h 6858000"/>
              <a:gd name="connsiteX4" fmla="*/ 1728322 w 3575609"/>
              <a:gd name="connsiteY4" fmla="*/ 6858000 h 6858000"/>
              <a:gd name="connsiteX5" fmla="*/ 0 w 357560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609" h="6858000">
                <a:moveTo>
                  <a:pt x="0" y="0"/>
                </a:moveTo>
                <a:lnTo>
                  <a:pt x="3070396" y="545053"/>
                </a:lnTo>
                <a:lnTo>
                  <a:pt x="3575609" y="3248472"/>
                </a:lnTo>
                <a:lnTo>
                  <a:pt x="3228494" y="5579179"/>
                </a:lnTo>
                <a:lnTo>
                  <a:pt x="1728322" y="6858000"/>
                </a:lnTo>
                <a:lnTo>
                  <a:pt x="0" y="6858000"/>
                </a:lnTo>
                <a:close/>
              </a:path>
            </a:pathLst>
          </a:custGeom>
        </p:spPr>
        <p:txBody>
          <a:bodyPr wrap="square">
            <a:noAutofit/>
          </a:bodyPr>
          <a:lstStyle/>
          <a:p>
            <a:endParaRPr lang="en-US"/>
          </a:p>
        </p:txBody>
      </p:sp>
      <p:grpSp>
        <p:nvGrpSpPr>
          <p:cNvPr id="25" name="Group 24">
            <a:extLst>
              <a:ext uri="{FF2B5EF4-FFF2-40B4-BE49-F238E27FC236}">
                <a16:creationId xmlns:a16="http://schemas.microsoft.com/office/drawing/2014/main" id="{9CEFB45E-E530-4FD3-A96A-09C31B2B314E}"/>
              </a:ext>
            </a:extLst>
          </p:cNvPr>
          <p:cNvGrpSpPr/>
          <p:nvPr userDrawn="1"/>
        </p:nvGrpSpPr>
        <p:grpSpPr>
          <a:xfrm>
            <a:off x="-3176" y="1588"/>
            <a:ext cx="3914776" cy="6858000"/>
            <a:chOff x="-3176" y="1588"/>
            <a:chExt cx="3914776" cy="6858000"/>
          </a:xfrm>
        </p:grpSpPr>
        <p:sp>
          <p:nvSpPr>
            <p:cNvPr id="26" name="Freeform 14">
              <a:extLst>
                <a:ext uri="{FF2B5EF4-FFF2-40B4-BE49-F238E27FC236}">
                  <a16:creationId xmlns:a16="http://schemas.microsoft.com/office/drawing/2014/main" id="{59EBA989-95BD-44E5-9FFB-0F1C88079906}"/>
                </a:ext>
              </a:extLst>
            </p:cNvPr>
            <p:cNvSpPr>
              <a:spLocks/>
            </p:cNvSpPr>
            <p:nvPr userDrawn="1"/>
          </p:nvSpPr>
          <p:spPr bwMode="auto">
            <a:xfrm>
              <a:off x="-3176" y="1588"/>
              <a:ext cx="3088343" cy="548239"/>
            </a:xfrm>
            <a:custGeom>
              <a:avLst/>
              <a:gdLst>
                <a:gd name="T0" fmla="*/ 1719 w 1719"/>
                <a:gd name="T1" fmla="*/ 328 h 328"/>
                <a:gd name="T2" fmla="*/ 1638 w 1719"/>
                <a:gd name="T3" fmla="*/ 0 h 328"/>
                <a:gd name="T4" fmla="*/ 0 w 1719"/>
                <a:gd name="T5" fmla="*/ 0 h 328"/>
                <a:gd name="T6" fmla="*/ 1719 w 1719"/>
                <a:gd name="T7" fmla="*/ 328 h 328"/>
              </a:gdLst>
              <a:ahLst/>
              <a:cxnLst>
                <a:cxn ang="0">
                  <a:pos x="T0" y="T1"/>
                </a:cxn>
                <a:cxn ang="0">
                  <a:pos x="T2" y="T3"/>
                </a:cxn>
                <a:cxn ang="0">
                  <a:pos x="T4" y="T5"/>
                </a:cxn>
                <a:cxn ang="0">
                  <a:pos x="T6" y="T7"/>
                </a:cxn>
              </a:cxnLst>
              <a:rect l="0" t="0" r="r" b="b"/>
              <a:pathLst>
                <a:path w="1719" h="328">
                  <a:moveTo>
                    <a:pt x="1719" y="328"/>
                  </a:moveTo>
                  <a:lnTo>
                    <a:pt x="1638" y="0"/>
                  </a:lnTo>
                  <a:lnTo>
                    <a:pt x="0" y="0"/>
                  </a:lnTo>
                  <a:lnTo>
                    <a:pt x="1719" y="32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48D11407-27F7-46B1-A429-3F0550FA4D2F}"/>
                </a:ext>
              </a:extLst>
            </p:cNvPr>
            <p:cNvSpPr>
              <a:spLocks/>
            </p:cNvSpPr>
            <p:nvPr userDrawn="1"/>
          </p:nvSpPr>
          <p:spPr bwMode="auto">
            <a:xfrm>
              <a:off x="2939643" y="1588"/>
              <a:ext cx="930635" cy="3256004"/>
            </a:xfrm>
            <a:custGeom>
              <a:avLst/>
              <a:gdLst>
                <a:gd name="T0" fmla="*/ 518 w 518"/>
                <a:gd name="T1" fmla="*/ 747 h 1948"/>
                <a:gd name="T2" fmla="*/ 0 w 518"/>
                <a:gd name="T3" fmla="*/ 0 h 1948"/>
                <a:gd name="T4" fmla="*/ 51 w 518"/>
                <a:gd name="T5" fmla="*/ 211 h 1948"/>
                <a:gd name="T6" fmla="*/ 353 w 518"/>
                <a:gd name="T7" fmla="*/ 1948 h 1948"/>
                <a:gd name="T8" fmla="*/ 518 w 518"/>
                <a:gd name="T9" fmla="*/ 747 h 1948"/>
              </a:gdLst>
              <a:ahLst/>
              <a:cxnLst>
                <a:cxn ang="0">
                  <a:pos x="T0" y="T1"/>
                </a:cxn>
                <a:cxn ang="0">
                  <a:pos x="T2" y="T3"/>
                </a:cxn>
                <a:cxn ang="0">
                  <a:pos x="T4" y="T5"/>
                </a:cxn>
                <a:cxn ang="0">
                  <a:pos x="T6" y="T7"/>
                </a:cxn>
                <a:cxn ang="0">
                  <a:pos x="T8" y="T9"/>
                </a:cxn>
              </a:cxnLst>
              <a:rect l="0" t="0" r="r" b="b"/>
              <a:pathLst>
                <a:path w="518" h="1948">
                  <a:moveTo>
                    <a:pt x="518" y="747"/>
                  </a:moveTo>
                  <a:lnTo>
                    <a:pt x="0" y="0"/>
                  </a:lnTo>
                  <a:lnTo>
                    <a:pt x="51" y="211"/>
                  </a:lnTo>
                  <a:lnTo>
                    <a:pt x="353" y="1948"/>
                  </a:lnTo>
                  <a:lnTo>
                    <a:pt x="518" y="747"/>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18501D1D-CFFF-446C-9ABF-A45B6BCC7BA2}"/>
                </a:ext>
              </a:extLst>
            </p:cNvPr>
            <p:cNvSpPr>
              <a:spLocks/>
            </p:cNvSpPr>
            <p:nvPr userDrawn="1"/>
          </p:nvSpPr>
          <p:spPr bwMode="auto">
            <a:xfrm>
              <a:off x="3227098" y="3257592"/>
              <a:ext cx="684502" cy="2321657"/>
            </a:xfrm>
            <a:custGeom>
              <a:avLst/>
              <a:gdLst>
                <a:gd name="T0" fmla="*/ 381 w 381"/>
                <a:gd name="T1" fmla="*/ 1041 h 1389"/>
                <a:gd name="T2" fmla="*/ 0 w 381"/>
                <a:gd name="T3" fmla="*/ 1389 h 1389"/>
                <a:gd name="T4" fmla="*/ 193 w 381"/>
                <a:gd name="T5" fmla="*/ 0 h 1389"/>
                <a:gd name="T6" fmla="*/ 381 w 381"/>
                <a:gd name="T7" fmla="*/ 1041 h 1389"/>
              </a:gdLst>
              <a:ahLst/>
              <a:cxnLst>
                <a:cxn ang="0">
                  <a:pos x="T0" y="T1"/>
                </a:cxn>
                <a:cxn ang="0">
                  <a:pos x="T2" y="T3"/>
                </a:cxn>
                <a:cxn ang="0">
                  <a:pos x="T4" y="T5"/>
                </a:cxn>
                <a:cxn ang="0">
                  <a:pos x="T6" y="T7"/>
                </a:cxn>
              </a:cxnLst>
              <a:rect l="0" t="0" r="r" b="b"/>
              <a:pathLst>
                <a:path w="381" h="1389">
                  <a:moveTo>
                    <a:pt x="381" y="1041"/>
                  </a:moveTo>
                  <a:lnTo>
                    <a:pt x="0" y="1389"/>
                  </a:lnTo>
                  <a:lnTo>
                    <a:pt x="193" y="0"/>
                  </a:lnTo>
                  <a:lnTo>
                    <a:pt x="381" y="1041"/>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C9DA93C9-A065-4597-9BED-6A4B7C3BEEB7}"/>
                </a:ext>
              </a:extLst>
            </p:cNvPr>
            <p:cNvSpPr>
              <a:spLocks/>
            </p:cNvSpPr>
            <p:nvPr userDrawn="1"/>
          </p:nvSpPr>
          <p:spPr bwMode="auto">
            <a:xfrm>
              <a:off x="1725146" y="5579250"/>
              <a:ext cx="1501951" cy="1280338"/>
            </a:xfrm>
            <a:custGeom>
              <a:avLst/>
              <a:gdLst>
                <a:gd name="T0" fmla="*/ 0 w 836"/>
                <a:gd name="T1" fmla="*/ 766 h 766"/>
                <a:gd name="T2" fmla="*/ 729 w 836"/>
                <a:gd name="T3" fmla="*/ 766 h 766"/>
                <a:gd name="T4" fmla="*/ 836 w 836"/>
                <a:gd name="T5" fmla="*/ 0 h 766"/>
                <a:gd name="T6" fmla="*/ 0 w 836"/>
                <a:gd name="T7" fmla="*/ 766 h 766"/>
              </a:gdLst>
              <a:ahLst/>
              <a:cxnLst>
                <a:cxn ang="0">
                  <a:pos x="T0" y="T1"/>
                </a:cxn>
                <a:cxn ang="0">
                  <a:pos x="T2" y="T3"/>
                </a:cxn>
                <a:cxn ang="0">
                  <a:pos x="T4" y="T5"/>
                </a:cxn>
                <a:cxn ang="0">
                  <a:pos x="T6" y="T7"/>
                </a:cxn>
              </a:cxnLst>
              <a:rect l="0" t="0" r="r" b="b"/>
              <a:pathLst>
                <a:path w="836" h="766">
                  <a:moveTo>
                    <a:pt x="0" y="766"/>
                  </a:moveTo>
                  <a:lnTo>
                    <a:pt x="729" y="766"/>
                  </a:lnTo>
                  <a:lnTo>
                    <a:pt x="836" y="0"/>
                  </a:lnTo>
                  <a:lnTo>
                    <a:pt x="0" y="76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17410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header, content and picture lef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FBD792-BBA8-4A8D-9B60-789C9757ABB4}"/>
              </a:ext>
            </a:extLst>
          </p:cNvPr>
          <p:cNvSpPr>
            <a:spLocks noGrp="1"/>
          </p:cNvSpPr>
          <p:nvPr>
            <p:ph type="title" hasCustomPrompt="1"/>
          </p:nvPr>
        </p:nvSpPr>
        <p:spPr>
          <a:xfrm>
            <a:off x="4475181" y="317661"/>
            <a:ext cx="6335732" cy="784061"/>
          </a:xfrm>
        </p:spPr>
        <p:txBody>
          <a:bodyPr/>
          <a:lstStyle>
            <a:lvl1pPr>
              <a:defRPr/>
            </a:lvl1pPr>
          </a:lstStyle>
          <a:p>
            <a:r>
              <a:rPr lang="en-US" dirty="0"/>
              <a:t>Click to edit </a:t>
            </a:r>
            <a:br>
              <a:rPr lang="en-US" dirty="0"/>
            </a:br>
            <a:r>
              <a:rPr lang="en-US" dirty="0"/>
              <a:t>Master title style</a:t>
            </a:r>
          </a:p>
        </p:txBody>
      </p:sp>
      <p:sp>
        <p:nvSpPr>
          <p:cNvPr id="7" name="Inhaltsplatzhalter 6">
            <a:extLst>
              <a:ext uri="{FF2B5EF4-FFF2-40B4-BE49-F238E27FC236}">
                <a16:creationId xmlns:a16="http://schemas.microsoft.com/office/drawing/2014/main" id="{B5918646-B0B6-4E26-8700-1B438F12B16B}"/>
              </a:ext>
            </a:extLst>
          </p:cNvPr>
          <p:cNvSpPr>
            <a:spLocks noGrp="1"/>
          </p:cNvSpPr>
          <p:nvPr>
            <p:ph sz="quarter" idx="15" hasCustomPrompt="1"/>
          </p:nvPr>
        </p:nvSpPr>
        <p:spPr>
          <a:xfrm>
            <a:off x="4475181" y="1794141"/>
            <a:ext cx="6335732" cy="4514583"/>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platzhalter 8">
            <a:extLst>
              <a:ext uri="{FF2B5EF4-FFF2-40B4-BE49-F238E27FC236}">
                <a16:creationId xmlns:a16="http://schemas.microsoft.com/office/drawing/2014/main" id="{168B2A05-49A4-4930-9FF4-E4556FF9505E}"/>
              </a:ext>
            </a:extLst>
          </p:cNvPr>
          <p:cNvSpPr>
            <a:spLocks noGrp="1"/>
          </p:cNvSpPr>
          <p:nvPr>
            <p:ph type="body" sz="quarter" idx="17"/>
          </p:nvPr>
        </p:nvSpPr>
        <p:spPr>
          <a:xfrm>
            <a:off x="4475182" y="1342800"/>
            <a:ext cx="6335732" cy="432000"/>
          </a:xfrm>
        </p:spPr>
        <p:txBody>
          <a:bodyPr anchor="t">
            <a:normAutofit/>
          </a:bodyPr>
          <a:lstStyle>
            <a:lvl1pPr marL="0" indent="0">
              <a:buNone/>
              <a:defRPr sz="2000" b="1">
                <a:solidFill>
                  <a:schemeClr val="accent1"/>
                </a:solidFill>
                <a:latin typeface="+mj-lt"/>
              </a:defRPr>
            </a:lvl1pPr>
          </a:lstStyle>
          <a:p>
            <a:pPr lvl="0"/>
            <a:r>
              <a:rPr lang="en-US"/>
              <a:t>Edit Master text styles</a:t>
            </a:r>
          </a:p>
        </p:txBody>
      </p:sp>
      <p:sp>
        <p:nvSpPr>
          <p:cNvPr id="2" name="Rectangle 1">
            <a:extLst>
              <a:ext uri="{FF2B5EF4-FFF2-40B4-BE49-F238E27FC236}">
                <a16:creationId xmlns:a16="http://schemas.microsoft.com/office/drawing/2014/main" id="{DD8D63A6-E9A9-4D6D-A182-EF480A428F7A}"/>
              </a:ext>
            </a:extLst>
          </p:cNvPr>
          <p:cNvSpPr/>
          <p:nvPr/>
        </p:nvSpPr>
        <p:spPr>
          <a:xfrm>
            <a:off x="0" y="0"/>
            <a:ext cx="698500" cy="161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933989-24F5-4956-A56D-F20718DBFA91}"/>
              </a:ext>
            </a:extLst>
          </p:cNvPr>
          <p:cNvSpPr/>
          <p:nvPr/>
        </p:nvSpPr>
        <p:spPr>
          <a:xfrm>
            <a:off x="0" y="0"/>
            <a:ext cx="698500" cy="161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74AE87-A4C7-4A22-8F12-8C18AF100541}"/>
              </a:ext>
            </a:extLst>
          </p:cNvPr>
          <p:cNvSpPr/>
          <p:nvPr/>
        </p:nvSpPr>
        <p:spPr>
          <a:xfrm>
            <a:off x="4277714" y="364333"/>
            <a:ext cx="76200" cy="626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a:extLst>
              <a:ext uri="{FF2B5EF4-FFF2-40B4-BE49-F238E27FC236}">
                <a16:creationId xmlns:a16="http://schemas.microsoft.com/office/drawing/2014/main" id="{EB6783C9-F0BE-4979-BDBC-8C08BCF1253F}"/>
              </a:ext>
            </a:extLst>
          </p:cNvPr>
          <p:cNvSpPr/>
          <p:nvPr userDrawn="1"/>
        </p:nvSpPr>
        <p:spPr>
          <a:xfrm>
            <a:off x="0" y="0"/>
            <a:ext cx="698500" cy="161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017325-C4EE-4F7B-8567-EB291390AD2E}"/>
              </a:ext>
            </a:extLst>
          </p:cNvPr>
          <p:cNvSpPr/>
          <p:nvPr userDrawn="1"/>
        </p:nvSpPr>
        <p:spPr>
          <a:xfrm>
            <a:off x="4277714" y="364332"/>
            <a:ext cx="762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Picture Placeholder 13">
            <a:extLst>
              <a:ext uri="{FF2B5EF4-FFF2-40B4-BE49-F238E27FC236}">
                <a16:creationId xmlns:a16="http://schemas.microsoft.com/office/drawing/2014/main" id="{4EE0BCB7-5702-42A1-808E-0184FAAE7FE2}"/>
              </a:ext>
            </a:extLst>
          </p:cNvPr>
          <p:cNvSpPr>
            <a:spLocks noGrp="1"/>
          </p:cNvSpPr>
          <p:nvPr>
            <p:ph type="pic" sz="quarter" idx="14"/>
          </p:nvPr>
        </p:nvSpPr>
        <p:spPr>
          <a:xfrm>
            <a:off x="-3175" y="1587"/>
            <a:ext cx="3575609" cy="6858000"/>
          </a:xfrm>
          <a:custGeom>
            <a:avLst/>
            <a:gdLst>
              <a:gd name="connsiteX0" fmla="*/ 0 w 3575609"/>
              <a:gd name="connsiteY0" fmla="*/ 0 h 6858000"/>
              <a:gd name="connsiteX1" fmla="*/ 3070396 w 3575609"/>
              <a:gd name="connsiteY1" fmla="*/ 545053 h 6858000"/>
              <a:gd name="connsiteX2" fmla="*/ 3575609 w 3575609"/>
              <a:gd name="connsiteY2" fmla="*/ 3248472 h 6858000"/>
              <a:gd name="connsiteX3" fmla="*/ 3228494 w 3575609"/>
              <a:gd name="connsiteY3" fmla="*/ 5579179 h 6858000"/>
              <a:gd name="connsiteX4" fmla="*/ 1728322 w 3575609"/>
              <a:gd name="connsiteY4" fmla="*/ 6858000 h 6858000"/>
              <a:gd name="connsiteX5" fmla="*/ 0 w 357560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5609" h="6858000">
                <a:moveTo>
                  <a:pt x="0" y="0"/>
                </a:moveTo>
                <a:lnTo>
                  <a:pt x="3070396" y="545053"/>
                </a:lnTo>
                <a:lnTo>
                  <a:pt x="3575609" y="3248472"/>
                </a:lnTo>
                <a:lnTo>
                  <a:pt x="3228494" y="5579179"/>
                </a:lnTo>
                <a:lnTo>
                  <a:pt x="1728322" y="6858000"/>
                </a:lnTo>
                <a:lnTo>
                  <a:pt x="0" y="6858000"/>
                </a:lnTo>
                <a:close/>
              </a:path>
            </a:pathLst>
          </a:custGeom>
        </p:spPr>
        <p:txBody>
          <a:bodyPr wrap="square">
            <a:noAutofit/>
          </a:bodyPr>
          <a:lstStyle/>
          <a:p>
            <a:endParaRPr lang="en-US"/>
          </a:p>
        </p:txBody>
      </p:sp>
      <p:grpSp>
        <p:nvGrpSpPr>
          <p:cNvPr id="15" name="Group 14">
            <a:extLst>
              <a:ext uri="{FF2B5EF4-FFF2-40B4-BE49-F238E27FC236}">
                <a16:creationId xmlns:a16="http://schemas.microsoft.com/office/drawing/2014/main" id="{E778C7E9-2EE8-4B11-979F-EF770D80B3D3}"/>
              </a:ext>
            </a:extLst>
          </p:cNvPr>
          <p:cNvGrpSpPr/>
          <p:nvPr userDrawn="1"/>
        </p:nvGrpSpPr>
        <p:grpSpPr>
          <a:xfrm>
            <a:off x="-3176" y="1588"/>
            <a:ext cx="3914776" cy="6858000"/>
            <a:chOff x="-3176" y="1588"/>
            <a:chExt cx="3914776" cy="6858000"/>
          </a:xfrm>
        </p:grpSpPr>
        <p:sp>
          <p:nvSpPr>
            <p:cNvPr id="16" name="Freeform 14">
              <a:extLst>
                <a:ext uri="{FF2B5EF4-FFF2-40B4-BE49-F238E27FC236}">
                  <a16:creationId xmlns:a16="http://schemas.microsoft.com/office/drawing/2014/main" id="{C07F8AA8-F568-450D-8961-BB3CDFDDA30E}"/>
                </a:ext>
              </a:extLst>
            </p:cNvPr>
            <p:cNvSpPr>
              <a:spLocks/>
            </p:cNvSpPr>
            <p:nvPr userDrawn="1"/>
          </p:nvSpPr>
          <p:spPr bwMode="auto">
            <a:xfrm>
              <a:off x="-3176" y="1588"/>
              <a:ext cx="3088343" cy="548239"/>
            </a:xfrm>
            <a:custGeom>
              <a:avLst/>
              <a:gdLst>
                <a:gd name="T0" fmla="*/ 1719 w 1719"/>
                <a:gd name="T1" fmla="*/ 328 h 328"/>
                <a:gd name="T2" fmla="*/ 1638 w 1719"/>
                <a:gd name="T3" fmla="*/ 0 h 328"/>
                <a:gd name="T4" fmla="*/ 0 w 1719"/>
                <a:gd name="T5" fmla="*/ 0 h 328"/>
                <a:gd name="T6" fmla="*/ 1719 w 1719"/>
                <a:gd name="T7" fmla="*/ 328 h 328"/>
              </a:gdLst>
              <a:ahLst/>
              <a:cxnLst>
                <a:cxn ang="0">
                  <a:pos x="T0" y="T1"/>
                </a:cxn>
                <a:cxn ang="0">
                  <a:pos x="T2" y="T3"/>
                </a:cxn>
                <a:cxn ang="0">
                  <a:pos x="T4" y="T5"/>
                </a:cxn>
                <a:cxn ang="0">
                  <a:pos x="T6" y="T7"/>
                </a:cxn>
              </a:cxnLst>
              <a:rect l="0" t="0" r="r" b="b"/>
              <a:pathLst>
                <a:path w="1719" h="328">
                  <a:moveTo>
                    <a:pt x="1719" y="328"/>
                  </a:moveTo>
                  <a:lnTo>
                    <a:pt x="1638" y="0"/>
                  </a:lnTo>
                  <a:lnTo>
                    <a:pt x="0" y="0"/>
                  </a:lnTo>
                  <a:lnTo>
                    <a:pt x="1719" y="32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5">
              <a:extLst>
                <a:ext uri="{FF2B5EF4-FFF2-40B4-BE49-F238E27FC236}">
                  <a16:creationId xmlns:a16="http://schemas.microsoft.com/office/drawing/2014/main" id="{336D31FB-1992-4715-86FF-C2B1CA2F8076}"/>
                </a:ext>
              </a:extLst>
            </p:cNvPr>
            <p:cNvSpPr>
              <a:spLocks/>
            </p:cNvSpPr>
            <p:nvPr userDrawn="1"/>
          </p:nvSpPr>
          <p:spPr bwMode="auto">
            <a:xfrm>
              <a:off x="2939643" y="1588"/>
              <a:ext cx="930635" cy="3256004"/>
            </a:xfrm>
            <a:custGeom>
              <a:avLst/>
              <a:gdLst>
                <a:gd name="T0" fmla="*/ 518 w 518"/>
                <a:gd name="T1" fmla="*/ 747 h 1948"/>
                <a:gd name="T2" fmla="*/ 0 w 518"/>
                <a:gd name="T3" fmla="*/ 0 h 1948"/>
                <a:gd name="T4" fmla="*/ 51 w 518"/>
                <a:gd name="T5" fmla="*/ 211 h 1948"/>
                <a:gd name="T6" fmla="*/ 353 w 518"/>
                <a:gd name="T7" fmla="*/ 1948 h 1948"/>
                <a:gd name="T8" fmla="*/ 518 w 518"/>
                <a:gd name="T9" fmla="*/ 747 h 1948"/>
              </a:gdLst>
              <a:ahLst/>
              <a:cxnLst>
                <a:cxn ang="0">
                  <a:pos x="T0" y="T1"/>
                </a:cxn>
                <a:cxn ang="0">
                  <a:pos x="T2" y="T3"/>
                </a:cxn>
                <a:cxn ang="0">
                  <a:pos x="T4" y="T5"/>
                </a:cxn>
                <a:cxn ang="0">
                  <a:pos x="T6" y="T7"/>
                </a:cxn>
                <a:cxn ang="0">
                  <a:pos x="T8" y="T9"/>
                </a:cxn>
              </a:cxnLst>
              <a:rect l="0" t="0" r="r" b="b"/>
              <a:pathLst>
                <a:path w="518" h="1948">
                  <a:moveTo>
                    <a:pt x="518" y="747"/>
                  </a:moveTo>
                  <a:lnTo>
                    <a:pt x="0" y="0"/>
                  </a:lnTo>
                  <a:lnTo>
                    <a:pt x="51" y="211"/>
                  </a:lnTo>
                  <a:lnTo>
                    <a:pt x="353" y="1948"/>
                  </a:lnTo>
                  <a:lnTo>
                    <a:pt x="518" y="747"/>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6">
              <a:extLst>
                <a:ext uri="{FF2B5EF4-FFF2-40B4-BE49-F238E27FC236}">
                  <a16:creationId xmlns:a16="http://schemas.microsoft.com/office/drawing/2014/main" id="{3455B48B-44B6-4B41-8756-ACB713215741}"/>
                </a:ext>
              </a:extLst>
            </p:cNvPr>
            <p:cNvSpPr>
              <a:spLocks/>
            </p:cNvSpPr>
            <p:nvPr userDrawn="1"/>
          </p:nvSpPr>
          <p:spPr bwMode="auto">
            <a:xfrm>
              <a:off x="3227098" y="3257592"/>
              <a:ext cx="684502" cy="2321657"/>
            </a:xfrm>
            <a:custGeom>
              <a:avLst/>
              <a:gdLst>
                <a:gd name="T0" fmla="*/ 381 w 381"/>
                <a:gd name="T1" fmla="*/ 1041 h 1389"/>
                <a:gd name="T2" fmla="*/ 0 w 381"/>
                <a:gd name="T3" fmla="*/ 1389 h 1389"/>
                <a:gd name="T4" fmla="*/ 193 w 381"/>
                <a:gd name="T5" fmla="*/ 0 h 1389"/>
                <a:gd name="T6" fmla="*/ 381 w 381"/>
                <a:gd name="T7" fmla="*/ 1041 h 1389"/>
              </a:gdLst>
              <a:ahLst/>
              <a:cxnLst>
                <a:cxn ang="0">
                  <a:pos x="T0" y="T1"/>
                </a:cxn>
                <a:cxn ang="0">
                  <a:pos x="T2" y="T3"/>
                </a:cxn>
                <a:cxn ang="0">
                  <a:pos x="T4" y="T5"/>
                </a:cxn>
                <a:cxn ang="0">
                  <a:pos x="T6" y="T7"/>
                </a:cxn>
              </a:cxnLst>
              <a:rect l="0" t="0" r="r" b="b"/>
              <a:pathLst>
                <a:path w="381" h="1389">
                  <a:moveTo>
                    <a:pt x="381" y="1041"/>
                  </a:moveTo>
                  <a:lnTo>
                    <a:pt x="0" y="1389"/>
                  </a:lnTo>
                  <a:lnTo>
                    <a:pt x="193" y="0"/>
                  </a:lnTo>
                  <a:lnTo>
                    <a:pt x="381" y="1041"/>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7">
              <a:extLst>
                <a:ext uri="{FF2B5EF4-FFF2-40B4-BE49-F238E27FC236}">
                  <a16:creationId xmlns:a16="http://schemas.microsoft.com/office/drawing/2014/main" id="{D1B7D2AE-5903-47E8-AF57-B16835FD1510}"/>
                </a:ext>
              </a:extLst>
            </p:cNvPr>
            <p:cNvSpPr>
              <a:spLocks/>
            </p:cNvSpPr>
            <p:nvPr userDrawn="1"/>
          </p:nvSpPr>
          <p:spPr bwMode="auto">
            <a:xfrm>
              <a:off x="1725146" y="5579250"/>
              <a:ext cx="1501951" cy="1280338"/>
            </a:xfrm>
            <a:custGeom>
              <a:avLst/>
              <a:gdLst>
                <a:gd name="T0" fmla="*/ 0 w 836"/>
                <a:gd name="T1" fmla="*/ 766 h 766"/>
                <a:gd name="T2" fmla="*/ 729 w 836"/>
                <a:gd name="T3" fmla="*/ 766 h 766"/>
                <a:gd name="T4" fmla="*/ 836 w 836"/>
                <a:gd name="T5" fmla="*/ 0 h 766"/>
                <a:gd name="T6" fmla="*/ 0 w 836"/>
                <a:gd name="T7" fmla="*/ 766 h 766"/>
              </a:gdLst>
              <a:ahLst/>
              <a:cxnLst>
                <a:cxn ang="0">
                  <a:pos x="T0" y="T1"/>
                </a:cxn>
                <a:cxn ang="0">
                  <a:pos x="T2" y="T3"/>
                </a:cxn>
                <a:cxn ang="0">
                  <a:pos x="T4" y="T5"/>
                </a:cxn>
                <a:cxn ang="0">
                  <a:pos x="T6" y="T7"/>
                </a:cxn>
              </a:cxnLst>
              <a:rect l="0" t="0" r="r" b="b"/>
              <a:pathLst>
                <a:path w="836" h="766">
                  <a:moveTo>
                    <a:pt x="0" y="766"/>
                  </a:moveTo>
                  <a:lnTo>
                    <a:pt x="729" y="766"/>
                  </a:lnTo>
                  <a:lnTo>
                    <a:pt x="836" y="0"/>
                  </a:lnTo>
                  <a:lnTo>
                    <a:pt x="0" y="766"/>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26322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Slide 1">
    <p:bg>
      <p:bgPr>
        <a:gradFill>
          <a:gsLst>
            <a:gs pos="5000">
              <a:schemeClr val="accent1"/>
            </a:gs>
            <a:gs pos="100000">
              <a:schemeClr val="accent2"/>
            </a:gs>
          </a:gsLst>
          <a:lin ang="18900000" scaled="1"/>
        </a:gradFill>
        <a:effectLst/>
      </p:bgPr>
    </p:bg>
    <p:spTree>
      <p:nvGrpSpPr>
        <p:cNvPr id="1" name=""/>
        <p:cNvGrpSpPr/>
        <p:nvPr/>
      </p:nvGrpSpPr>
      <p:grpSpPr>
        <a:xfrm>
          <a:off x="0" y="0"/>
          <a:ext cx="0" cy="0"/>
          <a:chOff x="0" y="0"/>
          <a:chExt cx="0" cy="0"/>
        </a:xfrm>
      </p:grpSpPr>
      <p:sp>
        <p:nvSpPr>
          <p:cNvPr id="28" name="Freeform 44">
            <a:extLst>
              <a:ext uri="{FF2B5EF4-FFF2-40B4-BE49-F238E27FC236}">
                <a16:creationId xmlns:a16="http://schemas.microsoft.com/office/drawing/2014/main" id="{69196B9C-0D13-41C0-B8B0-CDC040CD2C61}"/>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256 w 290"/>
              <a:gd name="T11" fmla="*/ 323 h 375"/>
              <a:gd name="T12" fmla="*/ 143 w 290"/>
              <a:gd name="T13" fmla="*/ 313 h 375"/>
              <a:gd name="T14" fmla="*/ 222 w 290"/>
              <a:gd name="T15" fmla="*/ 273 h 375"/>
              <a:gd name="T16" fmla="*/ 18 w 290"/>
              <a:gd name="T17" fmla="*/ 95 h 375"/>
              <a:gd name="T18" fmla="*/ 3 w 290"/>
              <a:gd name="T19" fmla="*/ 83 h 375"/>
              <a:gd name="T20" fmla="*/ 3 w 290"/>
              <a:gd name="T21" fmla="*/ 83 h 375"/>
              <a:gd name="T22" fmla="*/ 0 w 290"/>
              <a:gd name="T23" fmla="*/ 80 h 375"/>
              <a:gd name="T24" fmla="*/ 4 w 290"/>
              <a:gd name="T25" fmla="*/ 21 h 375"/>
              <a:gd name="T26" fmla="*/ 139 w 290"/>
              <a:gd name="T27" fmla="*/ 0 h 375"/>
              <a:gd name="T28" fmla="*/ 147 w 290"/>
              <a:gd name="T29" fmla="*/ 0 h 375"/>
              <a:gd name="T30" fmla="*/ 215 w 290"/>
              <a:gd name="T31" fmla="*/ 11 h 375"/>
              <a:gd name="T32" fmla="*/ 230 w 290"/>
              <a:gd name="T33" fmla="*/ 13 h 375"/>
              <a:gd name="T34" fmla="*/ 267 w 290"/>
              <a:gd name="T35" fmla="*/ 19 h 375"/>
              <a:gd name="T36" fmla="*/ 290 w 290"/>
              <a:gd name="T37" fmla="*/ 46 h 375"/>
              <a:gd name="T38" fmla="*/ 290 w 290"/>
              <a:gd name="T39" fmla="*/ 118 h 375"/>
              <a:gd name="T40" fmla="*/ 230 w 290"/>
              <a:gd name="T41" fmla="*/ 144 h 375"/>
              <a:gd name="T42" fmla="*/ 230 w 290"/>
              <a:gd name="T43" fmla="*/ 74 h 375"/>
              <a:gd name="T44" fmla="*/ 143 w 290"/>
              <a:gd name="T45" fmla="*/ 61 h 375"/>
              <a:gd name="T46" fmla="*/ 81 w 290"/>
              <a:gd name="T47" fmla="*/ 71 h 375"/>
              <a:gd name="T48" fmla="*/ 96 w 290"/>
              <a:gd name="T49" fmla="*/ 83 h 375"/>
              <a:gd name="T50" fmla="*/ 96 w 290"/>
              <a:gd name="T51" fmla="*/ 83 h 375"/>
              <a:gd name="T52" fmla="*/ 283 w 290"/>
              <a:gd name="T53" fmla="*/ 247 h 375"/>
              <a:gd name="T54" fmla="*/ 283 w 290"/>
              <a:gd name="T55" fmla="*/ 247 h 375"/>
              <a:gd name="T56" fmla="*/ 288 w 290"/>
              <a:gd name="T57" fmla="*/ 250 h 375"/>
              <a:gd name="T58" fmla="*/ 283 w 290"/>
              <a:gd name="T59" fmla="*/ 309 h 375"/>
              <a:gd name="T60" fmla="*/ 270 w 290"/>
              <a:gd name="T61" fmla="*/ 316 h 375"/>
              <a:gd name="T62" fmla="*/ 258 w 290"/>
              <a:gd name="T63" fmla="*/ 322 h 375"/>
              <a:gd name="T64" fmla="*/ 156 w 290"/>
              <a:gd name="T65" fmla="*/ 375 h 375"/>
              <a:gd name="T66" fmla="*/ 131 w 290"/>
              <a:gd name="T67" fmla="*/ 375 h 375"/>
              <a:gd name="T68" fmla="*/ 31 w 290"/>
              <a:gd name="T69" fmla="*/ 323 h 375"/>
              <a:gd name="T70" fmla="*/ 31 w 290"/>
              <a:gd name="T71" fmla="*/ 323 h 375"/>
              <a:gd name="T72" fmla="*/ 18 w 290"/>
              <a:gd name="T73" fmla="*/ 316 h 375"/>
              <a:gd name="T74" fmla="*/ 16 w 290"/>
              <a:gd name="T75" fmla="*/ 316 h 375"/>
              <a:gd name="T76" fmla="*/ 4 w 290"/>
              <a:gd name="T77" fmla="*/ 309 h 375"/>
              <a:gd name="T78" fmla="*/ 0 w 290"/>
              <a:gd name="T79" fmla="*/ 250 h 375"/>
              <a:gd name="T80" fmla="*/ 86 w 290"/>
              <a:gd name="T81" fmla="*/ 175 h 375"/>
              <a:gd name="T82" fmla="*/ 132 w 290"/>
              <a:gd name="T83" fmla="*/ 215 h 375"/>
              <a:gd name="T84" fmla="*/ 65 w 290"/>
              <a:gd name="T85" fmla="*/ 273 h 375"/>
              <a:gd name="T86" fmla="*/ 143 w 290"/>
              <a:gd name="T87"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375">
                <a:moveTo>
                  <a:pt x="230" y="13"/>
                </a:moveTo>
                <a:lnTo>
                  <a:pt x="230" y="13"/>
                </a:lnTo>
                <a:lnTo>
                  <a:pt x="230" y="13"/>
                </a:lnTo>
                <a:close/>
                <a:moveTo>
                  <a:pt x="256" y="323"/>
                </a:moveTo>
                <a:lnTo>
                  <a:pt x="258" y="322"/>
                </a:lnTo>
                <a:lnTo>
                  <a:pt x="256" y="323"/>
                </a:lnTo>
                <a:close/>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close/>
              </a:path>
            </a:pathLst>
          </a:custGeom>
          <a:solidFill>
            <a:schemeClr val="accent1">
              <a:lumMod val="75000"/>
              <a:alpha val="14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5">
            <a:extLst>
              <a:ext uri="{FF2B5EF4-FFF2-40B4-BE49-F238E27FC236}">
                <a16:creationId xmlns:a16="http://schemas.microsoft.com/office/drawing/2014/main" id="{FA26C795-A228-45BC-9FD6-9F4B38F5758E}"/>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5">
            <a:extLst>
              <a:ext uri="{FF2B5EF4-FFF2-40B4-BE49-F238E27FC236}">
                <a16:creationId xmlns:a16="http://schemas.microsoft.com/office/drawing/2014/main" id="{3E472225-1D27-4171-9A1F-DC18E9984C54}"/>
              </a:ext>
            </a:extLst>
          </p:cNvPr>
          <p:cNvSpPr>
            <a:spLocks noEditPoints="1"/>
          </p:cNvSpPr>
          <p:nvPr/>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81576C2A-F971-4013-B5C9-628794A2B375}"/>
              </a:ext>
            </a:extLst>
          </p:cNvPr>
          <p:cNvSpPr>
            <a:spLocks noGrp="1"/>
          </p:cNvSpPr>
          <p:nvPr>
            <p:ph type="title"/>
          </p:nvPr>
        </p:nvSpPr>
        <p:spPr>
          <a:xfrm>
            <a:off x="442913" y="4559300"/>
            <a:ext cx="4814887" cy="481467"/>
          </a:xfrm>
        </p:spPr>
        <p:txBody>
          <a:bodyPr anchor="b">
            <a:noAutofit/>
          </a:bodyPr>
          <a:lstStyle>
            <a:lvl1pPr algn="l">
              <a:defRPr sz="2800">
                <a:solidFill>
                  <a:schemeClr val="bg1"/>
                </a:solidFill>
              </a:defRPr>
            </a:lvl1pPr>
          </a:lstStyle>
          <a:p>
            <a:r>
              <a:rPr lang="en-US"/>
              <a:t>Click to edit Master title style</a:t>
            </a:r>
            <a:endParaRPr lang="en-US" dirty="0"/>
          </a:p>
        </p:txBody>
      </p:sp>
      <p:sp>
        <p:nvSpPr>
          <p:cNvPr id="12" name="Text Placeholder 14">
            <a:extLst>
              <a:ext uri="{FF2B5EF4-FFF2-40B4-BE49-F238E27FC236}">
                <a16:creationId xmlns:a16="http://schemas.microsoft.com/office/drawing/2014/main" id="{F0262607-5D9E-4C0E-85EF-C58325EA4078}"/>
              </a:ext>
            </a:extLst>
          </p:cNvPr>
          <p:cNvSpPr>
            <a:spLocks noGrp="1"/>
          </p:cNvSpPr>
          <p:nvPr>
            <p:ph type="body" sz="quarter" idx="10"/>
          </p:nvPr>
        </p:nvSpPr>
        <p:spPr>
          <a:xfrm>
            <a:off x="442913" y="5063331"/>
            <a:ext cx="4814887" cy="998538"/>
          </a:xfrm>
        </p:spPr>
        <p:txBody>
          <a:bodyPr>
            <a:noAutofit/>
          </a:bodyPr>
          <a:lstStyle>
            <a:lvl1pPr marL="0" indent="0" algn="l">
              <a:buNone/>
              <a:defRPr>
                <a:solidFill>
                  <a:schemeClr val="bg1"/>
                </a:solidFill>
              </a:defRPr>
            </a:lvl1pPr>
          </a:lstStyle>
          <a:p>
            <a:pPr lvl="0"/>
            <a:r>
              <a:rPr lang="en-US"/>
              <a:t>Edit Master text styles</a:t>
            </a:r>
          </a:p>
        </p:txBody>
      </p:sp>
      <p:sp>
        <p:nvSpPr>
          <p:cNvPr id="7" name="Freeform 44">
            <a:extLst>
              <a:ext uri="{FF2B5EF4-FFF2-40B4-BE49-F238E27FC236}">
                <a16:creationId xmlns:a16="http://schemas.microsoft.com/office/drawing/2014/main" id="{8CBB30A4-3CAE-403A-B477-882D83D5CB3C}"/>
              </a:ext>
            </a:extLst>
          </p:cNvPr>
          <p:cNvSpPr>
            <a:spLocks noEditPoints="1"/>
          </p:cNvSpPr>
          <p:nvPr userDrawn="1"/>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256 w 290"/>
              <a:gd name="T11" fmla="*/ 323 h 375"/>
              <a:gd name="T12" fmla="*/ 143 w 290"/>
              <a:gd name="T13" fmla="*/ 313 h 375"/>
              <a:gd name="T14" fmla="*/ 222 w 290"/>
              <a:gd name="T15" fmla="*/ 273 h 375"/>
              <a:gd name="T16" fmla="*/ 18 w 290"/>
              <a:gd name="T17" fmla="*/ 95 h 375"/>
              <a:gd name="T18" fmla="*/ 3 w 290"/>
              <a:gd name="T19" fmla="*/ 83 h 375"/>
              <a:gd name="T20" fmla="*/ 3 w 290"/>
              <a:gd name="T21" fmla="*/ 83 h 375"/>
              <a:gd name="T22" fmla="*/ 0 w 290"/>
              <a:gd name="T23" fmla="*/ 80 h 375"/>
              <a:gd name="T24" fmla="*/ 4 w 290"/>
              <a:gd name="T25" fmla="*/ 21 h 375"/>
              <a:gd name="T26" fmla="*/ 139 w 290"/>
              <a:gd name="T27" fmla="*/ 0 h 375"/>
              <a:gd name="T28" fmla="*/ 147 w 290"/>
              <a:gd name="T29" fmla="*/ 0 h 375"/>
              <a:gd name="T30" fmla="*/ 215 w 290"/>
              <a:gd name="T31" fmla="*/ 11 h 375"/>
              <a:gd name="T32" fmla="*/ 230 w 290"/>
              <a:gd name="T33" fmla="*/ 13 h 375"/>
              <a:gd name="T34" fmla="*/ 267 w 290"/>
              <a:gd name="T35" fmla="*/ 19 h 375"/>
              <a:gd name="T36" fmla="*/ 290 w 290"/>
              <a:gd name="T37" fmla="*/ 46 h 375"/>
              <a:gd name="T38" fmla="*/ 290 w 290"/>
              <a:gd name="T39" fmla="*/ 118 h 375"/>
              <a:gd name="T40" fmla="*/ 230 w 290"/>
              <a:gd name="T41" fmla="*/ 144 h 375"/>
              <a:gd name="T42" fmla="*/ 230 w 290"/>
              <a:gd name="T43" fmla="*/ 74 h 375"/>
              <a:gd name="T44" fmla="*/ 143 w 290"/>
              <a:gd name="T45" fmla="*/ 61 h 375"/>
              <a:gd name="T46" fmla="*/ 81 w 290"/>
              <a:gd name="T47" fmla="*/ 71 h 375"/>
              <a:gd name="T48" fmla="*/ 96 w 290"/>
              <a:gd name="T49" fmla="*/ 83 h 375"/>
              <a:gd name="T50" fmla="*/ 96 w 290"/>
              <a:gd name="T51" fmla="*/ 83 h 375"/>
              <a:gd name="T52" fmla="*/ 283 w 290"/>
              <a:gd name="T53" fmla="*/ 247 h 375"/>
              <a:gd name="T54" fmla="*/ 283 w 290"/>
              <a:gd name="T55" fmla="*/ 247 h 375"/>
              <a:gd name="T56" fmla="*/ 288 w 290"/>
              <a:gd name="T57" fmla="*/ 250 h 375"/>
              <a:gd name="T58" fmla="*/ 283 w 290"/>
              <a:gd name="T59" fmla="*/ 309 h 375"/>
              <a:gd name="T60" fmla="*/ 270 w 290"/>
              <a:gd name="T61" fmla="*/ 316 h 375"/>
              <a:gd name="T62" fmla="*/ 258 w 290"/>
              <a:gd name="T63" fmla="*/ 322 h 375"/>
              <a:gd name="T64" fmla="*/ 156 w 290"/>
              <a:gd name="T65" fmla="*/ 375 h 375"/>
              <a:gd name="T66" fmla="*/ 131 w 290"/>
              <a:gd name="T67" fmla="*/ 375 h 375"/>
              <a:gd name="T68" fmla="*/ 31 w 290"/>
              <a:gd name="T69" fmla="*/ 323 h 375"/>
              <a:gd name="T70" fmla="*/ 31 w 290"/>
              <a:gd name="T71" fmla="*/ 323 h 375"/>
              <a:gd name="T72" fmla="*/ 18 w 290"/>
              <a:gd name="T73" fmla="*/ 316 h 375"/>
              <a:gd name="T74" fmla="*/ 16 w 290"/>
              <a:gd name="T75" fmla="*/ 316 h 375"/>
              <a:gd name="T76" fmla="*/ 4 w 290"/>
              <a:gd name="T77" fmla="*/ 309 h 375"/>
              <a:gd name="T78" fmla="*/ 0 w 290"/>
              <a:gd name="T79" fmla="*/ 250 h 375"/>
              <a:gd name="T80" fmla="*/ 86 w 290"/>
              <a:gd name="T81" fmla="*/ 175 h 375"/>
              <a:gd name="T82" fmla="*/ 132 w 290"/>
              <a:gd name="T83" fmla="*/ 215 h 375"/>
              <a:gd name="T84" fmla="*/ 65 w 290"/>
              <a:gd name="T85" fmla="*/ 273 h 375"/>
              <a:gd name="T86" fmla="*/ 143 w 290"/>
              <a:gd name="T87"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 h="375">
                <a:moveTo>
                  <a:pt x="230" y="13"/>
                </a:moveTo>
                <a:lnTo>
                  <a:pt x="230" y="13"/>
                </a:lnTo>
                <a:lnTo>
                  <a:pt x="230" y="13"/>
                </a:lnTo>
                <a:close/>
                <a:moveTo>
                  <a:pt x="256" y="323"/>
                </a:moveTo>
                <a:lnTo>
                  <a:pt x="258" y="322"/>
                </a:lnTo>
                <a:lnTo>
                  <a:pt x="256" y="323"/>
                </a:lnTo>
                <a:close/>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close/>
              </a:path>
            </a:pathLst>
          </a:custGeom>
          <a:solidFill>
            <a:schemeClr val="accent1">
              <a:lumMod val="75000"/>
              <a:alpha val="14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45">
            <a:extLst>
              <a:ext uri="{FF2B5EF4-FFF2-40B4-BE49-F238E27FC236}">
                <a16:creationId xmlns:a16="http://schemas.microsoft.com/office/drawing/2014/main" id="{5C12A34D-0C8C-4AFF-AC66-5FDE57F850A8}"/>
              </a:ext>
            </a:extLst>
          </p:cNvPr>
          <p:cNvSpPr>
            <a:spLocks noEditPoints="1"/>
          </p:cNvSpPr>
          <p:nvPr userDrawn="1"/>
        </p:nvSpPr>
        <p:spPr bwMode="auto">
          <a:xfrm>
            <a:off x="7224712" y="1050106"/>
            <a:ext cx="3633788" cy="4698860"/>
          </a:xfrm>
          <a:custGeom>
            <a:avLst/>
            <a:gdLst>
              <a:gd name="T0" fmla="*/ 230 w 290"/>
              <a:gd name="T1" fmla="*/ 13 h 375"/>
              <a:gd name="T2" fmla="*/ 230 w 290"/>
              <a:gd name="T3" fmla="*/ 13 h 375"/>
              <a:gd name="T4" fmla="*/ 230 w 290"/>
              <a:gd name="T5" fmla="*/ 13 h 375"/>
              <a:gd name="T6" fmla="*/ 256 w 290"/>
              <a:gd name="T7" fmla="*/ 323 h 375"/>
              <a:gd name="T8" fmla="*/ 258 w 290"/>
              <a:gd name="T9" fmla="*/ 322 h 375"/>
              <a:gd name="T10" fmla="*/ 143 w 290"/>
              <a:gd name="T11" fmla="*/ 313 h 375"/>
              <a:gd name="T12" fmla="*/ 222 w 290"/>
              <a:gd name="T13" fmla="*/ 273 h 375"/>
              <a:gd name="T14" fmla="*/ 18 w 290"/>
              <a:gd name="T15" fmla="*/ 95 h 375"/>
              <a:gd name="T16" fmla="*/ 3 w 290"/>
              <a:gd name="T17" fmla="*/ 83 h 375"/>
              <a:gd name="T18" fmla="*/ 3 w 290"/>
              <a:gd name="T19" fmla="*/ 83 h 375"/>
              <a:gd name="T20" fmla="*/ 0 w 290"/>
              <a:gd name="T21" fmla="*/ 80 h 375"/>
              <a:gd name="T22" fmla="*/ 4 w 290"/>
              <a:gd name="T23" fmla="*/ 21 h 375"/>
              <a:gd name="T24" fmla="*/ 139 w 290"/>
              <a:gd name="T25" fmla="*/ 0 h 375"/>
              <a:gd name="T26" fmla="*/ 147 w 290"/>
              <a:gd name="T27" fmla="*/ 0 h 375"/>
              <a:gd name="T28" fmla="*/ 215 w 290"/>
              <a:gd name="T29" fmla="*/ 11 h 375"/>
              <a:gd name="T30" fmla="*/ 230 w 290"/>
              <a:gd name="T31" fmla="*/ 13 h 375"/>
              <a:gd name="T32" fmla="*/ 267 w 290"/>
              <a:gd name="T33" fmla="*/ 19 h 375"/>
              <a:gd name="T34" fmla="*/ 290 w 290"/>
              <a:gd name="T35" fmla="*/ 46 h 375"/>
              <a:gd name="T36" fmla="*/ 290 w 290"/>
              <a:gd name="T37" fmla="*/ 118 h 375"/>
              <a:gd name="T38" fmla="*/ 230 w 290"/>
              <a:gd name="T39" fmla="*/ 144 h 375"/>
              <a:gd name="T40" fmla="*/ 230 w 290"/>
              <a:gd name="T41" fmla="*/ 74 h 375"/>
              <a:gd name="T42" fmla="*/ 143 w 290"/>
              <a:gd name="T43" fmla="*/ 61 h 375"/>
              <a:gd name="T44" fmla="*/ 81 w 290"/>
              <a:gd name="T45" fmla="*/ 71 h 375"/>
              <a:gd name="T46" fmla="*/ 96 w 290"/>
              <a:gd name="T47" fmla="*/ 83 h 375"/>
              <a:gd name="T48" fmla="*/ 96 w 290"/>
              <a:gd name="T49" fmla="*/ 83 h 375"/>
              <a:gd name="T50" fmla="*/ 283 w 290"/>
              <a:gd name="T51" fmla="*/ 247 h 375"/>
              <a:gd name="T52" fmla="*/ 283 w 290"/>
              <a:gd name="T53" fmla="*/ 247 h 375"/>
              <a:gd name="T54" fmla="*/ 288 w 290"/>
              <a:gd name="T55" fmla="*/ 250 h 375"/>
              <a:gd name="T56" fmla="*/ 283 w 290"/>
              <a:gd name="T57" fmla="*/ 309 h 375"/>
              <a:gd name="T58" fmla="*/ 270 w 290"/>
              <a:gd name="T59" fmla="*/ 316 h 375"/>
              <a:gd name="T60" fmla="*/ 258 w 290"/>
              <a:gd name="T61" fmla="*/ 322 h 375"/>
              <a:gd name="T62" fmla="*/ 156 w 290"/>
              <a:gd name="T63" fmla="*/ 375 h 375"/>
              <a:gd name="T64" fmla="*/ 131 w 290"/>
              <a:gd name="T65" fmla="*/ 375 h 375"/>
              <a:gd name="T66" fmla="*/ 31 w 290"/>
              <a:gd name="T67" fmla="*/ 323 h 375"/>
              <a:gd name="T68" fmla="*/ 31 w 290"/>
              <a:gd name="T69" fmla="*/ 323 h 375"/>
              <a:gd name="T70" fmla="*/ 18 w 290"/>
              <a:gd name="T71" fmla="*/ 316 h 375"/>
              <a:gd name="T72" fmla="*/ 16 w 290"/>
              <a:gd name="T73" fmla="*/ 316 h 375"/>
              <a:gd name="T74" fmla="*/ 4 w 290"/>
              <a:gd name="T75" fmla="*/ 309 h 375"/>
              <a:gd name="T76" fmla="*/ 0 w 290"/>
              <a:gd name="T77" fmla="*/ 250 h 375"/>
              <a:gd name="T78" fmla="*/ 86 w 290"/>
              <a:gd name="T79" fmla="*/ 175 h 375"/>
              <a:gd name="T80" fmla="*/ 132 w 290"/>
              <a:gd name="T81" fmla="*/ 215 h 375"/>
              <a:gd name="T82" fmla="*/ 65 w 290"/>
              <a:gd name="T83" fmla="*/ 273 h 375"/>
              <a:gd name="T84" fmla="*/ 143 w 290"/>
              <a:gd name="T85" fmla="*/ 31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375">
                <a:moveTo>
                  <a:pt x="230" y="13"/>
                </a:moveTo>
                <a:lnTo>
                  <a:pt x="230" y="13"/>
                </a:lnTo>
                <a:lnTo>
                  <a:pt x="230" y="13"/>
                </a:lnTo>
                <a:moveTo>
                  <a:pt x="256" y="323"/>
                </a:moveTo>
                <a:lnTo>
                  <a:pt x="258" y="322"/>
                </a:lnTo>
                <a:moveTo>
                  <a:pt x="143" y="313"/>
                </a:moveTo>
                <a:lnTo>
                  <a:pt x="222" y="273"/>
                </a:lnTo>
                <a:lnTo>
                  <a:pt x="18" y="95"/>
                </a:lnTo>
                <a:lnTo>
                  <a:pt x="3" y="83"/>
                </a:lnTo>
                <a:lnTo>
                  <a:pt x="3" y="83"/>
                </a:lnTo>
                <a:lnTo>
                  <a:pt x="0" y="80"/>
                </a:lnTo>
                <a:lnTo>
                  <a:pt x="4" y="21"/>
                </a:lnTo>
                <a:lnTo>
                  <a:pt x="139" y="0"/>
                </a:lnTo>
                <a:lnTo>
                  <a:pt x="147" y="0"/>
                </a:lnTo>
                <a:lnTo>
                  <a:pt x="215" y="11"/>
                </a:lnTo>
                <a:lnTo>
                  <a:pt x="230" y="13"/>
                </a:lnTo>
                <a:lnTo>
                  <a:pt x="267" y="19"/>
                </a:lnTo>
                <a:lnTo>
                  <a:pt x="290" y="46"/>
                </a:lnTo>
                <a:lnTo>
                  <a:pt x="290" y="118"/>
                </a:lnTo>
                <a:lnTo>
                  <a:pt x="230" y="144"/>
                </a:lnTo>
                <a:lnTo>
                  <a:pt x="230" y="74"/>
                </a:lnTo>
                <a:lnTo>
                  <a:pt x="143" y="61"/>
                </a:lnTo>
                <a:lnTo>
                  <a:pt x="81" y="71"/>
                </a:lnTo>
                <a:lnTo>
                  <a:pt x="96" y="83"/>
                </a:lnTo>
                <a:lnTo>
                  <a:pt x="96" y="83"/>
                </a:lnTo>
                <a:lnTo>
                  <a:pt x="283" y="247"/>
                </a:lnTo>
                <a:lnTo>
                  <a:pt x="283" y="247"/>
                </a:lnTo>
                <a:lnTo>
                  <a:pt x="288" y="250"/>
                </a:lnTo>
                <a:lnTo>
                  <a:pt x="283" y="309"/>
                </a:lnTo>
                <a:lnTo>
                  <a:pt x="270" y="316"/>
                </a:lnTo>
                <a:lnTo>
                  <a:pt x="258" y="322"/>
                </a:lnTo>
                <a:lnTo>
                  <a:pt x="156" y="375"/>
                </a:lnTo>
                <a:lnTo>
                  <a:pt x="131" y="375"/>
                </a:lnTo>
                <a:lnTo>
                  <a:pt x="31" y="323"/>
                </a:lnTo>
                <a:lnTo>
                  <a:pt x="31" y="323"/>
                </a:lnTo>
                <a:lnTo>
                  <a:pt x="18" y="316"/>
                </a:lnTo>
                <a:lnTo>
                  <a:pt x="16" y="316"/>
                </a:lnTo>
                <a:lnTo>
                  <a:pt x="4" y="309"/>
                </a:lnTo>
                <a:lnTo>
                  <a:pt x="0" y="250"/>
                </a:lnTo>
                <a:lnTo>
                  <a:pt x="86" y="175"/>
                </a:lnTo>
                <a:lnTo>
                  <a:pt x="132" y="215"/>
                </a:lnTo>
                <a:lnTo>
                  <a:pt x="65" y="273"/>
                </a:lnTo>
                <a:lnTo>
                  <a:pt x="143"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8028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991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ig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1538248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troducing_Pag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905" name="think-cell Slide" r:id="rId13" imgW="270" imgH="270" progId="TCLayout.ActiveDocument.1">
                  <p:embed/>
                </p:oleObj>
              </mc:Choice>
              <mc:Fallback>
                <p:oleObj name="think-cell Slide" r:id="rId13" imgW="270" imgH="270" progId="TCLayout.ActiveDocument.1">
                  <p:embed/>
                  <p:pic>
                    <p:nvPicPr>
                      <p:cNvPr id="7" name="Object 6"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sp>
        <p:nvSpPr>
          <p:cNvPr id="8" name="Picture Placeholder 7"/>
          <p:cNvSpPr>
            <a:spLocks noGrp="1"/>
          </p:cNvSpPr>
          <p:nvPr>
            <p:ph type="pic" sz="quarter" idx="13"/>
          </p:nvPr>
        </p:nvSpPr>
        <p:spPr>
          <a:xfrm>
            <a:off x="0" y="0"/>
            <a:ext cx="4173967" cy="6858000"/>
          </a:xfrm>
        </p:spPr>
        <p:txBody>
          <a:bodyPr/>
          <a:lstStyle/>
          <a:p>
            <a:r>
              <a:rPr lang="en-US"/>
              <a:t>Click icon to add picture</a:t>
            </a:r>
          </a:p>
        </p:txBody>
      </p:sp>
      <p:sp>
        <p:nvSpPr>
          <p:cNvPr id="9" name="Picture Placeholder 14"/>
          <p:cNvSpPr>
            <a:spLocks noGrp="1"/>
          </p:cNvSpPr>
          <p:nvPr>
            <p:ph type="pic" sz="quarter" idx="14"/>
          </p:nvPr>
        </p:nvSpPr>
        <p:spPr>
          <a:xfrm>
            <a:off x="2913967" y="2169000"/>
            <a:ext cx="2520000" cy="2520000"/>
          </a:xfrm>
          <a:prstGeom prst="ellipse">
            <a:avLst/>
          </a:prstGeom>
          <a:solidFill>
            <a:schemeClr val="bg1">
              <a:lumMod val="100000"/>
            </a:schemeClr>
          </a:solidFill>
          <a:ln w="25400" cap="flat" cmpd="sng" algn="ctr">
            <a:solidFill>
              <a:schemeClr val="bg1">
                <a:lumMod val="65000"/>
              </a:schemeClr>
            </a:solidFill>
            <a:prstDash val="solid"/>
            <a:round/>
            <a:headEnd type="none" w="med" len="med"/>
            <a:tailEnd type="none" w="med" len="med"/>
          </a:ln>
        </p:spPr>
        <p:txBody>
          <a:bodyPr wrap="square">
            <a:noAutofit/>
          </a:bodyPr>
          <a:lstStyle/>
          <a:p>
            <a:r>
              <a:rPr lang="en-US"/>
              <a:t>Click icon to add picture</a:t>
            </a:r>
            <a:endParaRPr lang="sr-Latn-RS"/>
          </a:p>
        </p:txBody>
      </p:sp>
      <p:sp>
        <p:nvSpPr>
          <p:cNvPr id="16" name="Text Placeholder 8"/>
          <p:cNvSpPr>
            <a:spLocks noGrp="1"/>
          </p:cNvSpPr>
          <p:nvPr>
            <p:ph type="body" sz="quarter" idx="12"/>
          </p:nvPr>
        </p:nvSpPr>
        <p:spPr>
          <a:xfrm>
            <a:off x="5757934" y="2385597"/>
            <a:ext cx="4520201" cy="432000"/>
          </a:xfrm>
        </p:spPr>
        <p:txBody>
          <a:bodyPr anchor="t">
            <a:noAutofit/>
          </a:bodyPr>
          <a:lstStyle>
            <a:lvl1pPr marL="0" indent="0" algn="l">
              <a:spcBef>
                <a:spcPts val="300"/>
              </a:spcBef>
              <a:buNone/>
              <a:defRPr sz="2800" b="1">
                <a:solidFill>
                  <a:schemeClr val="accent2"/>
                </a:solidFill>
              </a:defRPr>
            </a:lvl1pPr>
          </a:lstStyle>
          <a:p>
            <a:pPr lvl="0"/>
            <a:r>
              <a:rPr lang="en-US"/>
              <a:t>Edit Master text styles</a:t>
            </a:r>
          </a:p>
        </p:txBody>
      </p:sp>
      <p:sp>
        <p:nvSpPr>
          <p:cNvPr id="17" name="Text Placeholder 8"/>
          <p:cNvSpPr>
            <a:spLocks noGrp="1"/>
          </p:cNvSpPr>
          <p:nvPr>
            <p:ph type="body" sz="quarter" idx="15"/>
          </p:nvPr>
        </p:nvSpPr>
        <p:spPr>
          <a:xfrm>
            <a:off x="5757934" y="2846547"/>
            <a:ext cx="4520201" cy="288000"/>
          </a:xfrm>
        </p:spPr>
        <p:txBody>
          <a:bodyPr anchor="t">
            <a:noAutofit/>
          </a:bodyPr>
          <a:lstStyle>
            <a:lvl1pPr marL="0" indent="0" algn="l">
              <a:spcBef>
                <a:spcPts val="300"/>
              </a:spcBef>
              <a:buNone/>
              <a:defRPr sz="1800" b="0" i="0">
                <a:solidFill>
                  <a:schemeClr val="accent1"/>
                </a:solidFill>
              </a:defRPr>
            </a:lvl1pPr>
          </a:lstStyle>
          <a:p>
            <a:pPr lvl="0"/>
            <a:r>
              <a:rPr lang="en-US"/>
              <a:t>Edit Master text styles</a:t>
            </a:r>
          </a:p>
        </p:txBody>
      </p:sp>
      <p:sp>
        <p:nvSpPr>
          <p:cNvPr id="18" name="Text Placeholder 8"/>
          <p:cNvSpPr>
            <a:spLocks noGrp="1"/>
          </p:cNvSpPr>
          <p:nvPr>
            <p:ph type="body" sz="quarter" idx="16"/>
          </p:nvPr>
        </p:nvSpPr>
        <p:spPr>
          <a:xfrm>
            <a:off x="5757934" y="3190133"/>
            <a:ext cx="4520201" cy="1376754"/>
          </a:xfrm>
        </p:spPr>
        <p:txBody>
          <a:bodyPr anchor="t">
            <a:noAutofit/>
          </a:bodyPr>
          <a:lstStyle>
            <a:lvl1pPr marL="0" indent="0" algn="l">
              <a:spcBef>
                <a:spcPts val="300"/>
              </a:spcBef>
              <a:buNone/>
              <a:defRPr sz="1800" b="0" i="0" u="none">
                <a:solidFill>
                  <a:schemeClr val="tx1"/>
                </a:solidFill>
              </a:defRPr>
            </a:lvl1pPr>
          </a:lstStyle>
          <a:p>
            <a:pPr lvl="0"/>
            <a:r>
              <a:rPr lang="en-US"/>
              <a:t>Edit Master text styles</a:t>
            </a:r>
          </a:p>
        </p:txBody>
      </p:sp>
      <p:graphicFrame>
        <p:nvGraphicFramePr>
          <p:cNvPr id="10" name="Object 9" hidden="1">
            <a:extLst>
              <a:ext uri="{FF2B5EF4-FFF2-40B4-BE49-F238E27FC236}">
                <a16:creationId xmlns:a16="http://schemas.microsoft.com/office/drawing/2014/main" id="{7110513B-FB06-4F25-A0C3-6C3CD462F870}"/>
              </a:ext>
            </a:extLst>
          </p:cNvPr>
          <p:cNvGraphicFramePr>
            <a:graphicFrameLocks noChangeAspect="1"/>
          </p:cNvGraphicFramePr>
          <p:nvPr>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906" name="think-cell Slide" r:id="rId15" imgW="270" imgH="270" progId="TCLayout.ActiveDocument.1">
                  <p:embed/>
                </p:oleObj>
              </mc:Choice>
              <mc:Fallback>
                <p:oleObj name="think-cell Slide" r:id="rId15" imgW="270" imgH="270" progId="TCLayout.ActiveDocument.1">
                  <p:embed/>
                  <p:pic>
                    <p:nvPicPr>
                      <p:cNvPr id="10" name="Object 9" hidden="1">
                        <a:extLst>
                          <a:ext uri="{FF2B5EF4-FFF2-40B4-BE49-F238E27FC236}">
                            <a16:creationId xmlns:a16="http://schemas.microsoft.com/office/drawing/2014/main" id="{7110513B-FB06-4F25-A0C3-6C3CD462F870}"/>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E033B574-531E-4D27-BBE9-BD1327EA553A}"/>
              </a:ext>
            </a:extLst>
          </p:cNvPr>
          <p:cNvSpPr/>
          <p:nvPr>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graphicFrame>
        <p:nvGraphicFramePr>
          <p:cNvPr id="12" name="Object 11" hidden="1">
            <a:extLst>
              <a:ext uri="{FF2B5EF4-FFF2-40B4-BE49-F238E27FC236}">
                <a16:creationId xmlns:a16="http://schemas.microsoft.com/office/drawing/2014/main" id="{9D22E462-55A6-429E-8BE9-A45F747E9D7B}"/>
              </a:ext>
            </a:extLst>
          </p:cNvPr>
          <p:cNvGraphicFramePr>
            <a:graphicFrameLocks noChangeAspect="1"/>
          </p:cNvGraphicFramePr>
          <p:nvPr>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907" name="think-cell Slide" r:id="rId16" imgW="270" imgH="270" progId="TCLayout.ActiveDocument.1">
                  <p:embed/>
                </p:oleObj>
              </mc:Choice>
              <mc:Fallback>
                <p:oleObj name="think-cell Slide" r:id="rId16" imgW="270" imgH="270" progId="TCLayout.ActiveDocument.1">
                  <p:embed/>
                  <p:pic>
                    <p:nvPicPr>
                      <p:cNvPr id="12" name="Object 11" hidden="1">
                        <a:extLst>
                          <a:ext uri="{FF2B5EF4-FFF2-40B4-BE49-F238E27FC236}">
                            <a16:creationId xmlns:a16="http://schemas.microsoft.com/office/drawing/2014/main" id="{9D22E462-55A6-429E-8BE9-A45F747E9D7B}"/>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2449987F-5EFF-43A4-A612-55F8334D88B5}"/>
              </a:ext>
            </a:extLst>
          </p:cNvPr>
          <p:cNvSpPr/>
          <p:nvPr>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graphicFrame>
        <p:nvGraphicFramePr>
          <p:cNvPr id="14" name="Object 13" hidden="1">
            <a:extLst>
              <a:ext uri="{FF2B5EF4-FFF2-40B4-BE49-F238E27FC236}">
                <a16:creationId xmlns:a16="http://schemas.microsoft.com/office/drawing/2014/main" id="{586C393D-8CF9-4854-90E6-67DAB62D7CE7}"/>
              </a:ext>
            </a:extLst>
          </p:cNvPr>
          <p:cNvGraphicFramePr>
            <a:graphicFrameLocks noChangeAspect="1"/>
          </p:cNvGraphicFramePr>
          <p:nvPr>
            <p:custDataLst>
              <p:tags r:id="rId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908" name="think-cell Slide" r:id="rId17" imgW="270" imgH="270" progId="TCLayout.ActiveDocument.1">
                  <p:embed/>
                </p:oleObj>
              </mc:Choice>
              <mc:Fallback>
                <p:oleObj name="think-cell Slide" r:id="rId17" imgW="270" imgH="270" progId="TCLayout.ActiveDocument.1">
                  <p:embed/>
                  <p:pic>
                    <p:nvPicPr>
                      <p:cNvPr id="14" name="Object 13" hidden="1">
                        <a:extLst>
                          <a:ext uri="{FF2B5EF4-FFF2-40B4-BE49-F238E27FC236}">
                            <a16:creationId xmlns:a16="http://schemas.microsoft.com/office/drawing/2014/main" id="{586C393D-8CF9-4854-90E6-67DAB62D7CE7}"/>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id="{F1E38463-3513-4AF0-A6D2-B2176D9EC345}"/>
              </a:ext>
            </a:extLst>
          </p:cNvPr>
          <p:cNvSpPr/>
          <p:nvPr>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graphicFrame>
        <p:nvGraphicFramePr>
          <p:cNvPr id="19" name="Object 18" hidden="1">
            <a:extLst>
              <a:ext uri="{FF2B5EF4-FFF2-40B4-BE49-F238E27FC236}">
                <a16:creationId xmlns:a16="http://schemas.microsoft.com/office/drawing/2014/main" id="{31089EFB-747E-4AE1-A818-EF658C15C7C0}"/>
              </a:ext>
            </a:extLst>
          </p:cNvPr>
          <p:cNvGraphicFramePr>
            <a:graphicFrameLocks noChangeAspect="1"/>
          </p:cNvGraphicFramePr>
          <p:nvPr userDrawn="1">
            <p:custDataLst>
              <p:tags r:id="rId1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909" name="think-cell Slide" r:id="rId18" imgW="270" imgH="270" progId="TCLayout.ActiveDocument.1">
                  <p:embed/>
                </p:oleObj>
              </mc:Choice>
              <mc:Fallback>
                <p:oleObj name="think-cell Slide" r:id="rId18" imgW="270" imgH="270" progId="TCLayout.ActiveDocument.1">
                  <p:embed/>
                  <p:pic>
                    <p:nvPicPr>
                      <p:cNvPr id="14" name="Object 13" hidden="1">
                        <a:extLst>
                          <a:ext uri="{FF2B5EF4-FFF2-40B4-BE49-F238E27FC236}">
                            <a16:creationId xmlns:a16="http://schemas.microsoft.com/office/drawing/2014/main" id="{586C393D-8CF9-4854-90E6-67DAB62D7CE7}"/>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0" name="Rectangle 19" hidden="1">
            <a:extLst>
              <a:ext uri="{FF2B5EF4-FFF2-40B4-BE49-F238E27FC236}">
                <a16:creationId xmlns:a16="http://schemas.microsoft.com/office/drawing/2014/main" id="{EA5A013E-D170-49D7-A8CD-10BC71145E94}"/>
              </a:ext>
            </a:extLst>
          </p:cNvPr>
          <p:cNvSpPr/>
          <p:nvPr userDrawn="1">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spTree>
    <p:extLst>
      <p:ext uri="{BB962C8B-B14F-4D97-AF65-F5344CB8AC3E}">
        <p14:creationId xmlns:p14="http://schemas.microsoft.com/office/powerpoint/2010/main" val="3561444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pictur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9"/>
          <p:cNvSpPr>
            <a:spLocks noGrp="1"/>
          </p:cNvSpPr>
          <p:nvPr>
            <p:ph type="body" sz="quarter" idx="14"/>
          </p:nvPr>
        </p:nvSpPr>
        <p:spPr>
          <a:xfrm>
            <a:off x="442911" y="4505325"/>
            <a:ext cx="10368001" cy="1803400"/>
          </a:xfrm>
          <a:prstGeom prst="rect">
            <a:avLst/>
          </a:prstGeom>
        </p:spPr>
        <p:txBody>
          <a:bodyPr anchor="t">
            <a:noAutofit/>
          </a:bodyPr>
          <a:lstStyle>
            <a:lvl1pPr marL="0" indent="0" algn="just">
              <a:buNone/>
              <a:defRPr sz="1600"/>
            </a:lvl1pPr>
          </a:lstStyle>
          <a:p>
            <a:pPr lvl="0"/>
            <a:r>
              <a:rPr lang="en-US"/>
              <a:t>Edit Master text styles</a:t>
            </a:r>
          </a:p>
        </p:txBody>
      </p:sp>
      <p:sp>
        <p:nvSpPr>
          <p:cNvPr id="13" name="Picture Placeholder 12">
            <a:extLst>
              <a:ext uri="{FF2B5EF4-FFF2-40B4-BE49-F238E27FC236}">
                <a16:creationId xmlns:a16="http://schemas.microsoft.com/office/drawing/2014/main" id="{0F591CB7-A523-441B-8478-657A83BAA29D}"/>
              </a:ext>
            </a:extLst>
          </p:cNvPr>
          <p:cNvSpPr>
            <a:spLocks noGrp="1"/>
          </p:cNvSpPr>
          <p:nvPr>
            <p:ph type="pic" sz="quarter" idx="15"/>
          </p:nvPr>
        </p:nvSpPr>
        <p:spPr>
          <a:xfrm>
            <a:off x="0" y="1341438"/>
            <a:ext cx="11453586" cy="2887662"/>
          </a:xfrm>
          <a:custGeom>
            <a:avLst/>
            <a:gdLst>
              <a:gd name="connsiteX0" fmla="*/ 0 w 11453586"/>
              <a:gd name="connsiteY0" fmla="*/ 0 h 2887662"/>
              <a:gd name="connsiteX1" fmla="*/ 11453586 w 11453586"/>
              <a:gd name="connsiteY1" fmla="*/ 0 h 2887662"/>
              <a:gd name="connsiteX2" fmla="*/ 11265494 w 11453586"/>
              <a:gd name="connsiteY2" fmla="*/ 1567043 h 2887662"/>
              <a:gd name="connsiteX3" fmla="*/ 11010900 w 11453586"/>
              <a:gd name="connsiteY3" fmla="*/ 1999148 h 2887662"/>
              <a:gd name="connsiteX4" fmla="*/ 11207607 w 11453586"/>
              <a:gd name="connsiteY4" fmla="*/ 2887662 h 2887662"/>
              <a:gd name="connsiteX5" fmla="*/ 0 w 11453586"/>
              <a:gd name="connsiteY5" fmla="*/ 2887662 h 288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586" h="2887662">
                <a:moveTo>
                  <a:pt x="0" y="0"/>
                </a:moveTo>
                <a:lnTo>
                  <a:pt x="11453586" y="0"/>
                </a:lnTo>
                <a:lnTo>
                  <a:pt x="11265494" y="1567043"/>
                </a:lnTo>
                <a:lnTo>
                  <a:pt x="11010900" y="1999148"/>
                </a:lnTo>
                <a:lnTo>
                  <a:pt x="11207607" y="2887662"/>
                </a:lnTo>
                <a:lnTo>
                  <a:pt x="0" y="2887662"/>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29969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_Images">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12494" y="1797051"/>
            <a:ext cx="3058080" cy="2160000"/>
          </a:xfrm>
          <a:prstGeom prst="rect">
            <a:avLst/>
          </a:prstGeom>
        </p:spPr>
        <p:txBody>
          <a:bodyPr/>
          <a:lstStyle/>
          <a:p>
            <a:r>
              <a:rPr lang="en-US"/>
              <a:t>Click icon to add picture</a:t>
            </a:r>
            <a:endParaRPr lang="en-US" dirty="0"/>
          </a:p>
        </p:txBody>
      </p:sp>
      <p:sp>
        <p:nvSpPr>
          <p:cNvPr id="10" name="Text Placeholder 9"/>
          <p:cNvSpPr>
            <a:spLocks noGrp="1"/>
          </p:cNvSpPr>
          <p:nvPr>
            <p:ph type="body" sz="quarter" idx="13"/>
          </p:nvPr>
        </p:nvSpPr>
        <p:spPr>
          <a:xfrm>
            <a:off x="695560" y="4178300"/>
            <a:ext cx="3074957" cy="383117"/>
          </a:xfrm>
          <a:prstGeom prst="rect">
            <a:avLst/>
          </a:prstGeom>
        </p:spPr>
        <p:txBody>
          <a:bodyPr>
            <a:noAutofit/>
          </a:bodyPr>
          <a:lstStyle>
            <a:lvl1pPr marL="0" indent="0" algn="ctr">
              <a:buNone/>
              <a:defRPr sz="2000" b="1">
                <a:solidFill>
                  <a:schemeClr val="accent1"/>
                </a:solidFill>
                <a:latin typeface="+mj-lt"/>
              </a:defRPr>
            </a:lvl1pPr>
          </a:lstStyle>
          <a:p>
            <a:pPr lvl="0"/>
            <a:r>
              <a:rPr lang="en-US"/>
              <a:t>Edit Master text styles</a:t>
            </a:r>
          </a:p>
        </p:txBody>
      </p:sp>
      <p:sp>
        <p:nvSpPr>
          <p:cNvPr id="11" name="Text Placeholder 9"/>
          <p:cNvSpPr>
            <a:spLocks noGrp="1"/>
          </p:cNvSpPr>
          <p:nvPr>
            <p:ph type="body" sz="quarter" idx="14"/>
          </p:nvPr>
        </p:nvSpPr>
        <p:spPr>
          <a:xfrm>
            <a:off x="695560" y="4623043"/>
            <a:ext cx="3058080" cy="1253882"/>
          </a:xfrm>
          <a:prstGeom prst="rect">
            <a:avLst/>
          </a:prstGeom>
        </p:spPr>
        <p:txBody>
          <a:bodyPr>
            <a:noAutofit/>
          </a:bodyPr>
          <a:lstStyle>
            <a:lvl1pPr marL="0" indent="0" algn="ctr">
              <a:buNone/>
              <a:defRPr sz="1400"/>
            </a:lvl1pPr>
          </a:lstStyle>
          <a:p>
            <a:pPr lvl="0"/>
            <a:r>
              <a:rPr lang="en-US"/>
              <a:t>Edit Master text styles</a:t>
            </a:r>
          </a:p>
        </p:txBody>
      </p:sp>
      <p:sp>
        <p:nvSpPr>
          <p:cNvPr id="12" name="Text Placeholder 9"/>
          <p:cNvSpPr>
            <a:spLocks noGrp="1"/>
          </p:cNvSpPr>
          <p:nvPr>
            <p:ph type="body" sz="quarter" idx="15"/>
          </p:nvPr>
        </p:nvSpPr>
        <p:spPr>
          <a:xfrm>
            <a:off x="4073043" y="4178300"/>
            <a:ext cx="3058024" cy="383117"/>
          </a:xfrm>
          <a:prstGeom prst="rect">
            <a:avLst/>
          </a:prstGeom>
        </p:spPr>
        <p:txBody>
          <a:bodyPr>
            <a:noAutofit/>
          </a:bodyPr>
          <a:lstStyle>
            <a:lvl1pPr marL="0" indent="0" algn="ctr">
              <a:buNone/>
              <a:defRPr sz="2000" b="1">
                <a:solidFill>
                  <a:schemeClr val="accent1"/>
                </a:solidFill>
                <a:latin typeface="+mj-lt"/>
              </a:defRPr>
            </a:lvl1pPr>
          </a:lstStyle>
          <a:p>
            <a:pPr lvl="0"/>
            <a:r>
              <a:rPr lang="en-US"/>
              <a:t>Edit Master text styles</a:t>
            </a:r>
          </a:p>
        </p:txBody>
      </p:sp>
      <p:sp>
        <p:nvSpPr>
          <p:cNvPr id="13" name="Text Placeholder 9"/>
          <p:cNvSpPr>
            <a:spLocks noGrp="1"/>
          </p:cNvSpPr>
          <p:nvPr>
            <p:ph type="body" sz="quarter" idx="16"/>
          </p:nvPr>
        </p:nvSpPr>
        <p:spPr>
          <a:xfrm>
            <a:off x="4056109" y="4623043"/>
            <a:ext cx="3058080" cy="1253882"/>
          </a:xfrm>
          <a:prstGeom prst="rect">
            <a:avLst/>
          </a:prstGeom>
        </p:spPr>
        <p:txBody>
          <a:bodyPr>
            <a:noAutofit/>
          </a:bodyPr>
          <a:lstStyle>
            <a:lvl1pPr marL="0" indent="0" algn="ctr">
              <a:buNone/>
              <a:defRPr sz="1400"/>
            </a:lvl1pPr>
          </a:lstStyle>
          <a:p>
            <a:pPr lvl="0"/>
            <a:r>
              <a:rPr lang="en-US"/>
              <a:t>Edit Master text styles</a:t>
            </a:r>
          </a:p>
        </p:txBody>
      </p:sp>
      <p:sp>
        <p:nvSpPr>
          <p:cNvPr id="14" name="Text Placeholder 9"/>
          <p:cNvSpPr>
            <a:spLocks noGrp="1"/>
          </p:cNvSpPr>
          <p:nvPr>
            <p:ph type="body" sz="quarter" idx="17"/>
          </p:nvPr>
        </p:nvSpPr>
        <p:spPr>
          <a:xfrm>
            <a:off x="7416715" y="4178300"/>
            <a:ext cx="3074957" cy="383117"/>
          </a:xfrm>
          <a:prstGeom prst="rect">
            <a:avLst/>
          </a:prstGeom>
        </p:spPr>
        <p:txBody>
          <a:bodyPr>
            <a:noAutofit/>
          </a:bodyPr>
          <a:lstStyle>
            <a:lvl1pPr marL="0" indent="0" algn="ctr">
              <a:buNone/>
              <a:defRPr sz="2000" b="1">
                <a:solidFill>
                  <a:schemeClr val="accent1"/>
                </a:solidFill>
                <a:latin typeface="+mj-lt"/>
              </a:defRPr>
            </a:lvl1pPr>
          </a:lstStyle>
          <a:p>
            <a:pPr lvl="0"/>
            <a:r>
              <a:rPr lang="en-US"/>
              <a:t>Edit Master text styles</a:t>
            </a:r>
          </a:p>
        </p:txBody>
      </p:sp>
      <p:sp>
        <p:nvSpPr>
          <p:cNvPr id="15" name="Text Placeholder 9"/>
          <p:cNvSpPr>
            <a:spLocks noGrp="1"/>
          </p:cNvSpPr>
          <p:nvPr>
            <p:ph type="body" sz="quarter" idx="18"/>
          </p:nvPr>
        </p:nvSpPr>
        <p:spPr>
          <a:xfrm>
            <a:off x="7416715" y="4623043"/>
            <a:ext cx="3058080" cy="1253882"/>
          </a:xfrm>
          <a:prstGeom prst="rect">
            <a:avLst/>
          </a:prstGeom>
        </p:spPr>
        <p:txBody>
          <a:bodyPr>
            <a:noAutofit/>
          </a:bodyPr>
          <a:lstStyle>
            <a:lvl1pPr marL="0" indent="0" algn="ctr">
              <a:buNone/>
              <a:defRPr sz="1400"/>
            </a:lvl1pPr>
          </a:lstStyle>
          <a:p>
            <a:pPr lvl="0"/>
            <a:r>
              <a:rPr lang="en-US"/>
              <a:t>Edit Master text styles</a:t>
            </a:r>
          </a:p>
        </p:txBody>
      </p:sp>
      <p:sp>
        <p:nvSpPr>
          <p:cNvPr id="16" name="Picture Placeholder 5"/>
          <p:cNvSpPr>
            <a:spLocks noGrp="1"/>
          </p:cNvSpPr>
          <p:nvPr>
            <p:ph type="pic" sz="quarter" idx="22"/>
          </p:nvPr>
        </p:nvSpPr>
        <p:spPr>
          <a:xfrm>
            <a:off x="4073043" y="1797051"/>
            <a:ext cx="3058080" cy="2160000"/>
          </a:xfrm>
          <a:prstGeom prst="rect">
            <a:avLst/>
          </a:prstGeom>
        </p:spPr>
        <p:txBody>
          <a:bodyPr/>
          <a:lstStyle/>
          <a:p>
            <a:r>
              <a:rPr lang="en-US"/>
              <a:t>Click icon to add picture</a:t>
            </a:r>
          </a:p>
        </p:txBody>
      </p:sp>
      <p:sp>
        <p:nvSpPr>
          <p:cNvPr id="17" name="Picture Placeholder 5"/>
          <p:cNvSpPr>
            <a:spLocks noGrp="1"/>
          </p:cNvSpPr>
          <p:nvPr>
            <p:ph type="pic" sz="quarter" idx="23"/>
          </p:nvPr>
        </p:nvSpPr>
        <p:spPr>
          <a:xfrm>
            <a:off x="7433592" y="1797051"/>
            <a:ext cx="3058080" cy="2160000"/>
          </a:xfrm>
          <a:prstGeom prst="rect">
            <a:avLst/>
          </a:prstGeom>
        </p:spPr>
        <p:txBody>
          <a:bodyPr/>
          <a:lstStyle/>
          <a:p>
            <a:r>
              <a:rPr lang="en-US"/>
              <a:t>Click icon to add picture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1619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three circular images">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10043" y="1572462"/>
            <a:ext cx="2206800" cy="2207683"/>
          </a:xfrm>
          <a:prstGeom prst="ellipse">
            <a:avLst/>
          </a:prstGeom>
          <a:ln w="38100" cap="flat" cmpd="sng" algn="ctr">
            <a:solidFill>
              <a:schemeClr val="bg1">
                <a:lumMod val="65000"/>
              </a:schemeClr>
            </a:solidFill>
            <a:prstDash val="solid"/>
            <a:round/>
            <a:headEnd type="none" w="med" len="med"/>
            <a:tailEnd type="none" w="med" len="med"/>
          </a:ln>
        </p:spPr>
        <p:txBody>
          <a:bodyPr/>
          <a:lstStyle/>
          <a:p>
            <a:r>
              <a:rPr lang="en-US"/>
              <a:t>Click icon to add picture</a:t>
            </a:r>
          </a:p>
        </p:txBody>
      </p:sp>
      <p:sp>
        <p:nvSpPr>
          <p:cNvPr id="7" name="Picture Placeholder 5"/>
          <p:cNvSpPr>
            <a:spLocks noGrp="1"/>
          </p:cNvSpPr>
          <p:nvPr>
            <p:ph type="pic" sz="quarter" idx="11"/>
          </p:nvPr>
        </p:nvSpPr>
        <p:spPr>
          <a:xfrm>
            <a:off x="4570649" y="1572462"/>
            <a:ext cx="2206800" cy="2207683"/>
          </a:xfrm>
          <a:prstGeom prst="ellipse">
            <a:avLst/>
          </a:prstGeom>
          <a:ln w="38100" cap="flat" cmpd="sng" algn="ctr">
            <a:solidFill>
              <a:schemeClr val="bg1">
                <a:lumMod val="65000"/>
              </a:schemeClr>
            </a:solidFill>
            <a:prstDash val="solid"/>
            <a:round/>
            <a:headEnd type="none" w="med" len="med"/>
            <a:tailEnd type="none" w="med" len="med"/>
          </a:ln>
        </p:spPr>
        <p:txBody>
          <a:bodyPr/>
          <a:lstStyle/>
          <a:p>
            <a:r>
              <a:rPr lang="en-US"/>
              <a:t>Click icon to add picture</a:t>
            </a:r>
          </a:p>
        </p:txBody>
      </p:sp>
      <p:sp>
        <p:nvSpPr>
          <p:cNvPr id="8" name="Picture Placeholder 5"/>
          <p:cNvSpPr>
            <a:spLocks noGrp="1"/>
          </p:cNvSpPr>
          <p:nvPr>
            <p:ph type="pic" sz="quarter" idx="12"/>
          </p:nvPr>
        </p:nvSpPr>
        <p:spPr>
          <a:xfrm>
            <a:off x="7931255" y="1572462"/>
            <a:ext cx="2206800" cy="2207683"/>
          </a:xfrm>
          <a:prstGeom prst="ellipse">
            <a:avLst/>
          </a:prstGeom>
          <a:ln w="38100" cap="flat" cmpd="sng" algn="ctr">
            <a:solidFill>
              <a:schemeClr val="bg1">
                <a:lumMod val="65000"/>
              </a:schemeClr>
            </a:solidFill>
            <a:prstDash val="solid"/>
            <a:round/>
            <a:headEnd type="none" w="med" len="med"/>
            <a:tailEnd type="none" w="med" len="med"/>
          </a:ln>
        </p:spPr>
        <p:txBody>
          <a:bodyPr/>
          <a:lstStyle/>
          <a:p>
            <a:r>
              <a:rPr lang="en-US"/>
              <a:t>Click icon to add picture</a:t>
            </a:r>
          </a:p>
        </p:txBody>
      </p:sp>
      <p:sp>
        <p:nvSpPr>
          <p:cNvPr id="10" name="Text Placeholder 9"/>
          <p:cNvSpPr>
            <a:spLocks noGrp="1"/>
          </p:cNvSpPr>
          <p:nvPr>
            <p:ph type="body" sz="quarter" idx="13"/>
          </p:nvPr>
        </p:nvSpPr>
        <p:spPr>
          <a:xfrm>
            <a:off x="864262" y="4023562"/>
            <a:ext cx="2898478" cy="360000"/>
          </a:xfrm>
          <a:prstGeom prst="rect">
            <a:avLst/>
          </a:prstGeom>
        </p:spPr>
        <p:txBody>
          <a:bodyPr>
            <a:noAutofit/>
          </a:bodyPr>
          <a:lstStyle>
            <a:lvl1pPr marL="0" indent="0" algn="ctr">
              <a:spcAft>
                <a:spcPts val="0"/>
              </a:spcAft>
              <a:buNone/>
              <a:defRPr sz="2000" b="1">
                <a:solidFill>
                  <a:schemeClr val="accent1">
                    <a:lumMod val="100000"/>
                  </a:schemeClr>
                </a:solidFill>
                <a:latin typeface="+mj-lt"/>
              </a:defRPr>
            </a:lvl1pPr>
          </a:lstStyle>
          <a:p>
            <a:pPr lvl="0"/>
            <a:r>
              <a:rPr lang="en-US"/>
              <a:t>Edit Master text styles</a:t>
            </a:r>
          </a:p>
        </p:txBody>
      </p:sp>
      <p:sp>
        <p:nvSpPr>
          <p:cNvPr id="11" name="Text Placeholder 9"/>
          <p:cNvSpPr>
            <a:spLocks noGrp="1"/>
          </p:cNvSpPr>
          <p:nvPr>
            <p:ph type="body" sz="quarter" idx="14"/>
          </p:nvPr>
        </p:nvSpPr>
        <p:spPr>
          <a:xfrm>
            <a:off x="864260" y="4383562"/>
            <a:ext cx="2898480" cy="1747363"/>
          </a:xfrm>
          <a:prstGeom prst="rect">
            <a:avLst/>
          </a:prstGeom>
        </p:spPr>
        <p:txBody>
          <a:bodyPr>
            <a:noAutofit/>
          </a:bodyPr>
          <a:lstStyle>
            <a:lvl1pPr marL="0" indent="0" algn="ctr">
              <a:buNone/>
              <a:defRPr sz="1600"/>
            </a:lvl1pPr>
          </a:lstStyle>
          <a:p>
            <a:pPr lvl="0"/>
            <a:r>
              <a:rPr lang="en-US"/>
              <a:t>Edit Master text styles</a:t>
            </a:r>
          </a:p>
        </p:txBody>
      </p:sp>
      <p:sp>
        <p:nvSpPr>
          <p:cNvPr id="12" name="Text Placeholder 9"/>
          <p:cNvSpPr>
            <a:spLocks noGrp="1"/>
          </p:cNvSpPr>
          <p:nvPr>
            <p:ph type="body" sz="quarter" idx="15"/>
          </p:nvPr>
        </p:nvSpPr>
        <p:spPr>
          <a:xfrm>
            <a:off x="4224812" y="4023562"/>
            <a:ext cx="2898478" cy="360000"/>
          </a:xfrm>
          <a:prstGeom prst="rect">
            <a:avLst/>
          </a:prstGeom>
        </p:spPr>
        <p:txBody>
          <a:bodyPr>
            <a:noAutofit/>
          </a:bodyPr>
          <a:lstStyle>
            <a:lvl1pPr marL="0" indent="0" algn="ctr">
              <a:spcAft>
                <a:spcPts val="0"/>
              </a:spcAft>
              <a:buNone/>
              <a:defRPr sz="2000" b="1">
                <a:solidFill>
                  <a:schemeClr val="accent1">
                    <a:lumMod val="100000"/>
                  </a:schemeClr>
                </a:solidFill>
                <a:latin typeface="+mj-lt"/>
              </a:defRPr>
            </a:lvl1pPr>
          </a:lstStyle>
          <a:p>
            <a:pPr lvl="0"/>
            <a:r>
              <a:rPr lang="en-US"/>
              <a:t>Edit Master text styles</a:t>
            </a:r>
          </a:p>
        </p:txBody>
      </p:sp>
      <p:sp>
        <p:nvSpPr>
          <p:cNvPr id="13" name="Text Placeholder 9"/>
          <p:cNvSpPr>
            <a:spLocks noGrp="1"/>
          </p:cNvSpPr>
          <p:nvPr>
            <p:ph type="body" sz="quarter" idx="16"/>
          </p:nvPr>
        </p:nvSpPr>
        <p:spPr>
          <a:xfrm>
            <a:off x="4224809" y="4383562"/>
            <a:ext cx="2898480" cy="1747363"/>
          </a:xfrm>
          <a:prstGeom prst="rect">
            <a:avLst/>
          </a:prstGeom>
        </p:spPr>
        <p:txBody>
          <a:bodyPr>
            <a:noAutofit/>
          </a:bodyPr>
          <a:lstStyle>
            <a:lvl1pPr marL="0" indent="0" algn="ctr">
              <a:buNone/>
              <a:defRPr sz="1600"/>
            </a:lvl1pPr>
          </a:lstStyle>
          <a:p>
            <a:pPr lvl="0"/>
            <a:r>
              <a:rPr lang="en-US"/>
              <a:t>Edit Master text styles</a:t>
            </a:r>
          </a:p>
        </p:txBody>
      </p:sp>
      <p:sp>
        <p:nvSpPr>
          <p:cNvPr id="14" name="Text Placeholder 9"/>
          <p:cNvSpPr>
            <a:spLocks noGrp="1"/>
          </p:cNvSpPr>
          <p:nvPr>
            <p:ph type="body" sz="quarter" idx="17"/>
          </p:nvPr>
        </p:nvSpPr>
        <p:spPr>
          <a:xfrm>
            <a:off x="7585417" y="4023562"/>
            <a:ext cx="2898478" cy="360000"/>
          </a:xfrm>
          <a:prstGeom prst="rect">
            <a:avLst/>
          </a:prstGeom>
        </p:spPr>
        <p:txBody>
          <a:bodyPr>
            <a:noAutofit/>
          </a:bodyPr>
          <a:lstStyle>
            <a:lvl1pPr marL="0" indent="0" algn="ctr">
              <a:spcAft>
                <a:spcPts val="0"/>
              </a:spcAft>
              <a:buNone/>
              <a:defRPr sz="2000" b="1">
                <a:solidFill>
                  <a:schemeClr val="accent1">
                    <a:lumMod val="100000"/>
                  </a:schemeClr>
                </a:solidFill>
                <a:latin typeface="+mj-lt"/>
              </a:defRPr>
            </a:lvl1pPr>
          </a:lstStyle>
          <a:p>
            <a:pPr lvl="0"/>
            <a:r>
              <a:rPr lang="en-US"/>
              <a:t>Edit Master text styles</a:t>
            </a:r>
          </a:p>
        </p:txBody>
      </p:sp>
      <p:sp>
        <p:nvSpPr>
          <p:cNvPr id="15" name="Text Placeholder 9"/>
          <p:cNvSpPr>
            <a:spLocks noGrp="1"/>
          </p:cNvSpPr>
          <p:nvPr>
            <p:ph type="body" sz="quarter" idx="18"/>
          </p:nvPr>
        </p:nvSpPr>
        <p:spPr>
          <a:xfrm>
            <a:off x="7585415" y="4383562"/>
            <a:ext cx="2898480" cy="1747363"/>
          </a:xfrm>
          <a:prstGeom prst="rect">
            <a:avLst/>
          </a:prstGeom>
        </p:spPr>
        <p:txBody>
          <a:bodyPr>
            <a:noAutofit/>
          </a:bodyPr>
          <a:lstStyle>
            <a:lvl1pPr marL="0" indent="0" algn="ctr">
              <a:buNone/>
              <a:defRPr sz="16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213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3"/>
          </p:nvPr>
        </p:nvSpPr>
        <p:spPr>
          <a:xfrm>
            <a:off x="442912" y="1342800"/>
            <a:ext cx="10368000" cy="496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481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picture and tex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2009440"/>
            <a:ext cx="6143625" cy="3635739"/>
          </a:xfrm>
        </p:spPr>
        <p:txBody>
          <a:bodyPr/>
          <a:lstStyle/>
          <a:p>
            <a:r>
              <a:rPr lang="en-US"/>
              <a:t>Click icon to add picture</a:t>
            </a:r>
            <a:endParaRPr lang="fr-FR"/>
          </a:p>
        </p:txBody>
      </p:sp>
      <p:sp>
        <p:nvSpPr>
          <p:cNvPr id="3" name="Title 2"/>
          <p:cNvSpPr>
            <a:spLocks noGrp="1"/>
          </p:cNvSpPr>
          <p:nvPr>
            <p:ph type="title"/>
          </p:nvPr>
        </p:nvSpPr>
        <p:spPr/>
        <p:txBody>
          <a:bodyPr/>
          <a:lstStyle/>
          <a:p>
            <a:r>
              <a:rPr lang="en-US"/>
              <a:t>Click to edit Master title style</a:t>
            </a:r>
          </a:p>
        </p:txBody>
      </p:sp>
      <p:sp>
        <p:nvSpPr>
          <p:cNvPr id="11" name="Freeform: Shape 10">
            <a:extLst>
              <a:ext uri="{FF2B5EF4-FFF2-40B4-BE49-F238E27FC236}">
                <a16:creationId xmlns:a16="http://schemas.microsoft.com/office/drawing/2014/main" id="{1A47580F-5D75-4F5B-8AEF-502D2A0C3317}"/>
              </a:ext>
            </a:extLst>
          </p:cNvPr>
          <p:cNvSpPr>
            <a:spLocks/>
          </p:cNvSpPr>
          <p:nvPr/>
        </p:nvSpPr>
        <p:spPr bwMode="auto">
          <a:xfrm>
            <a:off x="6143624" y="2009441"/>
            <a:ext cx="5377486" cy="3635739"/>
          </a:xfrm>
          <a:custGeom>
            <a:avLst/>
            <a:gdLst>
              <a:gd name="connsiteX0" fmla="*/ 0 w 5377486"/>
              <a:gd name="connsiteY0" fmla="*/ 0 h 3635739"/>
              <a:gd name="connsiteX1" fmla="*/ 5229782 w 5377486"/>
              <a:gd name="connsiteY1" fmla="*/ 0 h 3635739"/>
              <a:gd name="connsiteX2" fmla="*/ 5121870 w 5377486"/>
              <a:gd name="connsiteY2" fmla="*/ 899041 h 3635739"/>
              <a:gd name="connsiteX3" fmla="*/ 4867276 w 5377486"/>
              <a:gd name="connsiteY3" fmla="*/ 1331146 h 3635739"/>
              <a:gd name="connsiteX4" fmla="*/ 5377486 w 5377486"/>
              <a:gd name="connsiteY4" fmla="*/ 3635739 h 3635739"/>
              <a:gd name="connsiteX5" fmla="*/ 0 w 5377486"/>
              <a:gd name="connsiteY5" fmla="*/ 3635739 h 3635739"/>
              <a:gd name="connsiteX6" fmla="*/ 0 w 5377486"/>
              <a:gd name="connsiteY6" fmla="*/ 0 h 363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7486" h="3635739">
                <a:moveTo>
                  <a:pt x="0" y="0"/>
                </a:moveTo>
                <a:lnTo>
                  <a:pt x="5229782" y="0"/>
                </a:lnTo>
                <a:lnTo>
                  <a:pt x="5121870" y="899041"/>
                </a:lnTo>
                <a:lnTo>
                  <a:pt x="4867276" y="1331146"/>
                </a:lnTo>
                <a:lnTo>
                  <a:pt x="5377486" y="3635739"/>
                </a:lnTo>
                <a:lnTo>
                  <a:pt x="0" y="3635739"/>
                </a:lnTo>
                <a:lnTo>
                  <a:pt x="0" y="0"/>
                </a:lnTo>
                <a:close/>
              </a:path>
            </a:pathLst>
          </a:custGeom>
          <a:gradFill>
            <a:gsLst>
              <a:gs pos="5000">
                <a:schemeClr val="accent1"/>
              </a:gs>
              <a:gs pos="100000">
                <a:schemeClr val="accent2"/>
              </a:gs>
            </a:gsLst>
            <a:lin ang="18900000" scaled="1"/>
          </a:gra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 name="Text Placeholder 3">
            <a:extLst>
              <a:ext uri="{FF2B5EF4-FFF2-40B4-BE49-F238E27FC236}">
                <a16:creationId xmlns:a16="http://schemas.microsoft.com/office/drawing/2014/main" id="{1F6657D8-299A-4EC6-A6D2-8FD9B92F8653}"/>
              </a:ext>
            </a:extLst>
          </p:cNvPr>
          <p:cNvSpPr>
            <a:spLocks noGrp="1"/>
          </p:cNvSpPr>
          <p:nvPr>
            <p:ph type="body" sz="quarter" idx="14"/>
          </p:nvPr>
        </p:nvSpPr>
        <p:spPr>
          <a:xfrm>
            <a:off x="6388099" y="2133600"/>
            <a:ext cx="4422813" cy="33782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Shape 5">
            <a:extLst>
              <a:ext uri="{FF2B5EF4-FFF2-40B4-BE49-F238E27FC236}">
                <a16:creationId xmlns:a16="http://schemas.microsoft.com/office/drawing/2014/main" id="{6ECB4BF9-24E4-4D5F-9425-BA9DAD3A2D6A}"/>
              </a:ext>
            </a:extLst>
          </p:cNvPr>
          <p:cNvSpPr>
            <a:spLocks/>
          </p:cNvSpPr>
          <p:nvPr/>
        </p:nvSpPr>
        <p:spPr bwMode="auto">
          <a:xfrm>
            <a:off x="6143624" y="2009441"/>
            <a:ext cx="5377486" cy="3635739"/>
          </a:xfrm>
          <a:custGeom>
            <a:avLst/>
            <a:gdLst>
              <a:gd name="connsiteX0" fmla="*/ 0 w 5377486"/>
              <a:gd name="connsiteY0" fmla="*/ 0 h 3635739"/>
              <a:gd name="connsiteX1" fmla="*/ 5229782 w 5377486"/>
              <a:gd name="connsiteY1" fmla="*/ 0 h 3635739"/>
              <a:gd name="connsiteX2" fmla="*/ 5121870 w 5377486"/>
              <a:gd name="connsiteY2" fmla="*/ 899041 h 3635739"/>
              <a:gd name="connsiteX3" fmla="*/ 4867276 w 5377486"/>
              <a:gd name="connsiteY3" fmla="*/ 1331146 h 3635739"/>
              <a:gd name="connsiteX4" fmla="*/ 5377486 w 5377486"/>
              <a:gd name="connsiteY4" fmla="*/ 3635739 h 3635739"/>
              <a:gd name="connsiteX5" fmla="*/ 0 w 5377486"/>
              <a:gd name="connsiteY5" fmla="*/ 3635739 h 3635739"/>
              <a:gd name="connsiteX6" fmla="*/ 0 w 5377486"/>
              <a:gd name="connsiteY6" fmla="*/ 0 h 363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7486" h="3635739">
                <a:moveTo>
                  <a:pt x="0" y="0"/>
                </a:moveTo>
                <a:lnTo>
                  <a:pt x="5229782" y="0"/>
                </a:lnTo>
                <a:lnTo>
                  <a:pt x="5121870" y="899041"/>
                </a:lnTo>
                <a:lnTo>
                  <a:pt x="4867276" y="1331146"/>
                </a:lnTo>
                <a:lnTo>
                  <a:pt x="5377486" y="3635739"/>
                </a:lnTo>
                <a:lnTo>
                  <a:pt x="0" y="3635739"/>
                </a:lnTo>
                <a:lnTo>
                  <a:pt x="0" y="0"/>
                </a:lnTo>
                <a:close/>
              </a:path>
            </a:pathLst>
          </a:custGeom>
          <a:gradFill>
            <a:gsLst>
              <a:gs pos="5000">
                <a:schemeClr val="accent1"/>
              </a:gs>
              <a:gs pos="100000">
                <a:schemeClr val="accent2"/>
              </a:gs>
            </a:gsLst>
            <a:lin ang="18900000" scaled="1"/>
          </a:gra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7" name="Freeform: Shape 6">
            <a:extLst>
              <a:ext uri="{FF2B5EF4-FFF2-40B4-BE49-F238E27FC236}">
                <a16:creationId xmlns:a16="http://schemas.microsoft.com/office/drawing/2014/main" id="{D4A64007-82A0-4D38-A8A9-558B2D3F9798}"/>
              </a:ext>
            </a:extLst>
          </p:cNvPr>
          <p:cNvSpPr>
            <a:spLocks/>
          </p:cNvSpPr>
          <p:nvPr userDrawn="1"/>
        </p:nvSpPr>
        <p:spPr bwMode="auto">
          <a:xfrm>
            <a:off x="6143624" y="2009441"/>
            <a:ext cx="5377486" cy="3635739"/>
          </a:xfrm>
          <a:custGeom>
            <a:avLst/>
            <a:gdLst>
              <a:gd name="connsiteX0" fmla="*/ 0 w 5377486"/>
              <a:gd name="connsiteY0" fmla="*/ 0 h 3635739"/>
              <a:gd name="connsiteX1" fmla="*/ 5229782 w 5377486"/>
              <a:gd name="connsiteY1" fmla="*/ 0 h 3635739"/>
              <a:gd name="connsiteX2" fmla="*/ 5121870 w 5377486"/>
              <a:gd name="connsiteY2" fmla="*/ 899041 h 3635739"/>
              <a:gd name="connsiteX3" fmla="*/ 4867276 w 5377486"/>
              <a:gd name="connsiteY3" fmla="*/ 1331146 h 3635739"/>
              <a:gd name="connsiteX4" fmla="*/ 5377486 w 5377486"/>
              <a:gd name="connsiteY4" fmla="*/ 3635739 h 3635739"/>
              <a:gd name="connsiteX5" fmla="*/ 0 w 5377486"/>
              <a:gd name="connsiteY5" fmla="*/ 3635739 h 3635739"/>
              <a:gd name="connsiteX6" fmla="*/ 0 w 5377486"/>
              <a:gd name="connsiteY6" fmla="*/ 0 h 363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7486" h="3635739">
                <a:moveTo>
                  <a:pt x="0" y="0"/>
                </a:moveTo>
                <a:lnTo>
                  <a:pt x="5229782" y="0"/>
                </a:lnTo>
                <a:lnTo>
                  <a:pt x="5121870" y="899041"/>
                </a:lnTo>
                <a:lnTo>
                  <a:pt x="4867276" y="1331146"/>
                </a:lnTo>
                <a:lnTo>
                  <a:pt x="5377486" y="3635739"/>
                </a:lnTo>
                <a:lnTo>
                  <a:pt x="0" y="3635739"/>
                </a:lnTo>
                <a:lnTo>
                  <a:pt x="0" y="0"/>
                </a:lnTo>
                <a:close/>
              </a:path>
            </a:pathLst>
          </a:custGeom>
          <a:gradFill>
            <a:gsLst>
              <a:gs pos="5000">
                <a:schemeClr val="accent1"/>
              </a:gs>
              <a:gs pos="100000">
                <a:schemeClr val="accent2"/>
              </a:gs>
            </a:gsLst>
            <a:lin ang="18900000" scaled="1"/>
          </a:gra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733838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10" name="Text Placeholder 7"/>
          <p:cNvSpPr>
            <a:spLocks noGrp="1"/>
          </p:cNvSpPr>
          <p:nvPr>
            <p:ph type="body" sz="quarter" idx="16"/>
          </p:nvPr>
        </p:nvSpPr>
        <p:spPr>
          <a:xfrm>
            <a:off x="5903578" y="1976470"/>
            <a:ext cx="4907335" cy="1264236"/>
          </a:xfrm>
        </p:spPr>
        <p:txBody>
          <a:bodyPr anchor="ctr"/>
          <a:lstStyle>
            <a:lvl1pPr marL="0" indent="0">
              <a:buNone/>
              <a:defRPr/>
            </a:lvl1pPr>
          </a:lstStyle>
          <a:p>
            <a:pPr lvl="0"/>
            <a:r>
              <a:rPr lang="en-US"/>
              <a:t>Edit Master text styles</a:t>
            </a:r>
          </a:p>
        </p:txBody>
      </p:sp>
      <p:sp>
        <p:nvSpPr>
          <p:cNvPr id="13" name="Text Placeholder 7"/>
          <p:cNvSpPr>
            <a:spLocks noGrp="1"/>
          </p:cNvSpPr>
          <p:nvPr>
            <p:ph type="body" sz="quarter" idx="20"/>
          </p:nvPr>
        </p:nvSpPr>
        <p:spPr>
          <a:xfrm>
            <a:off x="5903578" y="4153611"/>
            <a:ext cx="4907335" cy="1264236"/>
          </a:xfrm>
        </p:spPr>
        <p:txBody>
          <a:bodyPr anchor="ctr"/>
          <a:lstStyle>
            <a:lvl1pPr marL="0" indent="0">
              <a:buNone/>
              <a:defRPr/>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9" name="Oval 18">
            <a:extLst>
              <a:ext uri="{FF2B5EF4-FFF2-40B4-BE49-F238E27FC236}">
                <a16:creationId xmlns:a16="http://schemas.microsoft.com/office/drawing/2014/main" id="{70D85D52-66CB-4B04-9B6B-C9ABBA529057}"/>
              </a:ext>
            </a:extLst>
          </p:cNvPr>
          <p:cNvSpPr/>
          <p:nvPr userDrawn="1"/>
        </p:nvSpPr>
        <p:spPr>
          <a:xfrm>
            <a:off x="4990245" y="2237830"/>
            <a:ext cx="720000" cy="720000"/>
          </a:xfrm>
          <a:prstGeom prst="ellipse">
            <a:avLst/>
          </a:prstGeom>
          <a:solidFill>
            <a:schemeClr val="accent1"/>
          </a:solidFill>
          <a:ln>
            <a:solidFill>
              <a:schemeClr val="bg1">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1" name="Picture Placeholder 20">
            <a:extLst>
              <a:ext uri="{FF2B5EF4-FFF2-40B4-BE49-F238E27FC236}">
                <a16:creationId xmlns:a16="http://schemas.microsoft.com/office/drawing/2014/main" id="{ABB6BFB3-C51E-409F-86CF-373C364C9A5D}"/>
              </a:ext>
            </a:extLst>
          </p:cNvPr>
          <p:cNvSpPr>
            <a:spLocks noGrp="1"/>
          </p:cNvSpPr>
          <p:nvPr>
            <p:ph type="pic" sz="quarter" idx="21"/>
          </p:nvPr>
        </p:nvSpPr>
        <p:spPr>
          <a:xfrm>
            <a:off x="442912" y="1654178"/>
            <a:ext cx="4907335" cy="1887311"/>
          </a:xfrm>
          <a:custGeom>
            <a:avLst/>
            <a:gdLst>
              <a:gd name="connsiteX0" fmla="*/ 0 w 4907335"/>
              <a:gd name="connsiteY0" fmla="*/ 0 h 1887311"/>
              <a:gd name="connsiteX1" fmla="*/ 4907335 w 4907335"/>
              <a:gd name="connsiteY1" fmla="*/ 0 h 1887311"/>
              <a:gd name="connsiteX2" fmla="*/ 4907335 w 4907335"/>
              <a:gd name="connsiteY2" fmla="*/ 583653 h 1887311"/>
              <a:gd name="connsiteX3" fmla="*/ 4907333 w 4907335"/>
              <a:gd name="connsiteY3" fmla="*/ 583653 h 1887311"/>
              <a:gd name="connsiteX4" fmla="*/ 4547333 w 4907335"/>
              <a:gd name="connsiteY4" fmla="*/ 943653 h 1887311"/>
              <a:gd name="connsiteX5" fmla="*/ 4907333 w 4907335"/>
              <a:gd name="connsiteY5" fmla="*/ 1303653 h 1887311"/>
              <a:gd name="connsiteX6" fmla="*/ 4907335 w 4907335"/>
              <a:gd name="connsiteY6" fmla="*/ 1303653 h 1887311"/>
              <a:gd name="connsiteX7" fmla="*/ 4907335 w 4907335"/>
              <a:gd name="connsiteY7" fmla="*/ 1887311 h 1887311"/>
              <a:gd name="connsiteX8" fmla="*/ 0 w 4907335"/>
              <a:gd name="connsiteY8" fmla="*/ 1887311 h 188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7335" h="1887311">
                <a:moveTo>
                  <a:pt x="0" y="0"/>
                </a:moveTo>
                <a:lnTo>
                  <a:pt x="4907335" y="0"/>
                </a:lnTo>
                <a:lnTo>
                  <a:pt x="4907335" y="583653"/>
                </a:lnTo>
                <a:lnTo>
                  <a:pt x="4907333" y="583653"/>
                </a:lnTo>
                <a:cubicBezTo>
                  <a:pt x="4708510" y="583653"/>
                  <a:pt x="4547333" y="744830"/>
                  <a:pt x="4547333" y="943653"/>
                </a:cubicBezTo>
                <a:cubicBezTo>
                  <a:pt x="4547333" y="1142476"/>
                  <a:pt x="4708510" y="1303653"/>
                  <a:pt x="4907333" y="1303653"/>
                </a:cubicBezTo>
                <a:lnTo>
                  <a:pt x="4907335" y="1303653"/>
                </a:lnTo>
                <a:lnTo>
                  <a:pt x="4907335" y="1887311"/>
                </a:lnTo>
                <a:lnTo>
                  <a:pt x="0" y="1887311"/>
                </a:lnTo>
                <a:close/>
              </a:path>
            </a:pathLst>
          </a:custGeom>
        </p:spPr>
        <p:txBody>
          <a:bodyPr wrap="square">
            <a:noAutofit/>
          </a:bodyPr>
          <a:lstStyle/>
          <a:p>
            <a:endParaRPr lang="en-US" dirty="0"/>
          </a:p>
        </p:txBody>
      </p:sp>
      <p:sp>
        <p:nvSpPr>
          <p:cNvPr id="23" name="Oval 22">
            <a:extLst>
              <a:ext uri="{FF2B5EF4-FFF2-40B4-BE49-F238E27FC236}">
                <a16:creationId xmlns:a16="http://schemas.microsoft.com/office/drawing/2014/main" id="{08CEDD78-0C23-44FA-8379-8281A4C97D4D}"/>
              </a:ext>
            </a:extLst>
          </p:cNvPr>
          <p:cNvSpPr>
            <a:spLocks/>
          </p:cNvSpPr>
          <p:nvPr userDrawn="1"/>
        </p:nvSpPr>
        <p:spPr>
          <a:xfrm>
            <a:off x="4990245" y="4414974"/>
            <a:ext cx="720000" cy="720000"/>
          </a:xfrm>
          <a:prstGeom prst="ellipse">
            <a:avLst/>
          </a:prstGeom>
          <a:solidFill>
            <a:schemeClr val="accent2"/>
          </a:solidFill>
          <a:ln>
            <a:solidFill>
              <a:schemeClr val="bg1">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4" name="Picture Placeholder 23">
            <a:extLst>
              <a:ext uri="{FF2B5EF4-FFF2-40B4-BE49-F238E27FC236}">
                <a16:creationId xmlns:a16="http://schemas.microsoft.com/office/drawing/2014/main" id="{0C6C8902-A526-4F76-AC51-FFE235407114}"/>
              </a:ext>
            </a:extLst>
          </p:cNvPr>
          <p:cNvSpPr>
            <a:spLocks noGrp="1"/>
          </p:cNvSpPr>
          <p:nvPr>
            <p:ph type="pic" sz="quarter" idx="22"/>
          </p:nvPr>
        </p:nvSpPr>
        <p:spPr>
          <a:xfrm>
            <a:off x="442912" y="3831318"/>
            <a:ext cx="4907335" cy="1887311"/>
          </a:xfrm>
          <a:custGeom>
            <a:avLst/>
            <a:gdLst>
              <a:gd name="connsiteX0" fmla="*/ 0 w 4907335"/>
              <a:gd name="connsiteY0" fmla="*/ 0 h 1887311"/>
              <a:gd name="connsiteX1" fmla="*/ 4907335 w 4907335"/>
              <a:gd name="connsiteY1" fmla="*/ 0 h 1887311"/>
              <a:gd name="connsiteX2" fmla="*/ 4907335 w 4907335"/>
              <a:gd name="connsiteY2" fmla="*/ 583653 h 1887311"/>
              <a:gd name="connsiteX3" fmla="*/ 4907333 w 4907335"/>
              <a:gd name="connsiteY3" fmla="*/ 583653 h 1887311"/>
              <a:gd name="connsiteX4" fmla="*/ 4547333 w 4907335"/>
              <a:gd name="connsiteY4" fmla="*/ 943653 h 1887311"/>
              <a:gd name="connsiteX5" fmla="*/ 4907333 w 4907335"/>
              <a:gd name="connsiteY5" fmla="*/ 1303653 h 1887311"/>
              <a:gd name="connsiteX6" fmla="*/ 4907335 w 4907335"/>
              <a:gd name="connsiteY6" fmla="*/ 1303653 h 1887311"/>
              <a:gd name="connsiteX7" fmla="*/ 4907335 w 4907335"/>
              <a:gd name="connsiteY7" fmla="*/ 1887311 h 1887311"/>
              <a:gd name="connsiteX8" fmla="*/ 0 w 4907335"/>
              <a:gd name="connsiteY8" fmla="*/ 1887311 h 188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7335" h="1887311">
                <a:moveTo>
                  <a:pt x="0" y="0"/>
                </a:moveTo>
                <a:lnTo>
                  <a:pt x="4907335" y="0"/>
                </a:lnTo>
                <a:lnTo>
                  <a:pt x="4907335" y="583653"/>
                </a:lnTo>
                <a:lnTo>
                  <a:pt x="4907333" y="583653"/>
                </a:lnTo>
                <a:cubicBezTo>
                  <a:pt x="4708510" y="583653"/>
                  <a:pt x="4547333" y="744830"/>
                  <a:pt x="4547333" y="943653"/>
                </a:cubicBezTo>
                <a:cubicBezTo>
                  <a:pt x="4547333" y="1142476"/>
                  <a:pt x="4708510" y="1303653"/>
                  <a:pt x="4907333" y="1303653"/>
                </a:cubicBezTo>
                <a:lnTo>
                  <a:pt x="4907335" y="1303653"/>
                </a:lnTo>
                <a:lnTo>
                  <a:pt x="4907335" y="1887311"/>
                </a:lnTo>
                <a:lnTo>
                  <a:pt x="0" y="1887311"/>
                </a:lnTo>
                <a:close/>
              </a:path>
            </a:pathLst>
          </a:custGeom>
        </p:spPr>
        <p:txBody>
          <a:bodyPr wrap="square">
            <a:noAutofit/>
          </a:bodyPr>
          <a:lstStyle/>
          <a:p>
            <a:endParaRPr lang="en-US" dirty="0"/>
          </a:p>
        </p:txBody>
      </p:sp>
    </p:spTree>
    <p:extLst>
      <p:ext uri="{BB962C8B-B14F-4D97-AF65-F5344CB8AC3E}">
        <p14:creationId xmlns:p14="http://schemas.microsoft.com/office/powerpoint/2010/main" val="1528957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1E2E-4B68-4209-8680-DEF84FAB1E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29688C-7D8A-42C0-915B-A7ECBFD326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A1BB7A-89AC-471D-94FF-EFBF505270F8}"/>
              </a:ext>
            </a:extLst>
          </p:cNvPr>
          <p:cNvSpPr>
            <a:spLocks noGrp="1"/>
          </p:cNvSpPr>
          <p:nvPr>
            <p:ph type="dt" sz="half" idx="10"/>
          </p:nvPr>
        </p:nvSpPr>
        <p:spPr/>
        <p:txBody>
          <a:bodyPr/>
          <a:lstStyle/>
          <a:p>
            <a:fld id="{4FBFEF2A-FF01-4D3A-A8E1-3EBE65E62867}" type="datetimeFigureOut">
              <a:rPr lang="en-US" smtClean="0"/>
              <a:t>10/18/2019</a:t>
            </a:fld>
            <a:endParaRPr lang="en-US"/>
          </a:p>
        </p:txBody>
      </p:sp>
      <p:sp>
        <p:nvSpPr>
          <p:cNvPr id="5" name="Footer Placeholder 4">
            <a:extLst>
              <a:ext uri="{FF2B5EF4-FFF2-40B4-BE49-F238E27FC236}">
                <a16:creationId xmlns:a16="http://schemas.microsoft.com/office/drawing/2014/main" id="{CF4000FB-5CEE-4FD2-B424-5A3687590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CBD0F-F961-4CAB-BF78-370C89FA4F29}"/>
              </a:ext>
            </a:extLst>
          </p:cNvPr>
          <p:cNvSpPr>
            <a:spLocks noGrp="1"/>
          </p:cNvSpPr>
          <p:nvPr>
            <p:ph type="sldNum" sz="quarter" idx="12"/>
          </p:nvPr>
        </p:nvSpPr>
        <p:spPr/>
        <p:txBody>
          <a:bodyPr/>
          <a:lstStyle/>
          <a:p>
            <a:fld id="{D6216A68-14EC-4695-98B8-1B0EA21695C7}" type="slidenum">
              <a:rPr lang="en-US" smtClean="0"/>
              <a:t>‹#›</a:t>
            </a:fld>
            <a:endParaRPr lang="en-US"/>
          </a:p>
        </p:txBody>
      </p:sp>
    </p:spTree>
    <p:extLst>
      <p:ext uri="{BB962C8B-B14F-4D97-AF65-F5344CB8AC3E}">
        <p14:creationId xmlns:p14="http://schemas.microsoft.com/office/powerpoint/2010/main" val="15236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wo contents">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442912" y="1342800"/>
            <a:ext cx="5040000"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Inhaltsplatzhalter 8"/>
          <p:cNvSpPr>
            <a:spLocks noGrp="1"/>
          </p:cNvSpPr>
          <p:nvPr>
            <p:ph sz="quarter" idx="14" hasCustomPrompt="1"/>
          </p:nvPr>
        </p:nvSpPr>
        <p:spPr>
          <a:xfrm>
            <a:off x="5770913" y="1342800"/>
            <a:ext cx="5040000"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169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headers and two contents">
    <p:spTree>
      <p:nvGrpSpPr>
        <p:cNvPr id="1" name=""/>
        <p:cNvGrpSpPr/>
        <p:nvPr/>
      </p:nvGrpSpPr>
      <p:grpSpPr>
        <a:xfrm>
          <a:off x="0" y="0"/>
          <a:ext cx="0" cy="0"/>
          <a:chOff x="0" y="0"/>
          <a:chExt cx="0" cy="0"/>
        </a:xfrm>
      </p:grpSpPr>
      <p:sp>
        <p:nvSpPr>
          <p:cNvPr id="9" name="Textplatzhalter 8"/>
          <p:cNvSpPr>
            <a:spLocks noGrp="1"/>
          </p:cNvSpPr>
          <p:nvPr>
            <p:ph type="body" sz="quarter" idx="15"/>
          </p:nvPr>
        </p:nvSpPr>
        <p:spPr>
          <a:xfrm>
            <a:off x="431800" y="1342800"/>
            <a:ext cx="5040000" cy="432000"/>
          </a:xfrm>
        </p:spPr>
        <p:txBody>
          <a:bodyPr anchor="t">
            <a:noAutofit/>
          </a:bodyPr>
          <a:lstStyle>
            <a:lvl1pPr marL="0" indent="0">
              <a:spcAft>
                <a:spcPts val="0"/>
              </a:spcAft>
              <a:buNone/>
              <a:defRPr sz="2000" b="1">
                <a:solidFill>
                  <a:schemeClr val="accent1"/>
                </a:solidFill>
                <a:latin typeface="+mj-lt"/>
              </a:defRPr>
            </a:lvl1pPr>
          </a:lstStyle>
          <a:p>
            <a:pPr lvl="0"/>
            <a:r>
              <a:rPr lang="en-US"/>
              <a:t>Edit Master text styles</a:t>
            </a:r>
          </a:p>
        </p:txBody>
      </p:sp>
      <p:sp>
        <p:nvSpPr>
          <p:cNvPr id="10" name="Textplatzhalter 8"/>
          <p:cNvSpPr>
            <a:spLocks noGrp="1"/>
          </p:cNvSpPr>
          <p:nvPr>
            <p:ph type="body" sz="quarter" idx="16"/>
          </p:nvPr>
        </p:nvSpPr>
        <p:spPr>
          <a:xfrm>
            <a:off x="5770914" y="1342800"/>
            <a:ext cx="5040000" cy="432000"/>
          </a:xfrm>
        </p:spPr>
        <p:txBody>
          <a:bodyPr anchor="t">
            <a:noAutofit/>
          </a:bodyPr>
          <a:lstStyle>
            <a:lvl1pPr marL="0" indent="0">
              <a:spcAft>
                <a:spcPts val="0"/>
              </a:spcAft>
              <a:buNone/>
              <a:defRPr sz="2000" b="1">
                <a:solidFill>
                  <a:schemeClr val="accent2"/>
                </a:solidFill>
                <a:latin typeface="+mj-lt"/>
              </a:defRPr>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1" name="Inhaltsplatzhalter 6"/>
          <p:cNvSpPr>
            <a:spLocks noGrp="1"/>
          </p:cNvSpPr>
          <p:nvPr>
            <p:ph sz="quarter" idx="13" hasCustomPrompt="1"/>
          </p:nvPr>
        </p:nvSpPr>
        <p:spPr>
          <a:xfrm>
            <a:off x="431799" y="1794142"/>
            <a:ext cx="5040000" cy="4527319"/>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Inhaltsplatzhalter 8"/>
          <p:cNvSpPr>
            <a:spLocks noGrp="1"/>
          </p:cNvSpPr>
          <p:nvPr>
            <p:ph sz="quarter" idx="14" hasCustomPrompt="1"/>
          </p:nvPr>
        </p:nvSpPr>
        <p:spPr>
          <a:xfrm>
            <a:off x="5770913" y="1794142"/>
            <a:ext cx="5040000" cy="4514583"/>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04912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hree contents">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442913" y="1341436"/>
            <a:ext cx="3261600"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Inhaltsplatzhalter 8"/>
          <p:cNvSpPr>
            <a:spLocks noGrp="1"/>
          </p:cNvSpPr>
          <p:nvPr>
            <p:ph sz="quarter" idx="14" hasCustomPrompt="1"/>
          </p:nvPr>
        </p:nvSpPr>
        <p:spPr>
          <a:xfrm>
            <a:off x="7549313" y="1341436"/>
            <a:ext cx="3261600"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Inhaltsplatzhalter 6"/>
          <p:cNvSpPr>
            <a:spLocks noGrp="1"/>
          </p:cNvSpPr>
          <p:nvPr>
            <p:ph sz="quarter" idx="16" hasCustomPrompt="1"/>
          </p:nvPr>
        </p:nvSpPr>
        <p:spPr>
          <a:xfrm>
            <a:off x="3996113" y="1341436"/>
            <a:ext cx="3261600"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658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headers and three contents">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442913" y="1794141"/>
            <a:ext cx="3261600" cy="4514583"/>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Inhaltsplatzhalter 8"/>
          <p:cNvSpPr>
            <a:spLocks noGrp="1"/>
          </p:cNvSpPr>
          <p:nvPr>
            <p:ph sz="quarter" idx="14" hasCustomPrompt="1"/>
          </p:nvPr>
        </p:nvSpPr>
        <p:spPr>
          <a:xfrm>
            <a:off x="7549313" y="1794141"/>
            <a:ext cx="3261600" cy="4514583"/>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Inhaltsplatzhalter 6"/>
          <p:cNvSpPr>
            <a:spLocks noGrp="1"/>
          </p:cNvSpPr>
          <p:nvPr>
            <p:ph sz="quarter" idx="16" hasCustomPrompt="1"/>
          </p:nvPr>
        </p:nvSpPr>
        <p:spPr>
          <a:xfrm>
            <a:off x="3996113" y="1794141"/>
            <a:ext cx="3261600" cy="4514583"/>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platzhalter 8"/>
          <p:cNvSpPr>
            <a:spLocks noGrp="1"/>
          </p:cNvSpPr>
          <p:nvPr>
            <p:ph type="body" sz="quarter" idx="17"/>
          </p:nvPr>
        </p:nvSpPr>
        <p:spPr>
          <a:xfrm>
            <a:off x="442914" y="1342800"/>
            <a:ext cx="3261600" cy="432000"/>
          </a:xfrm>
        </p:spPr>
        <p:txBody>
          <a:bodyPr anchor="t">
            <a:normAutofit/>
          </a:bodyPr>
          <a:lstStyle>
            <a:lvl1pPr marL="0" indent="0">
              <a:buNone/>
              <a:defRPr sz="2000" b="1">
                <a:solidFill>
                  <a:schemeClr val="accent1"/>
                </a:solidFill>
                <a:latin typeface="+mj-lt"/>
              </a:defRPr>
            </a:lvl1pPr>
          </a:lstStyle>
          <a:p>
            <a:pPr lvl="0"/>
            <a:r>
              <a:rPr lang="en-US"/>
              <a:t>Edit Master text styles</a:t>
            </a:r>
          </a:p>
        </p:txBody>
      </p:sp>
      <p:sp>
        <p:nvSpPr>
          <p:cNvPr id="13" name="Textplatzhalter 8"/>
          <p:cNvSpPr>
            <a:spLocks noGrp="1"/>
          </p:cNvSpPr>
          <p:nvPr>
            <p:ph type="body" sz="quarter" idx="20"/>
          </p:nvPr>
        </p:nvSpPr>
        <p:spPr>
          <a:xfrm>
            <a:off x="3996113" y="1342800"/>
            <a:ext cx="3261600" cy="432000"/>
          </a:xfrm>
        </p:spPr>
        <p:txBody>
          <a:bodyPr anchor="t">
            <a:normAutofit/>
          </a:bodyPr>
          <a:lstStyle>
            <a:lvl1pPr marL="0" indent="0">
              <a:buNone/>
              <a:defRPr sz="2000" b="1">
                <a:solidFill>
                  <a:schemeClr val="accent3"/>
                </a:solidFill>
                <a:latin typeface="+mj-lt"/>
              </a:defRPr>
            </a:lvl1pPr>
          </a:lstStyle>
          <a:p>
            <a:pPr lvl="0"/>
            <a:r>
              <a:rPr lang="en-US"/>
              <a:t>Edit Master text styles</a:t>
            </a:r>
          </a:p>
        </p:txBody>
      </p:sp>
      <p:sp>
        <p:nvSpPr>
          <p:cNvPr id="14" name="Textplatzhalter 8"/>
          <p:cNvSpPr>
            <a:spLocks noGrp="1"/>
          </p:cNvSpPr>
          <p:nvPr>
            <p:ph type="body" sz="quarter" idx="21"/>
          </p:nvPr>
        </p:nvSpPr>
        <p:spPr>
          <a:xfrm>
            <a:off x="7549312" y="1342800"/>
            <a:ext cx="3261600" cy="432000"/>
          </a:xfrm>
        </p:spPr>
        <p:txBody>
          <a:bodyPr anchor="t">
            <a:normAutofit/>
          </a:bodyPr>
          <a:lstStyle>
            <a:lvl1pPr marL="0" indent="0">
              <a:buNone/>
              <a:defRPr sz="2000" b="1">
                <a:solidFill>
                  <a:schemeClr val="accent2"/>
                </a:solidFill>
                <a:latin typeface="+mj-lt"/>
              </a:defRPr>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495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2/3 split">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442914" y="1342800"/>
            <a:ext cx="3261600"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Inhaltsplatzhalter 8"/>
          <p:cNvSpPr>
            <a:spLocks noGrp="1"/>
          </p:cNvSpPr>
          <p:nvPr>
            <p:ph sz="quarter" idx="14" hasCustomPrompt="1"/>
          </p:nvPr>
        </p:nvSpPr>
        <p:spPr>
          <a:xfrm>
            <a:off x="3996113" y="1342800"/>
            <a:ext cx="6814800"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350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3-1/3 split">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7549313" y="1342800"/>
            <a:ext cx="3261600"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Inhaltsplatzhalter 8"/>
          <p:cNvSpPr>
            <a:spLocks noGrp="1"/>
          </p:cNvSpPr>
          <p:nvPr>
            <p:ph sz="quarter" idx="14" hasCustomPrompt="1"/>
          </p:nvPr>
        </p:nvSpPr>
        <p:spPr>
          <a:xfrm>
            <a:off x="442911" y="1342800"/>
            <a:ext cx="6814801" cy="4968000"/>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568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content and picture right">
    <p:spTree>
      <p:nvGrpSpPr>
        <p:cNvPr id="1" name=""/>
        <p:cNvGrpSpPr/>
        <p:nvPr/>
      </p:nvGrpSpPr>
      <p:grpSpPr>
        <a:xfrm>
          <a:off x="0" y="0"/>
          <a:ext cx="0" cy="0"/>
          <a:chOff x="0" y="0"/>
          <a:chExt cx="0" cy="0"/>
        </a:xfrm>
      </p:grpSpPr>
      <p:sp>
        <p:nvSpPr>
          <p:cNvPr id="9" name="Inhaltsplatzhalter 6"/>
          <p:cNvSpPr>
            <a:spLocks noGrp="1"/>
          </p:cNvSpPr>
          <p:nvPr>
            <p:ph sz="quarter" idx="13" hasCustomPrompt="1"/>
          </p:nvPr>
        </p:nvSpPr>
        <p:spPr>
          <a:xfrm>
            <a:off x="442913" y="1341437"/>
            <a:ext cx="7476886" cy="4967288"/>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p:nvPr>
        </p:nvSpPr>
        <p:spPr>
          <a:xfrm>
            <a:off x="442912" y="314313"/>
            <a:ext cx="7476887" cy="666747"/>
          </a:xfrm>
        </p:spPr>
        <p:txBody>
          <a:bodyPr/>
          <a:lstStyle/>
          <a:p>
            <a:r>
              <a:rPr lang="en-US"/>
              <a:t>Click to edit Master title style</a:t>
            </a:r>
            <a:endParaRPr lang="en-US" dirty="0"/>
          </a:p>
        </p:txBody>
      </p:sp>
      <p:sp>
        <p:nvSpPr>
          <p:cNvPr id="5" name="Picture Placeholder 6">
            <a:extLst>
              <a:ext uri="{FF2B5EF4-FFF2-40B4-BE49-F238E27FC236}">
                <a16:creationId xmlns:a16="http://schemas.microsoft.com/office/drawing/2014/main" id="{1D79F134-8512-4E7E-B15A-4229C14EBCC1}"/>
              </a:ext>
            </a:extLst>
          </p:cNvPr>
          <p:cNvSpPr>
            <a:spLocks noGrp="1"/>
          </p:cNvSpPr>
          <p:nvPr>
            <p:ph type="pic" sz="quarter" idx="10"/>
          </p:nvPr>
        </p:nvSpPr>
        <p:spPr>
          <a:xfrm>
            <a:off x="8380802" y="0"/>
            <a:ext cx="3408815" cy="6858000"/>
          </a:xfrm>
          <a:custGeom>
            <a:avLst/>
            <a:gdLst>
              <a:gd name="connsiteX0" fmla="*/ 0 w 3408815"/>
              <a:gd name="connsiteY0" fmla="*/ 0 h 6858000"/>
              <a:gd name="connsiteX1" fmla="*/ 3159858 w 3408815"/>
              <a:gd name="connsiteY1" fmla="*/ 0 h 6858000"/>
              <a:gd name="connsiteX2" fmla="*/ 3023800 w 3408815"/>
              <a:gd name="connsiteY2" fmla="*/ 610131 h 6858000"/>
              <a:gd name="connsiteX3" fmla="*/ 3174853 w 3408815"/>
              <a:gd name="connsiteY3" fmla="*/ 493085 h 6858000"/>
              <a:gd name="connsiteX4" fmla="*/ 3174332 w 3408815"/>
              <a:gd name="connsiteY4" fmla="*/ 495433 h 6858000"/>
              <a:gd name="connsiteX5" fmla="*/ 2884694 w 3408815"/>
              <a:gd name="connsiteY5" fmla="*/ 2908481 h 6858000"/>
              <a:gd name="connsiteX6" fmla="*/ 2630100 w 3408815"/>
              <a:gd name="connsiteY6" fmla="*/ 3340586 h 6858000"/>
              <a:gd name="connsiteX7" fmla="*/ 3408815 w 3408815"/>
              <a:gd name="connsiteY7" fmla="*/ 6858000 h 6858000"/>
              <a:gd name="connsiteX8" fmla="*/ 0 w 340881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8815" h="6858000">
                <a:moveTo>
                  <a:pt x="0" y="0"/>
                </a:moveTo>
                <a:lnTo>
                  <a:pt x="3159858" y="0"/>
                </a:lnTo>
                <a:lnTo>
                  <a:pt x="3023800" y="610131"/>
                </a:lnTo>
                <a:lnTo>
                  <a:pt x="3174853" y="493085"/>
                </a:lnTo>
                <a:lnTo>
                  <a:pt x="3174332" y="495433"/>
                </a:lnTo>
                <a:lnTo>
                  <a:pt x="2884694" y="2908481"/>
                </a:lnTo>
                <a:lnTo>
                  <a:pt x="2630100" y="3340586"/>
                </a:lnTo>
                <a:lnTo>
                  <a:pt x="3408815"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270321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9" Type="http://schemas.openxmlformats.org/officeDocument/2006/relationships/oleObject" Target="../embeddings/oleObject4.bin"/><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33" Type="http://schemas.openxmlformats.org/officeDocument/2006/relationships/tags" Target="../tags/tag10.xml"/><Relationship Id="rId38"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32" Type="http://schemas.openxmlformats.org/officeDocument/2006/relationships/tags" Target="../tags/tag9.xml"/><Relationship Id="rId37" Type="http://schemas.openxmlformats.org/officeDocument/2006/relationships/oleObject" Target="../embeddings/oleObject2.bin"/><Relationship Id="rId40" Type="http://schemas.openxmlformats.org/officeDocument/2006/relationships/oleObject" Target="../embeddings/oleObject5.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5.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 Id="rId30" Type="http://schemas.openxmlformats.org/officeDocument/2006/relationships/tags" Target="../tags/tag7.xml"/><Relationship Id="rId35"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3" y="1341438"/>
            <a:ext cx="10368000" cy="4968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14" name="Object 13" hidden="1"/>
          <p:cNvGraphicFramePr>
            <a:graphicFrameLocks noChangeAspect="1"/>
          </p:cNvGraphicFramePr>
          <p:nvPr>
            <p:custDataLst>
              <p:tags r:id="rId25"/>
            </p:custDataLst>
            <p:extLst>
              <p:ext uri="{D42A27DB-BD31-4B8C-83A1-F6EECF244321}">
                <p14:modId xmlns:p14="http://schemas.microsoft.com/office/powerpoint/2010/main" val="428107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881" name="think-cell Slide" r:id="rId35" imgW="270" imgH="270" progId="TCLayout.ActiveDocument.1">
                  <p:embed/>
                </p:oleObj>
              </mc:Choice>
              <mc:Fallback>
                <p:oleObj name="think-cell Slide" r:id="rId35" imgW="270" imgH="270" progId="TCLayout.ActiveDocument.1">
                  <p:embed/>
                  <p:pic>
                    <p:nvPicPr>
                      <p:cNvPr id="14" name="Object 13" hidden="1"/>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13" name="Rectangle 12" hidden="1"/>
          <p:cNvSpPr/>
          <p:nvPr>
            <p:custDataLst>
              <p:tags r:id="rId2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sp>
        <p:nvSpPr>
          <p:cNvPr id="2" name="Title Placeholder 1"/>
          <p:cNvSpPr>
            <a:spLocks noGrp="1"/>
          </p:cNvSpPr>
          <p:nvPr>
            <p:ph type="title"/>
          </p:nvPr>
        </p:nvSpPr>
        <p:spPr>
          <a:xfrm>
            <a:off x="442914" y="317660"/>
            <a:ext cx="10367999" cy="792000"/>
          </a:xfrm>
          <a:prstGeom prst="rect">
            <a:avLst/>
          </a:prstGeom>
        </p:spPr>
        <p:txBody>
          <a:bodyPr vert="horz" wrap="square" lIns="0" tIns="0" rIns="0" bIns="0" rtlCol="0" anchor="t">
            <a:noAutofit/>
          </a:bodyPr>
          <a:lstStyle/>
          <a:p>
            <a:r>
              <a:rPr lang="en-US" dirty="0"/>
              <a:t>Click to edit </a:t>
            </a:r>
            <a:br>
              <a:rPr lang="en-US" dirty="0"/>
            </a:br>
            <a:r>
              <a:rPr lang="en-US" dirty="0"/>
              <a:t>Master title style</a:t>
            </a:r>
          </a:p>
        </p:txBody>
      </p:sp>
      <p:graphicFrame>
        <p:nvGraphicFramePr>
          <p:cNvPr id="6" name="Object 5" hidden="1">
            <a:extLst>
              <a:ext uri="{FF2B5EF4-FFF2-40B4-BE49-F238E27FC236}">
                <a16:creationId xmlns:a16="http://schemas.microsoft.com/office/drawing/2014/main" id="{45759EC7-24B3-4C8A-BDAF-CA15F7A34D3E}"/>
              </a:ext>
            </a:extLst>
          </p:cNvPr>
          <p:cNvGraphicFramePr>
            <a:graphicFrameLocks noChangeAspect="1"/>
          </p:cNvGraphicFramePr>
          <p:nvPr>
            <p:custDataLst>
              <p:tags r:id="rId27"/>
            </p:custDataLst>
            <p:extLst>
              <p:ext uri="{D42A27DB-BD31-4B8C-83A1-F6EECF244321}">
                <p14:modId xmlns:p14="http://schemas.microsoft.com/office/powerpoint/2010/main" val="254699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882" name="think-cell Slide" r:id="rId37" imgW="270" imgH="270" progId="TCLayout.ActiveDocument.1">
                  <p:embed/>
                </p:oleObj>
              </mc:Choice>
              <mc:Fallback>
                <p:oleObj name="think-cell Slide" r:id="rId37" imgW="270" imgH="270" progId="TCLayout.ActiveDocument.1">
                  <p:embed/>
                  <p:pic>
                    <p:nvPicPr>
                      <p:cNvPr id="6" name="Object 5" hidden="1">
                        <a:extLst>
                          <a:ext uri="{FF2B5EF4-FFF2-40B4-BE49-F238E27FC236}">
                            <a16:creationId xmlns:a16="http://schemas.microsoft.com/office/drawing/2014/main" id="{45759EC7-24B3-4C8A-BDAF-CA15F7A34D3E}"/>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30AF223-A835-41C0-8FF1-67DF95B18047}"/>
              </a:ext>
            </a:extLst>
          </p:cNvPr>
          <p:cNvSpPr/>
          <p:nvPr>
            <p:custDataLst>
              <p:tags r:id="rId2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graphicFrame>
        <p:nvGraphicFramePr>
          <p:cNvPr id="8" name="Object 7" hidden="1">
            <a:extLst>
              <a:ext uri="{FF2B5EF4-FFF2-40B4-BE49-F238E27FC236}">
                <a16:creationId xmlns:a16="http://schemas.microsoft.com/office/drawing/2014/main" id="{381B75B4-AEA4-4FAB-B889-2CFCA25F6D7E}"/>
              </a:ext>
            </a:extLst>
          </p:cNvPr>
          <p:cNvGraphicFramePr>
            <a:graphicFrameLocks noChangeAspect="1"/>
          </p:cNvGraphicFramePr>
          <p:nvPr>
            <p:custDataLst>
              <p:tags r:id="rId29"/>
            </p:custDataLst>
            <p:extLst>
              <p:ext uri="{D42A27DB-BD31-4B8C-83A1-F6EECF244321}">
                <p14:modId xmlns:p14="http://schemas.microsoft.com/office/powerpoint/2010/main" val="15284271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883" name="think-cell Slide" r:id="rId38" imgW="270" imgH="270" progId="TCLayout.ActiveDocument.1">
                  <p:embed/>
                </p:oleObj>
              </mc:Choice>
              <mc:Fallback>
                <p:oleObj name="think-cell Slide" r:id="rId38" imgW="270" imgH="270" progId="TCLayout.ActiveDocument.1">
                  <p:embed/>
                  <p:pic>
                    <p:nvPicPr>
                      <p:cNvPr id="8" name="Object 7" hidden="1">
                        <a:extLst>
                          <a:ext uri="{FF2B5EF4-FFF2-40B4-BE49-F238E27FC236}">
                            <a16:creationId xmlns:a16="http://schemas.microsoft.com/office/drawing/2014/main" id="{381B75B4-AEA4-4FAB-B889-2CFCA25F6D7E}"/>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9BCF3972-DE24-411F-B61E-BE6ABD1EF009}"/>
              </a:ext>
            </a:extLst>
          </p:cNvPr>
          <p:cNvSpPr/>
          <p:nvPr>
            <p:custDataLst>
              <p:tags r:id="rId3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grpSp>
        <p:nvGrpSpPr>
          <p:cNvPr id="11" name="Group 10">
            <a:extLst>
              <a:ext uri="{FF2B5EF4-FFF2-40B4-BE49-F238E27FC236}">
                <a16:creationId xmlns:a16="http://schemas.microsoft.com/office/drawing/2014/main" id="{A2D24452-3069-43C9-BF60-6DC10CDA9482}"/>
              </a:ext>
            </a:extLst>
          </p:cNvPr>
          <p:cNvGrpSpPr/>
          <p:nvPr/>
        </p:nvGrpSpPr>
        <p:grpSpPr>
          <a:xfrm>
            <a:off x="167808" y="6353461"/>
            <a:ext cx="271462" cy="351028"/>
            <a:chOff x="4124325" y="4591050"/>
            <a:chExt cx="460375" cy="595313"/>
          </a:xfrm>
        </p:grpSpPr>
        <p:sp>
          <p:nvSpPr>
            <p:cNvPr id="12" name="Freeform 25">
              <a:extLst>
                <a:ext uri="{FF2B5EF4-FFF2-40B4-BE49-F238E27FC236}">
                  <a16:creationId xmlns:a16="http://schemas.microsoft.com/office/drawing/2014/main" id="{64F995BC-9AB3-4C1E-AF05-3AD41CE55BB3}"/>
                </a:ext>
              </a:extLst>
            </p:cNvPr>
            <p:cNvSpPr>
              <a:spLocks/>
            </p:cNvSpPr>
            <p:nvPr/>
          </p:nvSpPr>
          <p:spPr bwMode="auto">
            <a:xfrm>
              <a:off x="4124325" y="4983163"/>
              <a:ext cx="457200" cy="203200"/>
            </a:xfrm>
            <a:custGeom>
              <a:avLst/>
              <a:gdLst>
                <a:gd name="T0" fmla="*/ 143 w 288"/>
                <a:gd name="T1" fmla="*/ 66 h 128"/>
                <a:gd name="T2" fmla="*/ 228 w 288"/>
                <a:gd name="T3" fmla="*/ 23 h 128"/>
                <a:gd name="T4" fmla="*/ 283 w 288"/>
                <a:gd name="T5" fmla="*/ 0 h 128"/>
                <a:gd name="T6" fmla="*/ 288 w 288"/>
                <a:gd name="T7" fmla="*/ 3 h 128"/>
                <a:gd name="T8" fmla="*/ 283 w 288"/>
                <a:gd name="T9" fmla="*/ 62 h 128"/>
                <a:gd name="T10" fmla="*/ 156 w 288"/>
                <a:gd name="T11" fmla="*/ 128 h 128"/>
                <a:gd name="T12" fmla="*/ 131 w 288"/>
                <a:gd name="T13" fmla="*/ 128 h 128"/>
                <a:gd name="T14" fmla="*/ 4 w 288"/>
                <a:gd name="T15" fmla="*/ 62 h 128"/>
                <a:gd name="T16" fmla="*/ 0 w 288"/>
                <a:gd name="T17" fmla="*/ 3 h 128"/>
                <a:gd name="T18" fmla="*/ 4 w 288"/>
                <a:gd name="T19" fmla="*/ 0 h 128"/>
                <a:gd name="T20" fmla="*/ 59 w 288"/>
                <a:gd name="T21" fmla="*/ 23 h 128"/>
                <a:gd name="T22" fmla="*/ 143 w 288"/>
                <a:gd name="T23"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28">
                  <a:moveTo>
                    <a:pt x="143" y="66"/>
                  </a:moveTo>
                  <a:lnTo>
                    <a:pt x="228" y="23"/>
                  </a:lnTo>
                  <a:lnTo>
                    <a:pt x="283" y="0"/>
                  </a:lnTo>
                  <a:lnTo>
                    <a:pt x="288" y="3"/>
                  </a:lnTo>
                  <a:lnTo>
                    <a:pt x="283" y="62"/>
                  </a:lnTo>
                  <a:lnTo>
                    <a:pt x="156" y="128"/>
                  </a:lnTo>
                  <a:lnTo>
                    <a:pt x="131" y="128"/>
                  </a:lnTo>
                  <a:lnTo>
                    <a:pt x="4" y="62"/>
                  </a:lnTo>
                  <a:lnTo>
                    <a:pt x="0" y="3"/>
                  </a:lnTo>
                  <a:lnTo>
                    <a:pt x="4" y="0"/>
                  </a:lnTo>
                  <a:lnTo>
                    <a:pt x="59" y="23"/>
                  </a:lnTo>
                  <a:lnTo>
                    <a:pt x="143" y="66"/>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6">
              <a:extLst>
                <a:ext uri="{FF2B5EF4-FFF2-40B4-BE49-F238E27FC236}">
                  <a16:creationId xmlns:a16="http://schemas.microsoft.com/office/drawing/2014/main" id="{8767DCC5-D1F2-47B1-9605-499CF512DD65}"/>
                </a:ext>
              </a:extLst>
            </p:cNvPr>
            <p:cNvSpPr>
              <a:spLocks/>
            </p:cNvSpPr>
            <p:nvPr/>
          </p:nvSpPr>
          <p:spPr bwMode="auto">
            <a:xfrm>
              <a:off x="4124325" y="4689475"/>
              <a:ext cx="457200" cy="403225"/>
            </a:xfrm>
            <a:custGeom>
              <a:avLst/>
              <a:gdLst>
                <a:gd name="T0" fmla="*/ 288 w 288"/>
                <a:gd name="T1" fmla="*/ 188 h 254"/>
                <a:gd name="T2" fmla="*/ 283 w 288"/>
                <a:gd name="T3" fmla="*/ 247 h 254"/>
                <a:gd name="T4" fmla="*/ 270 w 288"/>
                <a:gd name="T5" fmla="*/ 254 h 254"/>
                <a:gd name="T6" fmla="*/ 0 w 288"/>
                <a:gd name="T7" fmla="*/ 17 h 254"/>
                <a:gd name="T8" fmla="*/ 0 w 288"/>
                <a:gd name="T9" fmla="*/ 11 h 254"/>
                <a:gd name="T10" fmla="*/ 72 w 288"/>
                <a:gd name="T11" fmla="*/ 0 h 254"/>
                <a:gd name="T12" fmla="*/ 288 w 288"/>
                <a:gd name="T13" fmla="*/ 188 h 254"/>
              </a:gdLst>
              <a:ahLst/>
              <a:cxnLst>
                <a:cxn ang="0">
                  <a:pos x="T0" y="T1"/>
                </a:cxn>
                <a:cxn ang="0">
                  <a:pos x="T2" y="T3"/>
                </a:cxn>
                <a:cxn ang="0">
                  <a:pos x="T4" y="T5"/>
                </a:cxn>
                <a:cxn ang="0">
                  <a:pos x="T6" y="T7"/>
                </a:cxn>
                <a:cxn ang="0">
                  <a:pos x="T8" y="T9"/>
                </a:cxn>
                <a:cxn ang="0">
                  <a:pos x="T10" y="T11"/>
                </a:cxn>
                <a:cxn ang="0">
                  <a:pos x="T12" y="T13"/>
                </a:cxn>
              </a:cxnLst>
              <a:rect l="0" t="0" r="r" b="b"/>
              <a:pathLst>
                <a:path w="288" h="254">
                  <a:moveTo>
                    <a:pt x="288" y="188"/>
                  </a:moveTo>
                  <a:lnTo>
                    <a:pt x="283" y="247"/>
                  </a:lnTo>
                  <a:lnTo>
                    <a:pt x="270" y="254"/>
                  </a:lnTo>
                  <a:lnTo>
                    <a:pt x="0" y="17"/>
                  </a:lnTo>
                  <a:lnTo>
                    <a:pt x="0" y="11"/>
                  </a:lnTo>
                  <a:lnTo>
                    <a:pt x="72" y="0"/>
                  </a:lnTo>
                  <a:lnTo>
                    <a:pt x="288" y="188"/>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7">
              <a:extLst>
                <a:ext uri="{FF2B5EF4-FFF2-40B4-BE49-F238E27FC236}">
                  <a16:creationId xmlns:a16="http://schemas.microsoft.com/office/drawing/2014/main" id="{33DD2B46-3580-4B04-AB64-5E1F2F1E29BB}"/>
                </a:ext>
              </a:extLst>
            </p:cNvPr>
            <p:cNvSpPr>
              <a:spLocks/>
            </p:cNvSpPr>
            <p:nvPr/>
          </p:nvSpPr>
          <p:spPr bwMode="auto">
            <a:xfrm>
              <a:off x="4124325" y="4867275"/>
              <a:ext cx="209550" cy="225425"/>
            </a:xfrm>
            <a:custGeom>
              <a:avLst/>
              <a:gdLst>
                <a:gd name="T0" fmla="*/ 17 w 132"/>
                <a:gd name="T1" fmla="*/ 142 h 142"/>
                <a:gd name="T2" fmla="*/ 4 w 132"/>
                <a:gd name="T3" fmla="*/ 135 h 142"/>
                <a:gd name="T4" fmla="*/ 0 w 132"/>
                <a:gd name="T5" fmla="*/ 76 h 142"/>
                <a:gd name="T6" fmla="*/ 86 w 132"/>
                <a:gd name="T7" fmla="*/ 0 h 142"/>
                <a:gd name="T8" fmla="*/ 132 w 132"/>
                <a:gd name="T9" fmla="*/ 41 h 142"/>
                <a:gd name="T10" fmla="*/ 17 w 132"/>
                <a:gd name="T11" fmla="*/ 142 h 142"/>
              </a:gdLst>
              <a:ahLst/>
              <a:cxnLst>
                <a:cxn ang="0">
                  <a:pos x="T0" y="T1"/>
                </a:cxn>
                <a:cxn ang="0">
                  <a:pos x="T2" y="T3"/>
                </a:cxn>
                <a:cxn ang="0">
                  <a:pos x="T4" y="T5"/>
                </a:cxn>
                <a:cxn ang="0">
                  <a:pos x="T6" y="T7"/>
                </a:cxn>
                <a:cxn ang="0">
                  <a:pos x="T8" y="T9"/>
                </a:cxn>
                <a:cxn ang="0">
                  <a:pos x="T10" y="T11"/>
                </a:cxn>
              </a:cxnLst>
              <a:rect l="0" t="0" r="r" b="b"/>
              <a:pathLst>
                <a:path w="132" h="142">
                  <a:moveTo>
                    <a:pt x="17" y="142"/>
                  </a:moveTo>
                  <a:lnTo>
                    <a:pt x="4" y="135"/>
                  </a:lnTo>
                  <a:lnTo>
                    <a:pt x="0" y="76"/>
                  </a:lnTo>
                  <a:lnTo>
                    <a:pt x="86" y="0"/>
                  </a:lnTo>
                  <a:lnTo>
                    <a:pt x="132" y="41"/>
                  </a:lnTo>
                  <a:lnTo>
                    <a:pt x="17" y="142"/>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8">
              <a:extLst>
                <a:ext uri="{FF2B5EF4-FFF2-40B4-BE49-F238E27FC236}">
                  <a16:creationId xmlns:a16="http://schemas.microsoft.com/office/drawing/2014/main" id="{E648602D-8786-4652-8ED5-0040091491FB}"/>
                </a:ext>
              </a:extLst>
            </p:cNvPr>
            <p:cNvSpPr>
              <a:spLocks/>
            </p:cNvSpPr>
            <p:nvPr/>
          </p:nvSpPr>
          <p:spPr bwMode="auto">
            <a:xfrm>
              <a:off x="4124325" y="4591050"/>
              <a:ext cx="381000" cy="130175"/>
            </a:xfrm>
            <a:custGeom>
              <a:avLst/>
              <a:gdLst>
                <a:gd name="T0" fmla="*/ 143 w 240"/>
                <a:gd name="T1" fmla="*/ 60 h 82"/>
                <a:gd name="T2" fmla="*/ 3 w 240"/>
                <a:gd name="T3" fmla="*/ 82 h 82"/>
                <a:gd name="T4" fmla="*/ 0 w 240"/>
                <a:gd name="T5" fmla="*/ 79 h 82"/>
                <a:gd name="T6" fmla="*/ 4 w 240"/>
                <a:gd name="T7" fmla="*/ 21 h 82"/>
                <a:gd name="T8" fmla="*/ 139 w 240"/>
                <a:gd name="T9" fmla="*/ 0 h 82"/>
                <a:gd name="T10" fmla="*/ 147 w 240"/>
                <a:gd name="T11" fmla="*/ 0 h 82"/>
                <a:gd name="T12" fmla="*/ 240 w 240"/>
                <a:gd name="T13" fmla="*/ 14 h 82"/>
                <a:gd name="T14" fmla="*/ 240 w 240"/>
                <a:gd name="T15" fmla="*/ 76 h 82"/>
                <a:gd name="T16" fmla="*/ 143 w 240"/>
                <a:gd name="T1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82">
                  <a:moveTo>
                    <a:pt x="143" y="60"/>
                  </a:moveTo>
                  <a:lnTo>
                    <a:pt x="3" y="82"/>
                  </a:lnTo>
                  <a:lnTo>
                    <a:pt x="0" y="79"/>
                  </a:lnTo>
                  <a:lnTo>
                    <a:pt x="4" y="21"/>
                  </a:lnTo>
                  <a:lnTo>
                    <a:pt x="139" y="0"/>
                  </a:lnTo>
                  <a:lnTo>
                    <a:pt x="147" y="0"/>
                  </a:lnTo>
                  <a:lnTo>
                    <a:pt x="240" y="14"/>
                  </a:lnTo>
                  <a:lnTo>
                    <a:pt x="240" y="76"/>
                  </a:lnTo>
                  <a:lnTo>
                    <a:pt x="143" y="6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9">
              <a:extLst>
                <a:ext uri="{FF2B5EF4-FFF2-40B4-BE49-F238E27FC236}">
                  <a16:creationId xmlns:a16="http://schemas.microsoft.com/office/drawing/2014/main" id="{1CD75245-BED5-46A8-92BC-48BFACCBF66D}"/>
                </a:ext>
              </a:extLst>
            </p:cNvPr>
            <p:cNvSpPr>
              <a:spLocks/>
            </p:cNvSpPr>
            <p:nvPr/>
          </p:nvSpPr>
          <p:spPr bwMode="auto">
            <a:xfrm>
              <a:off x="4489450" y="4610100"/>
              <a:ext cx="95250" cy="207962"/>
            </a:xfrm>
            <a:custGeom>
              <a:avLst/>
              <a:gdLst>
                <a:gd name="T0" fmla="*/ 0 w 60"/>
                <a:gd name="T1" fmla="*/ 131 h 131"/>
                <a:gd name="T2" fmla="*/ 0 w 60"/>
                <a:gd name="T3" fmla="*/ 0 h 131"/>
                <a:gd name="T4" fmla="*/ 37 w 60"/>
                <a:gd name="T5" fmla="*/ 6 h 131"/>
                <a:gd name="T6" fmla="*/ 60 w 60"/>
                <a:gd name="T7" fmla="*/ 34 h 131"/>
                <a:gd name="T8" fmla="*/ 60 w 60"/>
                <a:gd name="T9" fmla="*/ 106 h 131"/>
                <a:gd name="T10" fmla="*/ 0 w 60"/>
                <a:gd name="T11" fmla="*/ 131 h 131"/>
              </a:gdLst>
              <a:ahLst/>
              <a:cxnLst>
                <a:cxn ang="0">
                  <a:pos x="T0" y="T1"/>
                </a:cxn>
                <a:cxn ang="0">
                  <a:pos x="T2" y="T3"/>
                </a:cxn>
                <a:cxn ang="0">
                  <a:pos x="T4" y="T5"/>
                </a:cxn>
                <a:cxn ang="0">
                  <a:pos x="T6" y="T7"/>
                </a:cxn>
                <a:cxn ang="0">
                  <a:pos x="T8" y="T9"/>
                </a:cxn>
                <a:cxn ang="0">
                  <a:pos x="T10" y="T11"/>
                </a:cxn>
              </a:cxnLst>
              <a:rect l="0" t="0" r="r" b="b"/>
              <a:pathLst>
                <a:path w="60" h="131">
                  <a:moveTo>
                    <a:pt x="0" y="131"/>
                  </a:moveTo>
                  <a:lnTo>
                    <a:pt x="0" y="0"/>
                  </a:lnTo>
                  <a:lnTo>
                    <a:pt x="37" y="6"/>
                  </a:lnTo>
                  <a:lnTo>
                    <a:pt x="60" y="34"/>
                  </a:lnTo>
                  <a:lnTo>
                    <a:pt x="60" y="106"/>
                  </a:lnTo>
                  <a:lnTo>
                    <a:pt x="0" y="131"/>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0">
              <a:extLst>
                <a:ext uri="{FF2B5EF4-FFF2-40B4-BE49-F238E27FC236}">
                  <a16:creationId xmlns:a16="http://schemas.microsoft.com/office/drawing/2014/main" id="{F7C475DD-8590-4884-AB99-5513A1533B99}"/>
                </a:ext>
              </a:extLst>
            </p:cNvPr>
            <p:cNvSpPr>
              <a:spLocks/>
            </p:cNvSpPr>
            <p:nvPr/>
          </p:nvSpPr>
          <p:spPr bwMode="auto">
            <a:xfrm>
              <a:off x="4465638" y="4606925"/>
              <a:ext cx="23812" cy="100012"/>
            </a:xfrm>
            <a:custGeom>
              <a:avLst/>
              <a:gdLst>
                <a:gd name="T0" fmla="*/ 0 w 15"/>
                <a:gd name="T1" fmla="*/ 61 h 63"/>
                <a:gd name="T2" fmla="*/ 15 w 15"/>
                <a:gd name="T3" fmla="*/ 63 h 63"/>
                <a:gd name="T4" fmla="*/ 15 w 15"/>
                <a:gd name="T5" fmla="*/ 2 h 63"/>
                <a:gd name="T6" fmla="*/ 0 w 15"/>
                <a:gd name="T7" fmla="*/ 0 h 63"/>
                <a:gd name="T8" fmla="*/ 0 w 15"/>
                <a:gd name="T9" fmla="*/ 61 h 63"/>
              </a:gdLst>
              <a:ahLst/>
              <a:cxnLst>
                <a:cxn ang="0">
                  <a:pos x="T0" y="T1"/>
                </a:cxn>
                <a:cxn ang="0">
                  <a:pos x="T2" y="T3"/>
                </a:cxn>
                <a:cxn ang="0">
                  <a:pos x="T4" y="T5"/>
                </a:cxn>
                <a:cxn ang="0">
                  <a:pos x="T6" y="T7"/>
                </a:cxn>
                <a:cxn ang="0">
                  <a:pos x="T8" y="T9"/>
                </a:cxn>
              </a:cxnLst>
              <a:rect l="0" t="0" r="r" b="b"/>
              <a:pathLst>
                <a:path w="15" h="63">
                  <a:moveTo>
                    <a:pt x="0" y="61"/>
                  </a:moveTo>
                  <a:lnTo>
                    <a:pt x="15" y="63"/>
                  </a:lnTo>
                  <a:lnTo>
                    <a:pt x="15" y="2"/>
                  </a:lnTo>
                  <a:lnTo>
                    <a:pt x="0" y="0"/>
                  </a:lnTo>
                  <a:lnTo>
                    <a:pt x="0" y="61"/>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1">
              <a:extLst>
                <a:ext uri="{FF2B5EF4-FFF2-40B4-BE49-F238E27FC236}">
                  <a16:creationId xmlns:a16="http://schemas.microsoft.com/office/drawing/2014/main" id="{989CA8EA-B116-4BD1-9AD2-7243B32C27CF}"/>
                </a:ext>
              </a:extLst>
            </p:cNvPr>
            <p:cNvSpPr>
              <a:spLocks/>
            </p:cNvSpPr>
            <p:nvPr/>
          </p:nvSpPr>
          <p:spPr bwMode="auto">
            <a:xfrm>
              <a:off x="4129088" y="4702175"/>
              <a:ext cx="147637" cy="39687"/>
            </a:xfrm>
            <a:custGeom>
              <a:avLst/>
              <a:gdLst>
                <a:gd name="T0" fmla="*/ 15 w 93"/>
                <a:gd name="T1" fmla="*/ 25 h 25"/>
                <a:gd name="T2" fmla="*/ 93 w 93"/>
                <a:gd name="T3" fmla="*/ 13 h 25"/>
                <a:gd name="T4" fmla="*/ 78 w 93"/>
                <a:gd name="T5" fmla="*/ 0 h 25"/>
                <a:gd name="T6" fmla="*/ 0 w 93"/>
                <a:gd name="T7" fmla="*/ 12 h 25"/>
                <a:gd name="T8" fmla="*/ 15 w 93"/>
                <a:gd name="T9" fmla="*/ 25 h 25"/>
              </a:gdLst>
              <a:ahLst/>
              <a:cxnLst>
                <a:cxn ang="0">
                  <a:pos x="T0" y="T1"/>
                </a:cxn>
                <a:cxn ang="0">
                  <a:pos x="T2" y="T3"/>
                </a:cxn>
                <a:cxn ang="0">
                  <a:pos x="T4" y="T5"/>
                </a:cxn>
                <a:cxn ang="0">
                  <a:pos x="T6" y="T7"/>
                </a:cxn>
                <a:cxn ang="0">
                  <a:pos x="T8" y="T9"/>
                </a:cxn>
              </a:cxnLst>
              <a:rect l="0" t="0" r="r" b="b"/>
              <a:pathLst>
                <a:path w="93" h="25">
                  <a:moveTo>
                    <a:pt x="15" y="25"/>
                  </a:moveTo>
                  <a:lnTo>
                    <a:pt x="93" y="13"/>
                  </a:lnTo>
                  <a:lnTo>
                    <a:pt x="78" y="0"/>
                  </a:lnTo>
                  <a:lnTo>
                    <a:pt x="0" y="12"/>
                  </a:lnTo>
                  <a:lnTo>
                    <a:pt x="15" y="25"/>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2">
              <a:extLst>
                <a:ext uri="{FF2B5EF4-FFF2-40B4-BE49-F238E27FC236}">
                  <a16:creationId xmlns:a16="http://schemas.microsoft.com/office/drawing/2014/main" id="{24FC1C6E-C553-417C-A6FB-1ABC72F434E7}"/>
                </a:ext>
              </a:extLst>
            </p:cNvPr>
            <p:cNvSpPr>
              <a:spLocks/>
            </p:cNvSpPr>
            <p:nvPr/>
          </p:nvSpPr>
          <p:spPr bwMode="auto">
            <a:xfrm>
              <a:off x="4452938" y="5022850"/>
              <a:ext cx="100012" cy="79375"/>
            </a:xfrm>
            <a:custGeom>
              <a:avLst/>
              <a:gdLst>
                <a:gd name="T0" fmla="*/ 63 w 63"/>
                <a:gd name="T1" fmla="*/ 44 h 50"/>
                <a:gd name="T2" fmla="*/ 15 w 63"/>
                <a:gd name="T3" fmla="*/ 0 h 50"/>
                <a:gd name="T4" fmla="*/ 0 w 63"/>
                <a:gd name="T5" fmla="*/ 8 h 50"/>
                <a:gd name="T6" fmla="*/ 49 w 63"/>
                <a:gd name="T7" fmla="*/ 50 h 50"/>
                <a:gd name="T8" fmla="*/ 63 w 63"/>
                <a:gd name="T9" fmla="*/ 44 h 50"/>
              </a:gdLst>
              <a:ahLst/>
              <a:cxnLst>
                <a:cxn ang="0">
                  <a:pos x="T0" y="T1"/>
                </a:cxn>
                <a:cxn ang="0">
                  <a:pos x="T2" y="T3"/>
                </a:cxn>
                <a:cxn ang="0">
                  <a:pos x="T4" y="T5"/>
                </a:cxn>
                <a:cxn ang="0">
                  <a:pos x="T6" y="T7"/>
                </a:cxn>
                <a:cxn ang="0">
                  <a:pos x="T8" y="T9"/>
                </a:cxn>
              </a:cxnLst>
              <a:rect l="0" t="0" r="r" b="b"/>
              <a:pathLst>
                <a:path w="63" h="50">
                  <a:moveTo>
                    <a:pt x="63" y="44"/>
                  </a:moveTo>
                  <a:lnTo>
                    <a:pt x="15" y="0"/>
                  </a:lnTo>
                  <a:lnTo>
                    <a:pt x="0" y="8"/>
                  </a:lnTo>
                  <a:lnTo>
                    <a:pt x="49" y="50"/>
                  </a:lnTo>
                  <a:lnTo>
                    <a:pt x="63"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33">
              <a:extLst>
                <a:ext uri="{FF2B5EF4-FFF2-40B4-BE49-F238E27FC236}">
                  <a16:creationId xmlns:a16="http://schemas.microsoft.com/office/drawing/2014/main" id="{9D2C29AD-E20F-4684-92B2-2960823676DE}"/>
                </a:ext>
              </a:extLst>
            </p:cNvPr>
            <p:cNvSpPr>
              <a:spLocks/>
            </p:cNvSpPr>
            <p:nvPr/>
          </p:nvSpPr>
          <p:spPr bwMode="auto">
            <a:xfrm>
              <a:off x="4151313" y="5022850"/>
              <a:ext cx="100012" cy="79375"/>
            </a:xfrm>
            <a:custGeom>
              <a:avLst/>
              <a:gdLst>
                <a:gd name="T0" fmla="*/ 0 w 63"/>
                <a:gd name="T1" fmla="*/ 44 h 50"/>
                <a:gd name="T2" fmla="*/ 14 w 63"/>
                <a:gd name="T3" fmla="*/ 50 h 50"/>
                <a:gd name="T4" fmla="*/ 63 w 63"/>
                <a:gd name="T5" fmla="*/ 8 h 50"/>
                <a:gd name="T6" fmla="*/ 48 w 63"/>
                <a:gd name="T7" fmla="*/ 0 h 50"/>
                <a:gd name="T8" fmla="*/ 0 w 63"/>
                <a:gd name="T9" fmla="*/ 44 h 50"/>
              </a:gdLst>
              <a:ahLst/>
              <a:cxnLst>
                <a:cxn ang="0">
                  <a:pos x="T0" y="T1"/>
                </a:cxn>
                <a:cxn ang="0">
                  <a:pos x="T2" y="T3"/>
                </a:cxn>
                <a:cxn ang="0">
                  <a:pos x="T4" y="T5"/>
                </a:cxn>
                <a:cxn ang="0">
                  <a:pos x="T6" y="T7"/>
                </a:cxn>
                <a:cxn ang="0">
                  <a:pos x="T8" y="T9"/>
                </a:cxn>
              </a:cxnLst>
              <a:rect l="0" t="0" r="r" b="b"/>
              <a:pathLst>
                <a:path w="63" h="50">
                  <a:moveTo>
                    <a:pt x="0" y="44"/>
                  </a:moveTo>
                  <a:lnTo>
                    <a:pt x="14" y="50"/>
                  </a:lnTo>
                  <a:lnTo>
                    <a:pt x="63" y="8"/>
                  </a:lnTo>
                  <a:lnTo>
                    <a:pt x="48" y="0"/>
                  </a:lnTo>
                  <a:lnTo>
                    <a:pt x="0"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6855279C-539B-4A2A-98D2-4E247335F015}"/>
              </a:ext>
            </a:extLst>
          </p:cNvPr>
          <p:cNvGrpSpPr/>
          <p:nvPr userDrawn="1"/>
        </p:nvGrpSpPr>
        <p:grpSpPr>
          <a:xfrm>
            <a:off x="11010900" y="0"/>
            <a:ext cx="1181100" cy="6858000"/>
            <a:chOff x="10896600" y="0"/>
            <a:chExt cx="1295400" cy="6834188"/>
          </a:xfrm>
        </p:grpSpPr>
        <p:sp>
          <p:nvSpPr>
            <p:cNvPr id="28" name="Freeform 5">
              <a:extLst>
                <a:ext uri="{FF2B5EF4-FFF2-40B4-BE49-F238E27FC236}">
                  <a16:creationId xmlns:a16="http://schemas.microsoft.com/office/drawing/2014/main" id="{760BE8FF-B35D-4540-A523-46710661A4D4}"/>
                </a:ext>
              </a:extLst>
            </p:cNvPr>
            <p:cNvSpPr>
              <a:spLocks/>
            </p:cNvSpPr>
            <p:nvPr/>
          </p:nvSpPr>
          <p:spPr bwMode="auto">
            <a:xfrm>
              <a:off x="11083925" y="0"/>
              <a:ext cx="1108075" cy="6834188"/>
            </a:xfrm>
            <a:custGeom>
              <a:avLst/>
              <a:gdLst>
                <a:gd name="T0" fmla="*/ 698 w 698"/>
                <a:gd name="T1" fmla="*/ 0 h 4305"/>
                <a:gd name="T2" fmla="*/ 698 w 698"/>
                <a:gd name="T3" fmla="*/ 4305 h 4305"/>
                <a:gd name="T4" fmla="*/ 420 w 698"/>
                <a:gd name="T5" fmla="*/ 4305 h 4305"/>
                <a:gd name="T6" fmla="*/ 0 w 698"/>
                <a:gd name="T7" fmla="*/ 2264 h 4305"/>
                <a:gd name="T8" fmla="*/ 258 w 698"/>
                <a:gd name="T9" fmla="*/ 311 h 4305"/>
                <a:gd name="T10" fmla="*/ 334 w 698"/>
                <a:gd name="T11" fmla="*/ 0 h 4305"/>
                <a:gd name="T12" fmla="*/ 698 w 698"/>
                <a:gd name="T13" fmla="*/ 0 h 4305"/>
              </a:gdLst>
              <a:ahLst/>
              <a:cxnLst>
                <a:cxn ang="0">
                  <a:pos x="T0" y="T1"/>
                </a:cxn>
                <a:cxn ang="0">
                  <a:pos x="T2" y="T3"/>
                </a:cxn>
                <a:cxn ang="0">
                  <a:pos x="T4" y="T5"/>
                </a:cxn>
                <a:cxn ang="0">
                  <a:pos x="T6" y="T7"/>
                </a:cxn>
                <a:cxn ang="0">
                  <a:pos x="T8" y="T9"/>
                </a:cxn>
                <a:cxn ang="0">
                  <a:pos x="T10" y="T11"/>
                </a:cxn>
                <a:cxn ang="0">
                  <a:pos x="T12" y="T13"/>
                </a:cxn>
              </a:cxnLst>
              <a:rect l="0" t="0" r="r" b="b"/>
              <a:pathLst>
                <a:path w="698" h="4305">
                  <a:moveTo>
                    <a:pt x="698" y="0"/>
                  </a:moveTo>
                  <a:lnTo>
                    <a:pt x="698" y="4305"/>
                  </a:lnTo>
                  <a:lnTo>
                    <a:pt x="420" y="4305"/>
                  </a:lnTo>
                  <a:lnTo>
                    <a:pt x="0" y="2264"/>
                  </a:lnTo>
                  <a:lnTo>
                    <a:pt x="258" y="311"/>
                  </a:lnTo>
                  <a:lnTo>
                    <a:pt x="334" y="0"/>
                  </a:lnTo>
                  <a:lnTo>
                    <a:pt x="698" y="0"/>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6">
              <a:extLst>
                <a:ext uri="{FF2B5EF4-FFF2-40B4-BE49-F238E27FC236}">
                  <a16:creationId xmlns:a16="http://schemas.microsoft.com/office/drawing/2014/main" id="{A0A4ABDD-EDE4-4314-8BAA-8D712E550B5F}"/>
                </a:ext>
              </a:extLst>
            </p:cNvPr>
            <p:cNvSpPr>
              <a:spLocks/>
            </p:cNvSpPr>
            <p:nvPr userDrawn="1"/>
          </p:nvSpPr>
          <p:spPr bwMode="auto">
            <a:xfrm>
              <a:off x="11328400" y="0"/>
              <a:ext cx="863600" cy="608013"/>
            </a:xfrm>
            <a:custGeom>
              <a:avLst/>
              <a:gdLst>
                <a:gd name="T0" fmla="*/ 544 w 544"/>
                <a:gd name="T1" fmla="*/ 0 h 383"/>
                <a:gd name="T2" fmla="*/ 0 w 544"/>
                <a:gd name="T3" fmla="*/ 383 h 383"/>
                <a:gd name="T4" fmla="*/ 94 w 544"/>
                <a:gd name="T5" fmla="*/ 0 h 383"/>
                <a:gd name="T6" fmla="*/ 544 w 544"/>
                <a:gd name="T7" fmla="*/ 0 h 383"/>
              </a:gdLst>
              <a:ahLst/>
              <a:cxnLst>
                <a:cxn ang="0">
                  <a:pos x="T0" y="T1"/>
                </a:cxn>
                <a:cxn ang="0">
                  <a:pos x="T2" y="T3"/>
                </a:cxn>
                <a:cxn ang="0">
                  <a:pos x="T4" y="T5"/>
                </a:cxn>
                <a:cxn ang="0">
                  <a:pos x="T6" y="T7"/>
                </a:cxn>
              </a:cxnLst>
              <a:rect l="0" t="0" r="r" b="b"/>
              <a:pathLst>
                <a:path w="544" h="383">
                  <a:moveTo>
                    <a:pt x="544" y="0"/>
                  </a:moveTo>
                  <a:lnTo>
                    <a:pt x="0" y="383"/>
                  </a:lnTo>
                  <a:lnTo>
                    <a:pt x="94" y="0"/>
                  </a:lnTo>
                  <a:lnTo>
                    <a:pt x="544" y="0"/>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
              <a:extLst>
                <a:ext uri="{FF2B5EF4-FFF2-40B4-BE49-F238E27FC236}">
                  <a16:creationId xmlns:a16="http://schemas.microsoft.com/office/drawing/2014/main" id="{96ED428E-EB55-4E0B-A7D8-0D282C703A95}"/>
                </a:ext>
              </a:extLst>
            </p:cNvPr>
            <p:cNvSpPr>
              <a:spLocks/>
            </p:cNvSpPr>
            <p:nvPr/>
          </p:nvSpPr>
          <p:spPr bwMode="auto">
            <a:xfrm>
              <a:off x="11166476" y="180975"/>
              <a:ext cx="768350" cy="2798763"/>
            </a:xfrm>
            <a:custGeom>
              <a:avLst/>
              <a:gdLst>
                <a:gd name="T0" fmla="*/ 484 w 484"/>
                <a:gd name="T1" fmla="*/ 0 h 1763"/>
                <a:gd name="T2" fmla="*/ 0 w 484"/>
                <a:gd name="T3" fmla="*/ 1763 h 1763"/>
                <a:gd name="T4" fmla="*/ 206 w 484"/>
                <a:gd name="T5" fmla="*/ 197 h 1763"/>
                <a:gd name="T6" fmla="*/ 484 w 484"/>
                <a:gd name="T7" fmla="*/ 0 h 1763"/>
              </a:gdLst>
              <a:ahLst/>
              <a:cxnLst>
                <a:cxn ang="0">
                  <a:pos x="T0" y="T1"/>
                </a:cxn>
                <a:cxn ang="0">
                  <a:pos x="T2" y="T3"/>
                </a:cxn>
                <a:cxn ang="0">
                  <a:pos x="T4" y="T5"/>
                </a:cxn>
                <a:cxn ang="0">
                  <a:pos x="T6" y="T7"/>
                </a:cxn>
              </a:cxnLst>
              <a:rect l="0" t="0" r="r" b="b"/>
              <a:pathLst>
                <a:path w="484" h="1763">
                  <a:moveTo>
                    <a:pt x="484" y="0"/>
                  </a:moveTo>
                  <a:lnTo>
                    <a:pt x="0" y="1763"/>
                  </a:lnTo>
                  <a:lnTo>
                    <a:pt x="206" y="197"/>
                  </a:lnTo>
                  <a:lnTo>
                    <a:pt x="484" y="0"/>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
              <a:extLst>
                <a:ext uri="{FF2B5EF4-FFF2-40B4-BE49-F238E27FC236}">
                  <a16:creationId xmlns:a16="http://schemas.microsoft.com/office/drawing/2014/main" id="{B68AB937-9D5A-4FDC-AD0B-F48A8421D4C7}"/>
                </a:ext>
              </a:extLst>
            </p:cNvPr>
            <p:cNvSpPr>
              <a:spLocks/>
            </p:cNvSpPr>
            <p:nvPr/>
          </p:nvSpPr>
          <p:spPr bwMode="auto">
            <a:xfrm>
              <a:off x="10896600" y="2863850"/>
              <a:ext cx="854075" cy="3970338"/>
            </a:xfrm>
            <a:custGeom>
              <a:avLst/>
              <a:gdLst>
                <a:gd name="T0" fmla="*/ 190 w 538"/>
                <a:gd name="T1" fmla="*/ 0 h 2501"/>
                <a:gd name="T2" fmla="*/ 538 w 538"/>
                <a:gd name="T3" fmla="*/ 2501 h 2501"/>
                <a:gd name="T4" fmla="*/ 0 w 538"/>
                <a:gd name="T5" fmla="*/ 293 h 2501"/>
                <a:gd name="T6" fmla="*/ 190 w 538"/>
                <a:gd name="T7" fmla="*/ 0 h 2501"/>
              </a:gdLst>
              <a:ahLst/>
              <a:cxnLst>
                <a:cxn ang="0">
                  <a:pos x="T0" y="T1"/>
                </a:cxn>
                <a:cxn ang="0">
                  <a:pos x="T2" y="T3"/>
                </a:cxn>
                <a:cxn ang="0">
                  <a:pos x="T4" y="T5"/>
                </a:cxn>
                <a:cxn ang="0">
                  <a:pos x="T6" y="T7"/>
                </a:cxn>
              </a:cxnLst>
              <a:rect l="0" t="0" r="r" b="b"/>
              <a:pathLst>
                <a:path w="538" h="2501">
                  <a:moveTo>
                    <a:pt x="190" y="0"/>
                  </a:moveTo>
                  <a:lnTo>
                    <a:pt x="538" y="2501"/>
                  </a:lnTo>
                  <a:lnTo>
                    <a:pt x="0" y="293"/>
                  </a:lnTo>
                  <a:lnTo>
                    <a:pt x="190" y="0"/>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6" name="Rectangle 25">
            <a:extLst>
              <a:ext uri="{FF2B5EF4-FFF2-40B4-BE49-F238E27FC236}">
                <a16:creationId xmlns:a16="http://schemas.microsoft.com/office/drawing/2014/main" id="{5A346065-8680-443A-A45F-6C62317DD2A0}"/>
              </a:ext>
            </a:extLst>
          </p:cNvPr>
          <p:cNvSpPr/>
          <p:nvPr/>
        </p:nvSpPr>
        <p:spPr>
          <a:xfrm rot="16200000">
            <a:off x="11016961" y="3336668"/>
            <a:ext cx="1886735" cy="184666"/>
          </a:xfrm>
          <a:prstGeom prst="rect">
            <a:avLst/>
          </a:prstGeom>
        </p:spPr>
        <p:txBody>
          <a:bodyPr wrap="none" lIns="0" tIns="0" rIns="0" bIns="0" anchor="ctr">
            <a:spAutoFit/>
          </a:bodyPr>
          <a:lstStyle/>
          <a:p>
            <a:pPr>
              <a:lnSpc>
                <a:spcPct val="100000"/>
              </a:lnSpc>
              <a:spcBef>
                <a:spcPts val="1200"/>
              </a:spcBef>
              <a:spcAft>
                <a:spcPts val="1200"/>
              </a:spcAft>
            </a:pPr>
            <a:r>
              <a:rPr lang="en-US" sz="1200" spc="100" baseline="0" dirty="0">
                <a:solidFill>
                  <a:schemeClr val="bg1"/>
                </a:solidFill>
                <a:effectLst/>
                <a:latin typeface="+mn-lt"/>
                <a:ea typeface="BatangChe" panose="02030609000101010101" pitchFamily="49" charset="-127"/>
                <a:cs typeface="Arial" panose="020B0604020202020204" pitchFamily="34" charset="0"/>
              </a:rPr>
              <a:t>@</a:t>
            </a:r>
            <a:r>
              <a:rPr lang="en-US" sz="1200" spc="100" baseline="0" dirty="0" err="1">
                <a:solidFill>
                  <a:schemeClr val="bg1"/>
                </a:solidFill>
                <a:effectLst/>
                <a:latin typeface="+mn-lt"/>
                <a:ea typeface="BatangChe" panose="02030609000101010101" pitchFamily="49" charset="-127"/>
                <a:cs typeface="Arial" panose="020B0604020202020204" pitchFamily="34" charset="0"/>
              </a:rPr>
              <a:t>sparta_eu</a:t>
            </a:r>
            <a:r>
              <a:rPr lang="en-US" sz="1200" spc="100" baseline="0" dirty="0">
                <a:solidFill>
                  <a:schemeClr val="bg1"/>
                </a:solidFill>
                <a:effectLst/>
                <a:latin typeface="+mn-lt"/>
                <a:ea typeface="BatangChe" panose="02030609000101010101" pitchFamily="49" charset="-127"/>
                <a:cs typeface="Arial" panose="020B0604020202020204" pitchFamily="34" charset="0"/>
              </a:rPr>
              <a:t> | sparta.eu</a:t>
            </a:r>
            <a:endParaRPr lang="fr-FR" sz="2000" spc="100" baseline="0" dirty="0">
              <a:solidFill>
                <a:schemeClr val="bg1"/>
              </a:solidFill>
              <a:effectLst/>
              <a:latin typeface="+mn-lt"/>
              <a:ea typeface="BatangChe" panose="02030609000101010101" pitchFamily="49" charset="-127"/>
              <a:cs typeface="Arial" panose="020B0604020202020204" pitchFamily="34" charset="0"/>
            </a:endParaRPr>
          </a:p>
        </p:txBody>
      </p:sp>
      <p:sp>
        <p:nvSpPr>
          <p:cNvPr id="27" name="Rectangle 26">
            <a:extLst>
              <a:ext uri="{FF2B5EF4-FFF2-40B4-BE49-F238E27FC236}">
                <a16:creationId xmlns:a16="http://schemas.microsoft.com/office/drawing/2014/main" id="{F6E1DEFD-C5E6-4EC2-AB69-7A0ECE8E0A2A}"/>
              </a:ext>
            </a:extLst>
          </p:cNvPr>
          <p:cNvSpPr/>
          <p:nvPr/>
        </p:nvSpPr>
        <p:spPr>
          <a:xfrm>
            <a:off x="11851325" y="6411498"/>
            <a:ext cx="218009" cy="215444"/>
          </a:xfrm>
          <a:prstGeom prst="rect">
            <a:avLst/>
          </a:prstGeom>
        </p:spPr>
        <p:txBody>
          <a:bodyPr wrap="none" lIns="0" tIns="0" rIns="0" bIns="0" anchor="ctr">
            <a:spAutoFit/>
          </a:bodyPr>
          <a:lstStyle/>
          <a:p>
            <a:pPr algn="ctr">
              <a:lnSpc>
                <a:spcPct val="100000"/>
              </a:lnSpc>
              <a:spcBef>
                <a:spcPts val="1200"/>
              </a:spcBef>
              <a:spcAft>
                <a:spcPts val="1200"/>
              </a:spcAft>
            </a:pPr>
            <a:fld id="{0328457F-132B-4300-A6DA-AA6E301E4F7F}" type="slidenum">
              <a:rPr lang="en-US" sz="1400" smtClean="0">
                <a:solidFill>
                  <a:schemeClr val="bg1"/>
                </a:solidFill>
                <a:effectLst/>
                <a:latin typeface="+mn-lt"/>
                <a:ea typeface="BatangChe" panose="02030609000101010101" pitchFamily="49" charset="-127"/>
                <a:cs typeface="Arial" panose="020B0604020202020204" pitchFamily="34" charset="0"/>
              </a:rPr>
              <a:t>‹#›</a:t>
            </a:fld>
            <a:endParaRPr lang="fr-FR" sz="2400" dirty="0">
              <a:solidFill>
                <a:schemeClr val="bg1"/>
              </a:solidFill>
              <a:effectLst/>
              <a:latin typeface="+mn-lt"/>
              <a:ea typeface="BatangChe" panose="02030609000101010101" pitchFamily="49" charset="-127"/>
              <a:cs typeface="Arial" panose="020B0604020202020204" pitchFamily="34" charset="0"/>
            </a:endParaRPr>
          </a:p>
        </p:txBody>
      </p:sp>
      <p:graphicFrame>
        <p:nvGraphicFramePr>
          <p:cNvPr id="32" name="Object 31" hidden="1">
            <a:extLst>
              <a:ext uri="{FF2B5EF4-FFF2-40B4-BE49-F238E27FC236}">
                <a16:creationId xmlns:a16="http://schemas.microsoft.com/office/drawing/2014/main" id="{C3F33D86-0E0A-4F5E-BE04-18C2F0FD8F14}"/>
              </a:ext>
            </a:extLst>
          </p:cNvPr>
          <p:cNvGraphicFramePr>
            <a:graphicFrameLocks noChangeAspect="1"/>
          </p:cNvGraphicFramePr>
          <p:nvPr>
            <p:custDataLst>
              <p:tags r:id="rId31"/>
            </p:custDataLst>
            <p:extLst>
              <p:ext uri="{D42A27DB-BD31-4B8C-83A1-F6EECF244321}">
                <p14:modId xmlns:p14="http://schemas.microsoft.com/office/powerpoint/2010/main" val="3404492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884" name="think-cell Slide" r:id="rId39" imgW="270" imgH="270" progId="TCLayout.ActiveDocument.1">
                  <p:embed/>
                </p:oleObj>
              </mc:Choice>
              <mc:Fallback>
                <p:oleObj name="think-cell Slide" r:id="rId39" imgW="270" imgH="270" progId="TCLayout.ActiveDocument.1">
                  <p:embed/>
                  <p:pic>
                    <p:nvPicPr>
                      <p:cNvPr id="32" name="Object 31" hidden="1">
                        <a:extLst>
                          <a:ext uri="{FF2B5EF4-FFF2-40B4-BE49-F238E27FC236}">
                            <a16:creationId xmlns:a16="http://schemas.microsoft.com/office/drawing/2014/main" id="{C3F33D86-0E0A-4F5E-BE04-18C2F0FD8F14}"/>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33" name="Rectangle 32" hidden="1">
            <a:extLst>
              <a:ext uri="{FF2B5EF4-FFF2-40B4-BE49-F238E27FC236}">
                <a16:creationId xmlns:a16="http://schemas.microsoft.com/office/drawing/2014/main" id="{001CF49D-6018-43E2-AA50-A37C37DD3866}"/>
              </a:ext>
            </a:extLst>
          </p:cNvPr>
          <p:cNvSpPr/>
          <p:nvPr>
            <p:custDataLst>
              <p:tags r:id="rId3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grpSp>
        <p:nvGrpSpPr>
          <p:cNvPr id="35" name="Group 34">
            <a:extLst>
              <a:ext uri="{FF2B5EF4-FFF2-40B4-BE49-F238E27FC236}">
                <a16:creationId xmlns:a16="http://schemas.microsoft.com/office/drawing/2014/main" id="{8CA5D29D-C11E-4B14-BC9E-4134FC19EBFB}"/>
              </a:ext>
            </a:extLst>
          </p:cNvPr>
          <p:cNvGrpSpPr/>
          <p:nvPr/>
        </p:nvGrpSpPr>
        <p:grpSpPr>
          <a:xfrm>
            <a:off x="167808" y="6353461"/>
            <a:ext cx="271462" cy="351028"/>
            <a:chOff x="4124325" y="4591050"/>
            <a:chExt cx="460375" cy="595313"/>
          </a:xfrm>
        </p:grpSpPr>
        <p:sp>
          <p:nvSpPr>
            <p:cNvPr id="36" name="Freeform 25">
              <a:extLst>
                <a:ext uri="{FF2B5EF4-FFF2-40B4-BE49-F238E27FC236}">
                  <a16:creationId xmlns:a16="http://schemas.microsoft.com/office/drawing/2014/main" id="{8273E85B-6C25-46B4-B890-3BD6B1733CD0}"/>
                </a:ext>
              </a:extLst>
            </p:cNvPr>
            <p:cNvSpPr>
              <a:spLocks/>
            </p:cNvSpPr>
            <p:nvPr/>
          </p:nvSpPr>
          <p:spPr bwMode="auto">
            <a:xfrm>
              <a:off x="4124325" y="4983163"/>
              <a:ext cx="457200" cy="203200"/>
            </a:xfrm>
            <a:custGeom>
              <a:avLst/>
              <a:gdLst>
                <a:gd name="T0" fmla="*/ 143 w 288"/>
                <a:gd name="T1" fmla="*/ 66 h 128"/>
                <a:gd name="T2" fmla="*/ 228 w 288"/>
                <a:gd name="T3" fmla="*/ 23 h 128"/>
                <a:gd name="T4" fmla="*/ 283 w 288"/>
                <a:gd name="T5" fmla="*/ 0 h 128"/>
                <a:gd name="T6" fmla="*/ 288 w 288"/>
                <a:gd name="T7" fmla="*/ 3 h 128"/>
                <a:gd name="T8" fmla="*/ 283 w 288"/>
                <a:gd name="T9" fmla="*/ 62 h 128"/>
                <a:gd name="T10" fmla="*/ 156 w 288"/>
                <a:gd name="T11" fmla="*/ 128 h 128"/>
                <a:gd name="T12" fmla="*/ 131 w 288"/>
                <a:gd name="T13" fmla="*/ 128 h 128"/>
                <a:gd name="T14" fmla="*/ 4 w 288"/>
                <a:gd name="T15" fmla="*/ 62 h 128"/>
                <a:gd name="T16" fmla="*/ 0 w 288"/>
                <a:gd name="T17" fmla="*/ 3 h 128"/>
                <a:gd name="T18" fmla="*/ 4 w 288"/>
                <a:gd name="T19" fmla="*/ 0 h 128"/>
                <a:gd name="T20" fmla="*/ 59 w 288"/>
                <a:gd name="T21" fmla="*/ 23 h 128"/>
                <a:gd name="T22" fmla="*/ 143 w 288"/>
                <a:gd name="T23"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28">
                  <a:moveTo>
                    <a:pt x="143" y="66"/>
                  </a:moveTo>
                  <a:lnTo>
                    <a:pt x="228" y="23"/>
                  </a:lnTo>
                  <a:lnTo>
                    <a:pt x="283" y="0"/>
                  </a:lnTo>
                  <a:lnTo>
                    <a:pt x="288" y="3"/>
                  </a:lnTo>
                  <a:lnTo>
                    <a:pt x="283" y="62"/>
                  </a:lnTo>
                  <a:lnTo>
                    <a:pt x="156" y="128"/>
                  </a:lnTo>
                  <a:lnTo>
                    <a:pt x="131" y="128"/>
                  </a:lnTo>
                  <a:lnTo>
                    <a:pt x="4" y="62"/>
                  </a:lnTo>
                  <a:lnTo>
                    <a:pt x="0" y="3"/>
                  </a:lnTo>
                  <a:lnTo>
                    <a:pt x="4" y="0"/>
                  </a:lnTo>
                  <a:lnTo>
                    <a:pt x="59" y="23"/>
                  </a:lnTo>
                  <a:lnTo>
                    <a:pt x="143" y="66"/>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6">
              <a:extLst>
                <a:ext uri="{FF2B5EF4-FFF2-40B4-BE49-F238E27FC236}">
                  <a16:creationId xmlns:a16="http://schemas.microsoft.com/office/drawing/2014/main" id="{8B1FC910-036C-4CA2-B9E4-082CC830AF24}"/>
                </a:ext>
              </a:extLst>
            </p:cNvPr>
            <p:cNvSpPr>
              <a:spLocks/>
            </p:cNvSpPr>
            <p:nvPr/>
          </p:nvSpPr>
          <p:spPr bwMode="auto">
            <a:xfrm>
              <a:off x="4124325" y="4689475"/>
              <a:ext cx="457200" cy="403225"/>
            </a:xfrm>
            <a:custGeom>
              <a:avLst/>
              <a:gdLst>
                <a:gd name="T0" fmla="*/ 288 w 288"/>
                <a:gd name="T1" fmla="*/ 188 h 254"/>
                <a:gd name="T2" fmla="*/ 283 w 288"/>
                <a:gd name="T3" fmla="*/ 247 h 254"/>
                <a:gd name="T4" fmla="*/ 270 w 288"/>
                <a:gd name="T5" fmla="*/ 254 h 254"/>
                <a:gd name="T6" fmla="*/ 0 w 288"/>
                <a:gd name="T7" fmla="*/ 17 h 254"/>
                <a:gd name="T8" fmla="*/ 0 w 288"/>
                <a:gd name="T9" fmla="*/ 11 h 254"/>
                <a:gd name="T10" fmla="*/ 72 w 288"/>
                <a:gd name="T11" fmla="*/ 0 h 254"/>
                <a:gd name="T12" fmla="*/ 288 w 288"/>
                <a:gd name="T13" fmla="*/ 188 h 254"/>
              </a:gdLst>
              <a:ahLst/>
              <a:cxnLst>
                <a:cxn ang="0">
                  <a:pos x="T0" y="T1"/>
                </a:cxn>
                <a:cxn ang="0">
                  <a:pos x="T2" y="T3"/>
                </a:cxn>
                <a:cxn ang="0">
                  <a:pos x="T4" y="T5"/>
                </a:cxn>
                <a:cxn ang="0">
                  <a:pos x="T6" y="T7"/>
                </a:cxn>
                <a:cxn ang="0">
                  <a:pos x="T8" y="T9"/>
                </a:cxn>
                <a:cxn ang="0">
                  <a:pos x="T10" y="T11"/>
                </a:cxn>
                <a:cxn ang="0">
                  <a:pos x="T12" y="T13"/>
                </a:cxn>
              </a:cxnLst>
              <a:rect l="0" t="0" r="r" b="b"/>
              <a:pathLst>
                <a:path w="288" h="254">
                  <a:moveTo>
                    <a:pt x="288" y="188"/>
                  </a:moveTo>
                  <a:lnTo>
                    <a:pt x="283" y="247"/>
                  </a:lnTo>
                  <a:lnTo>
                    <a:pt x="270" y="254"/>
                  </a:lnTo>
                  <a:lnTo>
                    <a:pt x="0" y="17"/>
                  </a:lnTo>
                  <a:lnTo>
                    <a:pt x="0" y="11"/>
                  </a:lnTo>
                  <a:lnTo>
                    <a:pt x="72" y="0"/>
                  </a:lnTo>
                  <a:lnTo>
                    <a:pt x="288" y="188"/>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7">
              <a:extLst>
                <a:ext uri="{FF2B5EF4-FFF2-40B4-BE49-F238E27FC236}">
                  <a16:creationId xmlns:a16="http://schemas.microsoft.com/office/drawing/2014/main" id="{B235EC5C-68B2-4C25-A7D1-AEE3A629CA1E}"/>
                </a:ext>
              </a:extLst>
            </p:cNvPr>
            <p:cNvSpPr>
              <a:spLocks/>
            </p:cNvSpPr>
            <p:nvPr/>
          </p:nvSpPr>
          <p:spPr bwMode="auto">
            <a:xfrm>
              <a:off x="4124325" y="4867275"/>
              <a:ext cx="209550" cy="225425"/>
            </a:xfrm>
            <a:custGeom>
              <a:avLst/>
              <a:gdLst>
                <a:gd name="T0" fmla="*/ 17 w 132"/>
                <a:gd name="T1" fmla="*/ 142 h 142"/>
                <a:gd name="T2" fmla="*/ 4 w 132"/>
                <a:gd name="T3" fmla="*/ 135 h 142"/>
                <a:gd name="T4" fmla="*/ 0 w 132"/>
                <a:gd name="T5" fmla="*/ 76 h 142"/>
                <a:gd name="T6" fmla="*/ 86 w 132"/>
                <a:gd name="T7" fmla="*/ 0 h 142"/>
                <a:gd name="T8" fmla="*/ 132 w 132"/>
                <a:gd name="T9" fmla="*/ 41 h 142"/>
                <a:gd name="T10" fmla="*/ 17 w 132"/>
                <a:gd name="T11" fmla="*/ 142 h 142"/>
              </a:gdLst>
              <a:ahLst/>
              <a:cxnLst>
                <a:cxn ang="0">
                  <a:pos x="T0" y="T1"/>
                </a:cxn>
                <a:cxn ang="0">
                  <a:pos x="T2" y="T3"/>
                </a:cxn>
                <a:cxn ang="0">
                  <a:pos x="T4" y="T5"/>
                </a:cxn>
                <a:cxn ang="0">
                  <a:pos x="T6" y="T7"/>
                </a:cxn>
                <a:cxn ang="0">
                  <a:pos x="T8" y="T9"/>
                </a:cxn>
                <a:cxn ang="0">
                  <a:pos x="T10" y="T11"/>
                </a:cxn>
              </a:cxnLst>
              <a:rect l="0" t="0" r="r" b="b"/>
              <a:pathLst>
                <a:path w="132" h="142">
                  <a:moveTo>
                    <a:pt x="17" y="142"/>
                  </a:moveTo>
                  <a:lnTo>
                    <a:pt x="4" y="135"/>
                  </a:lnTo>
                  <a:lnTo>
                    <a:pt x="0" y="76"/>
                  </a:lnTo>
                  <a:lnTo>
                    <a:pt x="86" y="0"/>
                  </a:lnTo>
                  <a:lnTo>
                    <a:pt x="132" y="41"/>
                  </a:lnTo>
                  <a:lnTo>
                    <a:pt x="17" y="142"/>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8">
              <a:extLst>
                <a:ext uri="{FF2B5EF4-FFF2-40B4-BE49-F238E27FC236}">
                  <a16:creationId xmlns:a16="http://schemas.microsoft.com/office/drawing/2014/main" id="{D1091D35-B897-4BCD-AC06-B5CD7EA0DB15}"/>
                </a:ext>
              </a:extLst>
            </p:cNvPr>
            <p:cNvSpPr>
              <a:spLocks/>
            </p:cNvSpPr>
            <p:nvPr/>
          </p:nvSpPr>
          <p:spPr bwMode="auto">
            <a:xfrm>
              <a:off x="4124325" y="4591050"/>
              <a:ext cx="381000" cy="130175"/>
            </a:xfrm>
            <a:custGeom>
              <a:avLst/>
              <a:gdLst>
                <a:gd name="T0" fmla="*/ 143 w 240"/>
                <a:gd name="T1" fmla="*/ 60 h 82"/>
                <a:gd name="T2" fmla="*/ 3 w 240"/>
                <a:gd name="T3" fmla="*/ 82 h 82"/>
                <a:gd name="T4" fmla="*/ 0 w 240"/>
                <a:gd name="T5" fmla="*/ 79 h 82"/>
                <a:gd name="T6" fmla="*/ 4 w 240"/>
                <a:gd name="T7" fmla="*/ 21 h 82"/>
                <a:gd name="T8" fmla="*/ 139 w 240"/>
                <a:gd name="T9" fmla="*/ 0 h 82"/>
                <a:gd name="T10" fmla="*/ 147 w 240"/>
                <a:gd name="T11" fmla="*/ 0 h 82"/>
                <a:gd name="T12" fmla="*/ 240 w 240"/>
                <a:gd name="T13" fmla="*/ 14 h 82"/>
                <a:gd name="T14" fmla="*/ 240 w 240"/>
                <a:gd name="T15" fmla="*/ 76 h 82"/>
                <a:gd name="T16" fmla="*/ 143 w 240"/>
                <a:gd name="T1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82">
                  <a:moveTo>
                    <a:pt x="143" y="60"/>
                  </a:moveTo>
                  <a:lnTo>
                    <a:pt x="3" y="82"/>
                  </a:lnTo>
                  <a:lnTo>
                    <a:pt x="0" y="79"/>
                  </a:lnTo>
                  <a:lnTo>
                    <a:pt x="4" y="21"/>
                  </a:lnTo>
                  <a:lnTo>
                    <a:pt x="139" y="0"/>
                  </a:lnTo>
                  <a:lnTo>
                    <a:pt x="147" y="0"/>
                  </a:lnTo>
                  <a:lnTo>
                    <a:pt x="240" y="14"/>
                  </a:lnTo>
                  <a:lnTo>
                    <a:pt x="240" y="76"/>
                  </a:lnTo>
                  <a:lnTo>
                    <a:pt x="143" y="6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9">
              <a:extLst>
                <a:ext uri="{FF2B5EF4-FFF2-40B4-BE49-F238E27FC236}">
                  <a16:creationId xmlns:a16="http://schemas.microsoft.com/office/drawing/2014/main" id="{7E1EA12C-368C-4A26-A37A-BDEF26B52863}"/>
                </a:ext>
              </a:extLst>
            </p:cNvPr>
            <p:cNvSpPr>
              <a:spLocks/>
            </p:cNvSpPr>
            <p:nvPr/>
          </p:nvSpPr>
          <p:spPr bwMode="auto">
            <a:xfrm>
              <a:off x="4489450" y="4610100"/>
              <a:ext cx="95250" cy="207962"/>
            </a:xfrm>
            <a:custGeom>
              <a:avLst/>
              <a:gdLst>
                <a:gd name="T0" fmla="*/ 0 w 60"/>
                <a:gd name="T1" fmla="*/ 131 h 131"/>
                <a:gd name="T2" fmla="*/ 0 w 60"/>
                <a:gd name="T3" fmla="*/ 0 h 131"/>
                <a:gd name="T4" fmla="*/ 37 w 60"/>
                <a:gd name="T5" fmla="*/ 6 h 131"/>
                <a:gd name="T6" fmla="*/ 60 w 60"/>
                <a:gd name="T7" fmla="*/ 34 h 131"/>
                <a:gd name="T8" fmla="*/ 60 w 60"/>
                <a:gd name="T9" fmla="*/ 106 h 131"/>
                <a:gd name="T10" fmla="*/ 0 w 60"/>
                <a:gd name="T11" fmla="*/ 131 h 131"/>
              </a:gdLst>
              <a:ahLst/>
              <a:cxnLst>
                <a:cxn ang="0">
                  <a:pos x="T0" y="T1"/>
                </a:cxn>
                <a:cxn ang="0">
                  <a:pos x="T2" y="T3"/>
                </a:cxn>
                <a:cxn ang="0">
                  <a:pos x="T4" y="T5"/>
                </a:cxn>
                <a:cxn ang="0">
                  <a:pos x="T6" y="T7"/>
                </a:cxn>
                <a:cxn ang="0">
                  <a:pos x="T8" y="T9"/>
                </a:cxn>
                <a:cxn ang="0">
                  <a:pos x="T10" y="T11"/>
                </a:cxn>
              </a:cxnLst>
              <a:rect l="0" t="0" r="r" b="b"/>
              <a:pathLst>
                <a:path w="60" h="131">
                  <a:moveTo>
                    <a:pt x="0" y="131"/>
                  </a:moveTo>
                  <a:lnTo>
                    <a:pt x="0" y="0"/>
                  </a:lnTo>
                  <a:lnTo>
                    <a:pt x="37" y="6"/>
                  </a:lnTo>
                  <a:lnTo>
                    <a:pt x="60" y="34"/>
                  </a:lnTo>
                  <a:lnTo>
                    <a:pt x="60" y="106"/>
                  </a:lnTo>
                  <a:lnTo>
                    <a:pt x="0" y="131"/>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
              <a:extLst>
                <a:ext uri="{FF2B5EF4-FFF2-40B4-BE49-F238E27FC236}">
                  <a16:creationId xmlns:a16="http://schemas.microsoft.com/office/drawing/2014/main" id="{9EE8E045-66BD-40F5-88F5-498821DF267F}"/>
                </a:ext>
              </a:extLst>
            </p:cNvPr>
            <p:cNvSpPr>
              <a:spLocks/>
            </p:cNvSpPr>
            <p:nvPr/>
          </p:nvSpPr>
          <p:spPr bwMode="auto">
            <a:xfrm>
              <a:off x="4465638" y="4606925"/>
              <a:ext cx="23812" cy="100012"/>
            </a:xfrm>
            <a:custGeom>
              <a:avLst/>
              <a:gdLst>
                <a:gd name="T0" fmla="*/ 0 w 15"/>
                <a:gd name="T1" fmla="*/ 61 h 63"/>
                <a:gd name="T2" fmla="*/ 15 w 15"/>
                <a:gd name="T3" fmla="*/ 63 h 63"/>
                <a:gd name="T4" fmla="*/ 15 w 15"/>
                <a:gd name="T5" fmla="*/ 2 h 63"/>
                <a:gd name="T6" fmla="*/ 0 w 15"/>
                <a:gd name="T7" fmla="*/ 0 h 63"/>
                <a:gd name="T8" fmla="*/ 0 w 15"/>
                <a:gd name="T9" fmla="*/ 61 h 63"/>
              </a:gdLst>
              <a:ahLst/>
              <a:cxnLst>
                <a:cxn ang="0">
                  <a:pos x="T0" y="T1"/>
                </a:cxn>
                <a:cxn ang="0">
                  <a:pos x="T2" y="T3"/>
                </a:cxn>
                <a:cxn ang="0">
                  <a:pos x="T4" y="T5"/>
                </a:cxn>
                <a:cxn ang="0">
                  <a:pos x="T6" y="T7"/>
                </a:cxn>
                <a:cxn ang="0">
                  <a:pos x="T8" y="T9"/>
                </a:cxn>
              </a:cxnLst>
              <a:rect l="0" t="0" r="r" b="b"/>
              <a:pathLst>
                <a:path w="15" h="63">
                  <a:moveTo>
                    <a:pt x="0" y="61"/>
                  </a:moveTo>
                  <a:lnTo>
                    <a:pt x="15" y="63"/>
                  </a:lnTo>
                  <a:lnTo>
                    <a:pt x="15" y="2"/>
                  </a:lnTo>
                  <a:lnTo>
                    <a:pt x="0" y="0"/>
                  </a:lnTo>
                  <a:lnTo>
                    <a:pt x="0" y="61"/>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1">
              <a:extLst>
                <a:ext uri="{FF2B5EF4-FFF2-40B4-BE49-F238E27FC236}">
                  <a16:creationId xmlns:a16="http://schemas.microsoft.com/office/drawing/2014/main" id="{D3E9F10F-D425-44E7-8CB5-36B76201B220}"/>
                </a:ext>
              </a:extLst>
            </p:cNvPr>
            <p:cNvSpPr>
              <a:spLocks/>
            </p:cNvSpPr>
            <p:nvPr/>
          </p:nvSpPr>
          <p:spPr bwMode="auto">
            <a:xfrm>
              <a:off x="4129088" y="4702175"/>
              <a:ext cx="147637" cy="39687"/>
            </a:xfrm>
            <a:custGeom>
              <a:avLst/>
              <a:gdLst>
                <a:gd name="T0" fmla="*/ 15 w 93"/>
                <a:gd name="T1" fmla="*/ 25 h 25"/>
                <a:gd name="T2" fmla="*/ 93 w 93"/>
                <a:gd name="T3" fmla="*/ 13 h 25"/>
                <a:gd name="T4" fmla="*/ 78 w 93"/>
                <a:gd name="T5" fmla="*/ 0 h 25"/>
                <a:gd name="T6" fmla="*/ 0 w 93"/>
                <a:gd name="T7" fmla="*/ 12 h 25"/>
                <a:gd name="T8" fmla="*/ 15 w 93"/>
                <a:gd name="T9" fmla="*/ 25 h 25"/>
              </a:gdLst>
              <a:ahLst/>
              <a:cxnLst>
                <a:cxn ang="0">
                  <a:pos x="T0" y="T1"/>
                </a:cxn>
                <a:cxn ang="0">
                  <a:pos x="T2" y="T3"/>
                </a:cxn>
                <a:cxn ang="0">
                  <a:pos x="T4" y="T5"/>
                </a:cxn>
                <a:cxn ang="0">
                  <a:pos x="T6" y="T7"/>
                </a:cxn>
                <a:cxn ang="0">
                  <a:pos x="T8" y="T9"/>
                </a:cxn>
              </a:cxnLst>
              <a:rect l="0" t="0" r="r" b="b"/>
              <a:pathLst>
                <a:path w="93" h="25">
                  <a:moveTo>
                    <a:pt x="15" y="25"/>
                  </a:moveTo>
                  <a:lnTo>
                    <a:pt x="93" y="13"/>
                  </a:lnTo>
                  <a:lnTo>
                    <a:pt x="78" y="0"/>
                  </a:lnTo>
                  <a:lnTo>
                    <a:pt x="0" y="12"/>
                  </a:lnTo>
                  <a:lnTo>
                    <a:pt x="15" y="25"/>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2">
              <a:extLst>
                <a:ext uri="{FF2B5EF4-FFF2-40B4-BE49-F238E27FC236}">
                  <a16:creationId xmlns:a16="http://schemas.microsoft.com/office/drawing/2014/main" id="{8B39189E-56CF-49F7-996E-6457A11B4AB0}"/>
                </a:ext>
              </a:extLst>
            </p:cNvPr>
            <p:cNvSpPr>
              <a:spLocks/>
            </p:cNvSpPr>
            <p:nvPr/>
          </p:nvSpPr>
          <p:spPr bwMode="auto">
            <a:xfrm>
              <a:off x="4452938" y="5022850"/>
              <a:ext cx="100012" cy="79375"/>
            </a:xfrm>
            <a:custGeom>
              <a:avLst/>
              <a:gdLst>
                <a:gd name="T0" fmla="*/ 63 w 63"/>
                <a:gd name="T1" fmla="*/ 44 h 50"/>
                <a:gd name="T2" fmla="*/ 15 w 63"/>
                <a:gd name="T3" fmla="*/ 0 h 50"/>
                <a:gd name="T4" fmla="*/ 0 w 63"/>
                <a:gd name="T5" fmla="*/ 8 h 50"/>
                <a:gd name="T6" fmla="*/ 49 w 63"/>
                <a:gd name="T7" fmla="*/ 50 h 50"/>
                <a:gd name="T8" fmla="*/ 63 w 63"/>
                <a:gd name="T9" fmla="*/ 44 h 50"/>
              </a:gdLst>
              <a:ahLst/>
              <a:cxnLst>
                <a:cxn ang="0">
                  <a:pos x="T0" y="T1"/>
                </a:cxn>
                <a:cxn ang="0">
                  <a:pos x="T2" y="T3"/>
                </a:cxn>
                <a:cxn ang="0">
                  <a:pos x="T4" y="T5"/>
                </a:cxn>
                <a:cxn ang="0">
                  <a:pos x="T6" y="T7"/>
                </a:cxn>
                <a:cxn ang="0">
                  <a:pos x="T8" y="T9"/>
                </a:cxn>
              </a:cxnLst>
              <a:rect l="0" t="0" r="r" b="b"/>
              <a:pathLst>
                <a:path w="63" h="50">
                  <a:moveTo>
                    <a:pt x="63" y="44"/>
                  </a:moveTo>
                  <a:lnTo>
                    <a:pt x="15" y="0"/>
                  </a:lnTo>
                  <a:lnTo>
                    <a:pt x="0" y="8"/>
                  </a:lnTo>
                  <a:lnTo>
                    <a:pt x="49" y="50"/>
                  </a:lnTo>
                  <a:lnTo>
                    <a:pt x="63"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
              <a:extLst>
                <a:ext uri="{FF2B5EF4-FFF2-40B4-BE49-F238E27FC236}">
                  <a16:creationId xmlns:a16="http://schemas.microsoft.com/office/drawing/2014/main" id="{E74A06D7-8AF7-42E4-B91B-1C0A45BCDFCD}"/>
                </a:ext>
              </a:extLst>
            </p:cNvPr>
            <p:cNvSpPr>
              <a:spLocks/>
            </p:cNvSpPr>
            <p:nvPr/>
          </p:nvSpPr>
          <p:spPr bwMode="auto">
            <a:xfrm>
              <a:off x="4151313" y="5022850"/>
              <a:ext cx="100012" cy="79375"/>
            </a:xfrm>
            <a:custGeom>
              <a:avLst/>
              <a:gdLst>
                <a:gd name="T0" fmla="*/ 0 w 63"/>
                <a:gd name="T1" fmla="*/ 44 h 50"/>
                <a:gd name="T2" fmla="*/ 14 w 63"/>
                <a:gd name="T3" fmla="*/ 50 h 50"/>
                <a:gd name="T4" fmla="*/ 63 w 63"/>
                <a:gd name="T5" fmla="*/ 8 h 50"/>
                <a:gd name="T6" fmla="*/ 48 w 63"/>
                <a:gd name="T7" fmla="*/ 0 h 50"/>
                <a:gd name="T8" fmla="*/ 0 w 63"/>
                <a:gd name="T9" fmla="*/ 44 h 50"/>
              </a:gdLst>
              <a:ahLst/>
              <a:cxnLst>
                <a:cxn ang="0">
                  <a:pos x="T0" y="T1"/>
                </a:cxn>
                <a:cxn ang="0">
                  <a:pos x="T2" y="T3"/>
                </a:cxn>
                <a:cxn ang="0">
                  <a:pos x="T4" y="T5"/>
                </a:cxn>
                <a:cxn ang="0">
                  <a:pos x="T6" y="T7"/>
                </a:cxn>
                <a:cxn ang="0">
                  <a:pos x="T8" y="T9"/>
                </a:cxn>
              </a:cxnLst>
              <a:rect l="0" t="0" r="r" b="b"/>
              <a:pathLst>
                <a:path w="63" h="50">
                  <a:moveTo>
                    <a:pt x="0" y="44"/>
                  </a:moveTo>
                  <a:lnTo>
                    <a:pt x="14" y="50"/>
                  </a:lnTo>
                  <a:lnTo>
                    <a:pt x="63" y="8"/>
                  </a:lnTo>
                  <a:lnTo>
                    <a:pt x="48" y="0"/>
                  </a:lnTo>
                  <a:lnTo>
                    <a:pt x="0"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Rectangle 9">
            <a:extLst>
              <a:ext uri="{FF2B5EF4-FFF2-40B4-BE49-F238E27FC236}">
                <a16:creationId xmlns:a16="http://schemas.microsoft.com/office/drawing/2014/main" id="{42BEB269-F91F-458E-896B-10C7CC8E8AEF}"/>
              </a:ext>
            </a:extLst>
          </p:cNvPr>
          <p:cNvSpPr/>
          <p:nvPr/>
        </p:nvSpPr>
        <p:spPr>
          <a:xfrm>
            <a:off x="240702" y="360844"/>
            <a:ext cx="76200" cy="6488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45" name="Object 44" hidden="1">
            <a:extLst>
              <a:ext uri="{FF2B5EF4-FFF2-40B4-BE49-F238E27FC236}">
                <a16:creationId xmlns:a16="http://schemas.microsoft.com/office/drawing/2014/main" id="{B6A8E5E9-3DED-4186-BD10-F2C817F7F848}"/>
              </a:ext>
            </a:extLst>
          </p:cNvPr>
          <p:cNvGraphicFramePr>
            <a:graphicFrameLocks noChangeAspect="1"/>
          </p:cNvGraphicFramePr>
          <p:nvPr userDrawn="1">
            <p:custDataLst>
              <p:tags r:id="rId33"/>
            </p:custDataLst>
            <p:extLst>
              <p:ext uri="{D42A27DB-BD31-4B8C-83A1-F6EECF244321}">
                <p14:modId xmlns:p14="http://schemas.microsoft.com/office/powerpoint/2010/main" val="731605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885" name="think-cell Slide" r:id="rId40" imgW="270" imgH="270" progId="TCLayout.ActiveDocument.1">
                  <p:embed/>
                </p:oleObj>
              </mc:Choice>
              <mc:Fallback>
                <p:oleObj name="think-cell Slide" r:id="rId40" imgW="270" imgH="270" progId="TCLayout.ActiveDocument.1">
                  <p:embed/>
                  <p:pic>
                    <p:nvPicPr>
                      <p:cNvPr id="32" name="Object 31" hidden="1">
                        <a:extLst>
                          <a:ext uri="{FF2B5EF4-FFF2-40B4-BE49-F238E27FC236}">
                            <a16:creationId xmlns:a16="http://schemas.microsoft.com/office/drawing/2014/main" id="{C3F33D86-0E0A-4F5E-BE04-18C2F0FD8F14}"/>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46" name="Rectangle 45" hidden="1">
            <a:extLst>
              <a:ext uri="{FF2B5EF4-FFF2-40B4-BE49-F238E27FC236}">
                <a16:creationId xmlns:a16="http://schemas.microsoft.com/office/drawing/2014/main" id="{C4CAD0CA-F2B7-4794-AF83-E1200D8C943A}"/>
              </a:ext>
            </a:extLst>
          </p:cNvPr>
          <p:cNvSpPr/>
          <p:nvPr userDrawn="1">
            <p:custDataLst>
              <p:tags r:id="rId3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US" sz="4000" b="0" i="0" baseline="0" dirty="0">
              <a:latin typeface="Arial" panose="020B0604020202020204" pitchFamily="34" charset="0"/>
              <a:ea typeface="+mj-ea"/>
              <a:cs typeface="+mj-cs"/>
              <a:sym typeface="Lato Semibold" panose="020F0502020204030203" pitchFamily="34" charset="0"/>
            </a:endParaRPr>
          </a:p>
        </p:txBody>
      </p:sp>
      <p:grpSp>
        <p:nvGrpSpPr>
          <p:cNvPr id="47" name="Group 46">
            <a:extLst>
              <a:ext uri="{FF2B5EF4-FFF2-40B4-BE49-F238E27FC236}">
                <a16:creationId xmlns:a16="http://schemas.microsoft.com/office/drawing/2014/main" id="{913E804F-7227-4028-B77C-35175004DBC3}"/>
              </a:ext>
            </a:extLst>
          </p:cNvPr>
          <p:cNvGrpSpPr/>
          <p:nvPr userDrawn="1"/>
        </p:nvGrpSpPr>
        <p:grpSpPr>
          <a:xfrm>
            <a:off x="167808" y="6353461"/>
            <a:ext cx="271462" cy="351028"/>
            <a:chOff x="4124325" y="4591050"/>
            <a:chExt cx="460375" cy="595313"/>
          </a:xfrm>
        </p:grpSpPr>
        <p:sp>
          <p:nvSpPr>
            <p:cNvPr id="48" name="Freeform 25">
              <a:extLst>
                <a:ext uri="{FF2B5EF4-FFF2-40B4-BE49-F238E27FC236}">
                  <a16:creationId xmlns:a16="http://schemas.microsoft.com/office/drawing/2014/main" id="{81D616EA-C486-466A-B6CD-649E4C7C032D}"/>
                </a:ext>
              </a:extLst>
            </p:cNvPr>
            <p:cNvSpPr>
              <a:spLocks/>
            </p:cNvSpPr>
            <p:nvPr/>
          </p:nvSpPr>
          <p:spPr bwMode="auto">
            <a:xfrm>
              <a:off x="4124325" y="4983163"/>
              <a:ext cx="457200" cy="203200"/>
            </a:xfrm>
            <a:custGeom>
              <a:avLst/>
              <a:gdLst>
                <a:gd name="T0" fmla="*/ 143 w 288"/>
                <a:gd name="T1" fmla="*/ 66 h 128"/>
                <a:gd name="T2" fmla="*/ 228 w 288"/>
                <a:gd name="T3" fmla="*/ 23 h 128"/>
                <a:gd name="T4" fmla="*/ 283 w 288"/>
                <a:gd name="T5" fmla="*/ 0 h 128"/>
                <a:gd name="T6" fmla="*/ 288 w 288"/>
                <a:gd name="T7" fmla="*/ 3 h 128"/>
                <a:gd name="T8" fmla="*/ 283 w 288"/>
                <a:gd name="T9" fmla="*/ 62 h 128"/>
                <a:gd name="T10" fmla="*/ 156 w 288"/>
                <a:gd name="T11" fmla="*/ 128 h 128"/>
                <a:gd name="T12" fmla="*/ 131 w 288"/>
                <a:gd name="T13" fmla="*/ 128 h 128"/>
                <a:gd name="T14" fmla="*/ 4 w 288"/>
                <a:gd name="T15" fmla="*/ 62 h 128"/>
                <a:gd name="T16" fmla="*/ 0 w 288"/>
                <a:gd name="T17" fmla="*/ 3 h 128"/>
                <a:gd name="T18" fmla="*/ 4 w 288"/>
                <a:gd name="T19" fmla="*/ 0 h 128"/>
                <a:gd name="T20" fmla="*/ 59 w 288"/>
                <a:gd name="T21" fmla="*/ 23 h 128"/>
                <a:gd name="T22" fmla="*/ 143 w 288"/>
                <a:gd name="T23"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28">
                  <a:moveTo>
                    <a:pt x="143" y="66"/>
                  </a:moveTo>
                  <a:lnTo>
                    <a:pt x="228" y="23"/>
                  </a:lnTo>
                  <a:lnTo>
                    <a:pt x="283" y="0"/>
                  </a:lnTo>
                  <a:lnTo>
                    <a:pt x="288" y="3"/>
                  </a:lnTo>
                  <a:lnTo>
                    <a:pt x="283" y="62"/>
                  </a:lnTo>
                  <a:lnTo>
                    <a:pt x="156" y="128"/>
                  </a:lnTo>
                  <a:lnTo>
                    <a:pt x="131" y="128"/>
                  </a:lnTo>
                  <a:lnTo>
                    <a:pt x="4" y="62"/>
                  </a:lnTo>
                  <a:lnTo>
                    <a:pt x="0" y="3"/>
                  </a:lnTo>
                  <a:lnTo>
                    <a:pt x="4" y="0"/>
                  </a:lnTo>
                  <a:lnTo>
                    <a:pt x="59" y="23"/>
                  </a:lnTo>
                  <a:lnTo>
                    <a:pt x="143" y="66"/>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6">
              <a:extLst>
                <a:ext uri="{FF2B5EF4-FFF2-40B4-BE49-F238E27FC236}">
                  <a16:creationId xmlns:a16="http://schemas.microsoft.com/office/drawing/2014/main" id="{8FEBF371-6DC7-4DA1-BDD7-5386F91B78F2}"/>
                </a:ext>
              </a:extLst>
            </p:cNvPr>
            <p:cNvSpPr>
              <a:spLocks/>
            </p:cNvSpPr>
            <p:nvPr/>
          </p:nvSpPr>
          <p:spPr bwMode="auto">
            <a:xfrm>
              <a:off x="4124325" y="4689475"/>
              <a:ext cx="457200" cy="403225"/>
            </a:xfrm>
            <a:custGeom>
              <a:avLst/>
              <a:gdLst>
                <a:gd name="T0" fmla="*/ 288 w 288"/>
                <a:gd name="T1" fmla="*/ 188 h 254"/>
                <a:gd name="T2" fmla="*/ 283 w 288"/>
                <a:gd name="T3" fmla="*/ 247 h 254"/>
                <a:gd name="T4" fmla="*/ 270 w 288"/>
                <a:gd name="T5" fmla="*/ 254 h 254"/>
                <a:gd name="T6" fmla="*/ 0 w 288"/>
                <a:gd name="T7" fmla="*/ 17 h 254"/>
                <a:gd name="T8" fmla="*/ 0 w 288"/>
                <a:gd name="T9" fmla="*/ 11 h 254"/>
                <a:gd name="T10" fmla="*/ 72 w 288"/>
                <a:gd name="T11" fmla="*/ 0 h 254"/>
                <a:gd name="T12" fmla="*/ 288 w 288"/>
                <a:gd name="T13" fmla="*/ 188 h 254"/>
              </a:gdLst>
              <a:ahLst/>
              <a:cxnLst>
                <a:cxn ang="0">
                  <a:pos x="T0" y="T1"/>
                </a:cxn>
                <a:cxn ang="0">
                  <a:pos x="T2" y="T3"/>
                </a:cxn>
                <a:cxn ang="0">
                  <a:pos x="T4" y="T5"/>
                </a:cxn>
                <a:cxn ang="0">
                  <a:pos x="T6" y="T7"/>
                </a:cxn>
                <a:cxn ang="0">
                  <a:pos x="T8" y="T9"/>
                </a:cxn>
                <a:cxn ang="0">
                  <a:pos x="T10" y="T11"/>
                </a:cxn>
                <a:cxn ang="0">
                  <a:pos x="T12" y="T13"/>
                </a:cxn>
              </a:cxnLst>
              <a:rect l="0" t="0" r="r" b="b"/>
              <a:pathLst>
                <a:path w="288" h="254">
                  <a:moveTo>
                    <a:pt x="288" y="188"/>
                  </a:moveTo>
                  <a:lnTo>
                    <a:pt x="283" y="247"/>
                  </a:lnTo>
                  <a:lnTo>
                    <a:pt x="270" y="254"/>
                  </a:lnTo>
                  <a:lnTo>
                    <a:pt x="0" y="17"/>
                  </a:lnTo>
                  <a:lnTo>
                    <a:pt x="0" y="11"/>
                  </a:lnTo>
                  <a:lnTo>
                    <a:pt x="72" y="0"/>
                  </a:lnTo>
                  <a:lnTo>
                    <a:pt x="288" y="188"/>
                  </a:lnTo>
                  <a:close/>
                </a:path>
              </a:pathLst>
            </a:custGeom>
            <a:solidFill>
              <a:srgbClr val="BC2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7">
              <a:extLst>
                <a:ext uri="{FF2B5EF4-FFF2-40B4-BE49-F238E27FC236}">
                  <a16:creationId xmlns:a16="http://schemas.microsoft.com/office/drawing/2014/main" id="{A8E337B6-0300-4898-9572-53589ACAB635}"/>
                </a:ext>
              </a:extLst>
            </p:cNvPr>
            <p:cNvSpPr>
              <a:spLocks/>
            </p:cNvSpPr>
            <p:nvPr/>
          </p:nvSpPr>
          <p:spPr bwMode="auto">
            <a:xfrm>
              <a:off x="4124325" y="4867275"/>
              <a:ext cx="209550" cy="225425"/>
            </a:xfrm>
            <a:custGeom>
              <a:avLst/>
              <a:gdLst>
                <a:gd name="T0" fmla="*/ 17 w 132"/>
                <a:gd name="T1" fmla="*/ 142 h 142"/>
                <a:gd name="T2" fmla="*/ 4 w 132"/>
                <a:gd name="T3" fmla="*/ 135 h 142"/>
                <a:gd name="T4" fmla="*/ 0 w 132"/>
                <a:gd name="T5" fmla="*/ 76 h 142"/>
                <a:gd name="T6" fmla="*/ 86 w 132"/>
                <a:gd name="T7" fmla="*/ 0 h 142"/>
                <a:gd name="T8" fmla="*/ 132 w 132"/>
                <a:gd name="T9" fmla="*/ 41 h 142"/>
                <a:gd name="T10" fmla="*/ 17 w 132"/>
                <a:gd name="T11" fmla="*/ 142 h 142"/>
              </a:gdLst>
              <a:ahLst/>
              <a:cxnLst>
                <a:cxn ang="0">
                  <a:pos x="T0" y="T1"/>
                </a:cxn>
                <a:cxn ang="0">
                  <a:pos x="T2" y="T3"/>
                </a:cxn>
                <a:cxn ang="0">
                  <a:pos x="T4" y="T5"/>
                </a:cxn>
                <a:cxn ang="0">
                  <a:pos x="T6" y="T7"/>
                </a:cxn>
                <a:cxn ang="0">
                  <a:pos x="T8" y="T9"/>
                </a:cxn>
                <a:cxn ang="0">
                  <a:pos x="T10" y="T11"/>
                </a:cxn>
              </a:cxnLst>
              <a:rect l="0" t="0" r="r" b="b"/>
              <a:pathLst>
                <a:path w="132" h="142">
                  <a:moveTo>
                    <a:pt x="17" y="142"/>
                  </a:moveTo>
                  <a:lnTo>
                    <a:pt x="4" y="135"/>
                  </a:lnTo>
                  <a:lnTo>
                    <a:pt x="0" y="76"/>
                  </a:lnTo>
                  <a:lnTo>
                    <a:pt x="86" y="0"/>
                  </a:lnTo>
                  <a:lnTo>
                    <a:pt x="132" y="41"/>
                  </a:lnTo>
                  <a:lnTo>
                    <a:pt x="17" y="142"/>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8">
              <a:extLst>
                <a:ext uri="{FF2B5EF4-FFF2-40B4-BE49-F238E27FC236}">
                  <a16:creationId xmlns:a16="http://schemas.microsoft.com/office/drawing/2014/main" id="{C635D8B7-88FC-44C9-84D5-9B6CC5CB7641}"/>
                </a:ext>
              </a:extLst>
            </p:cNvPr>
            <p:cNvSpPr>
              <a:spLocks/>
            </p:cNvSpPr>
            <p:nvPr/>
          </p:nvSpPr>
          <p:spPr bwMode="auto">
            <a:xfrm>
              <a:off x="4124325" y="4591050"/>
              <a:ext cx="381000" cy="130175"/>
            </a:xfrm>
            <a:custGeom>
              <a:avLst/>
              <a:gdLst>
                <a:gd name="T0" fmla="*/ 143 w 240"/>
                <a:gd name="T1" fmla="*/ 60 h 82"/>
                <a:gd name="T2" fmla="*/ 3 w 240"/>
                <a:gd name="T3" fmla="*/ 82 h 82"/>
                <a:gd name="T4" fmla="*/ 0 w 240"/>
                <a:gd name="T5" fmla="*/ 79 h 82"/>
                <a:gd name="T6" fmla="*/ 4 w 240"/>
                <a:gd name="T7" fmla="*/ 21 h 82"/>
                <a:gd name="T8" fmla="*/ 139 w 240"/>
                <a:gd name="T9" fmla="*/ 0 h 82"/>
                <a:gd name="T10" fmla="*/ 147 w 240"/>
                <a:gd name="T11" fmla="*/ 0 h 82"/>
                <a:gd name="T12" fmla="*/ 240 w 240"/>
                <a:gd name="T13" fmla="*/ 14 h 82"/>
                <a:gd name="T14" fmla="*/ 240 w 240"/>
                <a:gd name="T15" fmla="*/ 76 h 82"/>
                <a:gd name="T16" fmla="*/ 143 w 240"/>
                <a:gd name="T1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82">
                  <a:moveTo>
                    <a:pt x="143" y="60"/>
                  </a:moveTo>
                  <a:lnTo>
                    <a:pt x="3" y="82"/>
                  </a:lnTo>
                  <a:lnTo>
                    <a:pt x="0" y="79"/>
                  </a:lnTo>
                  <a:lnTo>
                    <a:pt x="4" y="21"/>
                  </a:lnTo>
                  <a:lnTo>
                    <a:pt x="139" y="0"/>
                  </a:lnTo>
                  <a:lnTo>
                    <a:pt x="147" y="0"/>
                  </a:lnTo>
                  <a:lnTo>
                    <a:pt x="240" y="14"/>
                  </a:lnTo>
                  <a:lnTo>
                    <a:pt x="240" y="76"/>
                  </a:lnTo>
                  <a:lnTo>
                    <a:pt x="143" y="60"/>
                  </a:lnTo>
                  <a:close/>
                </a:path>
              </a:pathLst>
            </a:custGeom>
            <a:solidFill>
              <a:srgbClr val="F47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9">
              <a:extLst>
                <a:ext uri="{FF2B5EF4-FFF2-40B4-BE49-F238E27FC236}">
                  <a16:creationId xmlns:a16="http://schemas.microsoft.com/office/drawing/2014/main" id="{A067701C-95D2-463E-8259-6C5EDAD7D210}"/>
                </a:ext>
              </a:extLst>
            </p:cNvPr>
            <p:cNvSpPr>
              <a:spLocks/>
            </p:cNvSpPr>
            <p:nvPr/>
          </p:nvSpPr>
          <p:spPr bwMode="auto">
            <a:xfrm>
              <a:off x="4489450" y="4610100"/>
              <a:ext cx="95250" cy="207962"/>
            </a:xfrm>
            <a:custGeom>
              <a:avLst/>
              <a:gdLst>
                <a:gd name="T0" fmla="*/ 0 w 60"/>
                <a:gd name="T1" fmla="*/ 131 h 131"/>
                <a:gd name="T2" fmla="*/ 0 w 60"/>
                <a:gd name="T3" fmla="*/ 0 h 131"/>
                <a:gd name="T4" fmla="*/ 37 w 60"/>
                <a:gd name="T5" fmla="*/ 6 h 131"/>
                <a:gd name="T6" fmla="*/ 60 w 60"/>
                <a:gd name="T7" fmla="*/ 34 h 131"/>
                <a:gd name="T8" fmla="*/ 60 w 60"/>
                <a:gd name="T9" fmla="*/ 106 h 131"/>
                <a:gd name="T10" fmla="*/ 0 w 60"/>
                <a:gd name="T11" fmla="*/ 131 h 131"/>
              </a:gdLst>
              <a:ahLst/>
              <a:cxnLst>
                <a:cxn ang="0">
                  <a:pos x="T0" y="T1"/>
                </a:cxn>
                <a:cxn ang="0">
                  <a:pos x="T2" y="T3"/>
                </a:cxn>
                <a:cxn ang="0">
                  <a:pos x="T4" y="T5"/>
                </a:cxn>
                <a:cxn ang="0">
                  <a:pos x="T6" y="T7"/>
                </a:cxn>
                <a:cxn ang="0">
                  <a:pos x="T8" y="T9"/>
                </a:cxn>
                <a:cxn ang="0">
                  <a:pos x="T10" y="T11"/>
                </a:cxn>
              </a:cxnLst>
              <a:rect l="0" t="0" r="r" b="b"/>
              <a:pathLst>
                <a:path w="60" h="131">
                  <a:moveTo>
                    <a:pt x="0" y="131"/>
                  </a:moveTo>
                  <a:lnTo>
                    <a:pt x="0" y="0"/>
                  </a:lnTo>
                  <a:lnTo>
                    <a:pt x="37" y="6"/>
                  </a:lnTo>
                  <a:lnTo>
                    <a:pt x="60" y="34"/>
                  </a:lnTo>
                  <a:lnTo>
                    <a:pt x="60" y="106"/>
                  </a:lnTo>
                  <a:lnTo>
                    <a:pt x="0" y="131"/>
                  </a:lnTo>
                  <a:close/>
                </a:path>
              </a:pathLst>
            </a:custGeom>
            <a:solidFill>
              <a:srgbClr val="F9A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0">
              <a:extLst>
                <a:ext uri="{FF2B5EF4-FFF2-40B4-BE49-F238E27FC236}">
                  <a16:creationId xmlns:a16="http://schemas.microsoft.com/office/drawing/2014/main" id="{CB4BDD23-6E08-4B43-8E99-90B4673801AD}"/>
                </a:ext>
              </a:extLst>
            </p:cNvPr>
            <p:cNvSpPr>
              <a:spLocks/>
            </p:cNvSpPr>
            <p:nvPr/>
          </p:nvSpPr>
          <p:spPr bwMode="auto">
            <a:xfrm>
              <a:off x="4465638" y="4606925"/>
              <a:ext cx="23812" cy="100012"/>
            </a:xfrm>
            <a:custGeom>
              <a:avLst/>
              <a:gdLst>
                <a:gd name="T0" fmla="*/ 0 w 15"/>
                <a:gd name="T1" fmla="*/ 61 h 63"/>
                <a:gd name="T2" fmla="*/ 15 w 15"/>
                <a:gd name="T3" fmla="*/ 63 h 63"/>
                <a:gd name="T4" fmla="*/ 15 w 15"/>
                <a:gd name="T5" fmla="*/ 2 h 63"/>
                <a:gd name="T6" fmla="*/ 0 w 15"/>
                <a:gd name="T7" fmla="*/ 0 h 63"/>
                <a:gd name="T8" fmla="*/ 0 w 15"/>
                <a:gd name="T9" fmla="*/ 61 h 63"/>
              </a:gdLst>
              <a:ahLst/>
              <a:cxnLst>
                <a:cxn ang="0">
                  <a:pos x="T0" y="T1"/>
                </a:cxn>
                <a:cxn ang="0">
                  <a:pos x="T2" y="T3"/>
                </a:cxn>
                <a:cxn ang="0">
                  <a:pos x="T4" y="T5"/>
                </a:cxn>
                <a:cxn ang="0">
                  <a:pos x="T6" y="T7"/>
                </a:cxn>
                <a:cxn ang="0">
                  <a:pos x="T8" y="T9"/>
                </a:cxn>
              </a:cxnLst>
              <a:rect l="0" t="0" r="r" b="b"/>
              <a:pathLst>
                <a:path w="15" h="63">
                  <a:moveTo>
                    <a:pt x="0" y="61"/>
                  </a:moveTo>
                  <a:lnTo>
                    <a:pt x="15" y="63"/>
                  </a:lnTo>
                  <a:lnTo>
                    <a:pt x="15" y="2"/>
                  </a:lnTo>
                  <a:lnTo>
                    <a:pt x="0" y="0"/>
                  </a:lnTo>
                  <a:lnTo>
                    <a:pt x="0" y="61"/>
                  </a:lnTo>
                  <a:close/>
                </a:path>
              </a:pathLst>
            </a:custGeom>
            <a:solidFill>
              <a:srgbClr val="F15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1">
              <a:extLst>
                <a:ext uri="{FF2B5EF4-FFF2-40B4-BE49-F238E27FC236}">
                  <a16:creationId xmlns:a16="http://schemas.microsoft.com/office/drawing/2014/main" id="{93B962FF-B078-4017-958A-E41D73D6ECC2}"/>
                </a:ext>
              </a:extLst>
            </p:cNvPr>
            <p:cNvSpPr>
              <a:spLocks/>
            </p:cNvSpPr>
            <p:nvPr/>
          </p:nvSpPr>
          <p:spPr bwMode="auto">
            <a:xfrm>
              <a:off x="4129088" y="4702175"/>
              <a:ext cx="147637" cy="39687"/>
            </a:xfrm>
            <a:custGeom>
              <a:avLst/>
              <a:gdLst>
                <a:gd name="T0" fmla="*/ 15 w 93"/>
                <a:gd name="T1" fmla="*/ 25 h 25"/>
                <a:gd name="T2" fmla="*/ 93 w 93"/>
                <a:gd name="T3" fmla="*/ 13 h 25"/>
                <a:gd name="T4" fmla="*/ 78 w 93"/>
                <a:gd name="T5" fmla="*/ 0 h 25"/>
                <a:gd name="T6" fmla="*/ 0 w 93"/>
                <a:gd name="T7" fmla="*/ 12 h 25"/>
                <a:gd name="T8" fmla="*/ 15 w 93"/>
                <a:gd name="T9" fmla="*/ 25 h 25"/>
              </a:gdLst>
              <a:ahLst/>
              <a:cxnLst>
                <a:cxn ang="0">
                  <a:pos x="T0" y="T1"/>
                </a:cxn>
                <a:cxn ang="0">
                  <a:pos x="T2" y="T3"/>
                </a:cxn>
                <a:cxn ang="0">
                  <a:pos x="T4" y="T5"/>
                </a:cxn>
                <a:cxn ang="0">
                  <a:pos x="T6" y="T7"/>
                </a:cxn>
                <a:cxn ang="0">
                  <a:pos x="T8" y="T9"/>
                </a:cxn>
              </a:cxnLst>
              <a:rect l="0" t="0" r="r" b="b"/>
              <a:pathLst>
                <a:path w="93" h="25">
                  <a:moveTo>
                    <a:pt x="15" y="25"/>
                  </a:moveTo>
                  <a:lnTo>
                    <a:pt x="93" y="13"/>
                  </a:lnTo>
                  <a:lnTo>
                    <a:pt x="78" y="0"/>
                  </a:lnTo>
                  <a:lnTo>
                    <a:pt x="0" y="12"/>
                  </a:lnTo>
                  <a:lnTo>
                    <a:pt x="15" y="25"/>
                  </a:lnTo>
                  <a:close/>
                </a:path>
              </a:pathLst>
            </a:custGeom>
            <a:solidFill>
              <a:srgbClr val="931A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
              <a:extLst>
                <a:ext uri="{FF2B5EF4-FFF2-40B4-BE49-F238E27FC236}">
                  <a16:creationId xmlns:a16="http://schemas.microsoft.com/office/drawing/2014/main" id="{A92A557F-18C7-4504-A10A-57479239FF7F}"/>
                </a:ext>
              </a:extLst>
            </p:cNvPr>
            <p:cNvSpPr>
              <a:spLocks/>
            </p:cNvSpPr>
            <p:nvPr/>
          </p:nvSpPr>
          <p:spPr bwMode="auto">
            <a:xfrm>
              <a:off x="4452938" y="5022850"/>
              <a:ext cx="100012" cy="79375"/>
            </a:xfrm>
            <a:custGeom>
              <a:avLst/>
              <a:gdLst>
                <a:gd name="T0" fmla="*/ 63 w 63"/>
                <a:gd name="T1" fmla="*/ 44 h 50"/>
                <a:gd name="T2" fmla="*/ 15 w 63"/>
                <a:gd name="T3" fmla="*/ 0 h 50"/>
                <a:gd name="T4" fmla="*/ 0 w 63"/>
                <a:gd name="T5" fmla="*/ 8 h 50"/>
                <a:gd name="T6" fmla="*/ 49 w 63"/>
                <a:gd name="T7" fmla="*/ 50 h 50"/>
                <a:gd name="T8" fmla="*/ 63 w 63"/>
                <a:gd name="T9" fmla="*/ 44 h 50"/>
              </a:gdLst>
              <a:ahLst/>
              <a:cxnLst>
                <a:cxn ang="0">
                  <a:pos x="T0" y="T1"/>
                </a:cxn>
                <a:cxn ang="0">
                  <a:pos x="T2" y="T3"/>
                </a:cxn>
                <a:cxn ang="0">
                  <a:pos x="T4" y="T5"/>
                </a:cxn>
                <a:cxn ang="0">
                  <a:pos x="T6" y="T7"/>
                </a:cxn>
                <a:cxn ang="0">
                  <a:pos x="T8" y="T9"/>
                </a:cxn>
              </a:cxnLst>
              <a:rect l="0" t="0" r="r" b="b"/>
              <a:pathLst>
                <a:path w="63" h="50">
                  <a:moveTo>
                    <a:pt x="63" y="44"/>
                  </a:moveTo>
                  <a:lnTo>
                    <a:pt x="15" y="0"/>
                  </a:lnTo>
                  <a:lnTo>
                    <a:pt x="0" y="8"/>
                  </a:lnTo>
                  <a:lnTo>
                    <a:pt x="49" y="50"/>
                  </a:lnTo>
                  <a:lnTo>
                    <a:pt x="63"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3">
              <a:extLst>
                <a:ext uri="{FF2B5EF4-FFF2-40B4-BE49-F238E27FC236}">
                  <a16:creationId xmlns:a16="http://schemas.microsoft.com/office/drawing/2014/main" id="{5A9AD15B-71B8-4B0A-8CA2-516C36D7A83C}"/>
                </a:ext>
              </a:extLst>
            </p:cNvPr>
            <p:cNvSpPr>
              <a:spLocks/>
            </p:cNvSpPr>
            <p:nvPr/>
          </p:nvSpPr>
          <p:spPr bwMode="auto">
            <a:xfrm>
              <a:off x="4151313" y="5022850"/>
              <a:ext cx="100012" cy="79375"/>
            </a:xfrm>
            <a:custGeom>
              <a:avLst/>
              <a:gdLst>
                <a:gd name="T0" fmla="*/ 0 w 63"/>
                <a:gd name="T1" fmla="*/ 44 h 50"/>
                <a:gd name="T2" fmla="*/ 14 w 63"/>
                <a:gd name="T3" fmla="*/ 50 h 50"/>
                <a:gd name="T4" fmla="*/ 63 w 63"/>
                <a:gd name="T5" fmla="*/ 8 h 50"/>
                <a:gd name="T6" fmla="*/ 48 w 63"/>
                <a:gd name="T7" fmla="*/ 0 h 50"/>
                <a:gd name="T8" fmla="*/ 0 w 63"/>
                <a:gd name="T9" fmla="*/ 44 h 50"/>
              </a:gdLst>
              <a:ahLst/>
              <a:cxnLst>
                <a:cxn ang="0">
                  <a:pos x="T0" y="T1"/>
                </a:cxn>
                <a:cxn ang="0">
                  <a:pos x="T2" y="T3"/>
                </a:cxn>
                <a:cxn ang="0">
                  <a:pos x="T4" y="T5"/>
                </a:cxn>
                <a:cxn ang="0">
                  <a:pos x="T6" y="T7"/>
                </a:cxn>
                <a:cxn ang="0">
                  <a:pos x="T8" y="T9"/>
                </a:cxn>
              </a:cxnLst>
              <a:rect l="0" t="0" r="r" b="b"/>
              <a:pathLst>
                <a:path w="63" h="50">
                  <a:moveTo>
                    <a:pt x="0" y="44"/>
                  </a:moveTo>
                  <a:lnTo>
                    <a:pt x="14" y="50"/>
                  </a:lnTo>
                  <a:lnTo>
                    <a:pt x="63" y="8"/>
                  </a:lnTo>
                  <a:lnTo>
                    <a:pt x="48" y="0"/>
                  </a:lnTo>
                  <a:lnTo>
                    <a:pt x="0" y="44"/>
                  </a:lnTo>
                  <a:close/>
                </a:path>
              </a:pathLst>
            </a:custGeom>
            <a:solidFill>
              <a:srgbClr val="D0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40930950"/>
      </p:ext>
    </p:extLst>
  </p:cSld>
  <p:clrMap bg1="lt1" tx1="dk1" bg2="lt2" tx2="dk2" accent1="accent1" accent2="accent2" accent3="accent3" accent4="accent4" accent5="accent5" accent6="accent6" hlink="hlink" folHlink="folHlink"/>
  <p:sldLayoutIdLst>
    <p:sldLayoutId id="2147484493" r:id="rId1"/>
    <p:sldLayoutId id="2147484486" r:id="rId2"/>
    <p:sldLayoutId id="2147484487" r:id="rId3"/>
    <p:sldLayoutId id="2147484488" r:id="rId4"/>
    <p:sldLayoutId id="2147484489" r:id="rId5"/>
    <p:sldLayoutId id="2147484490" r:id="rId6"/>
    <p:sldLayoutId id="2147484491" r:id="rId7"/>
    <p:sldLayoutId id="2147484492" r:id="rId8"/>
    <p:sldLayoutId id="2147484495" r:id="rId9"/>
    <p:sldLayoutId id="2147484496" r:id="rId10"/>
    <p:sldLayoutId id="2147484498" r:id="rId11"/>
    <p:sldLayoutId id="2147484499" r:id="rId12"/>
    <p:sldLayoutId id="2147484501" r:id="rId13"/>
    <p:sldLayoutId id="2147484507" r:id="rId14"/>
    <p:sldLayoutId id="2147484511" r:id="rId15"/>
    <p:sldLayoutId id="2147484512" r:id="rId16"/>
    <p:sldLayoutId id="2147484513" r:id="rId17"/>
    <p:sldLayoutId id="2147484514" r:id="rId18"/>
    <p:sldLayoutId id="2147484518" r:id="rId19"/>
    <p:sldLayoutId id="2147484516" r:id="rId20"/>
    <p:sldLayoutId id="2147484517" r:id="rId21"/>
    <p:sldLayoutId id="2147484519" r:id="rId22"/>
  </p:sldLayoutIdLst>
  <p:hf hdr="0" ftr="0" dt="0"/>
  <p:txStyles>
    <p:titleStyle>
      <a:lvl1pPr algn="l" defTabSz="914400" rtl="0" eaLnBrk="1" latinLnBrk="0" hangingPunct="1">
        <a:lnSpc>
          <a:spcPct val="90000"/>
        </a:lnSpc>
        <a:spcBef>
          <a:spcPct val="0"/>
        </a:spcBef>
        <a:buNone/>
        <a:defRPr sz="2800" b="1" kern="1200" cap="all" baseline="0">
          <a:solidFill>
            <a:schemeClr val="tx1">
              <a:lumMod val="75000"/>
              <a:lumOff val="25000"/>
            </a:schemeClr>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2160">
          <p15:clr>
            <a:srgbClr val="F26B43"/>
          </p15:clr>
        </p15:guide>
        <p15:guide id="14" pos="3840">
          <p15:clr>
            <a:srgbClr val="F26B43"/>
          </p15:clr>
        </p15:guide>
        <p15:guide id="15" pos="279">
          <p15:clr>
            <a:srgbClr val="F26B43"/>
          </p15:clr>
        </p15:guide>
        <p15:guide id="16" pos="7401">
          <p15:clr>
            <a:srgbClr val="F26B43"/>
          </p15:clr>
        </p15:guide>
        <p15:guide id="17" orient="horz" pos="3974">
          <p15:clr>
            <a:srgbClr val="F26B43"/>
          </p15:clr>
        </p15:guide>
        <p15:guide id="18" orient="horz" pos="84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0AC11-3EB0-124D-A5C5-CF482FE0918F}"/>
              </a:ext>
            </a:extLst>
          </p:cNvPr>
          <p:cNvSpPr>
            <a:spLocks noGrp="1"/>
          </p:cNvSpPr>
          <p:nvPr>
            <p:ph type="title"/>
          </p:nvPr>
        </p:nvSpPr>
        <p:spPr/>
        <p:txBody>
          <a:bodyPr/>
          <a:lstStyle/>
          <a:p>
            <a:r>
              <a:rPr lang="en-US" noProof="0"/>
              <a:t>Activity 5 </a:t>
            </a:r>
            <a:r>
              <a:rPr lang="en-US" noProof="0" dirty="0"/>
              <a:t>(WP09)</a:t>
            </a:r>
            <a:br>
              <a:rPr lang="en-US" noProof="0" dirty="0"/>
            </a:br>
            <a:r>
              <a:rPr lang="en-US" noProof="0" dirty="0"/>
              <a:t>Training &amp; Awareness</a:t>
            </a:r>
          </a:p>
        </p:txBody>
      </p:sp>
      <p:sp>
        <p:nvSpPr>
          <p:cNvPr id="3" name="Text Placeholder 2">
            <a:extLst>
              <a:ext uri="{FF2B5EF4-FFF2-40B4-BE49-F238E27FC236}">
                <a16:creationId xmlns:a16="http://schemas.microsoft.com/office/drawing/2014/main" id="{E91A07CB-A952-3942-817E-3FD0DD505B59}"/>
              </a:ext>
            </a:extLst>
          </p:cNvPr>
          <p:cNvSpPr>
            <a:spLocks noGrp="1"/>
          </p:cNvSpPr>
          <p:nvPr>
            <p:ph type="body" sz="quarter" idx="10"/>
          </p:nvPr>
        </p:nvSpPr>
        <p:spPr>
          <a:xfrm>
            <a:off x="442913" y="5063330"/>
            <a:ext cx="4814887" cy="1270413"/>
          </a:xfrm>
        </p:spPr>
        <p:txBody>
          <a:bodyPr/>
          <a:lstStyle/>
          <a:p>
            <a:r>
              <a:rPr lang="cs-CZ" noProof="0" dirty="0"/>
              <a:t>Task</a:t>
            </a:r>
            <a:r>
              <a:rPr lang="cs-CZ" dirty="0"/>
              <a:t> 9.</a:t>
            </a:r>
            <a:r>
              <a:rPr lang="en-US" dirty="0"/>
              <a:t>1</a:t>
            </a:r>
            <a:r>
              <a:rPr lang="cs-CZ" dirty="0"/>
              <a:t>: </a:t>
            </a:r>
            <a:r>
              <a:rPr lang="en-US" dirty="0"/>
              <a:t>Cybersecurity Skills Framework Model Development 	</a:t>
            </a:r>
          </a:p>
          <a:p>
            <a:endParaRPr lang="en-US" noProof="0" dirty="0"/>
          </a:p>
        </p:txBody>
      </p:sp>
    </p:spTree>
    <p:extLst>
      <p:ext uri="{BB962C8B-B14F-4D97-AF65-F5344CB8AC3E}">
        <p14:creationId xmlns:p14="http://schemas.microsoft.com/office/powerpoint/2010/main" val="318009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EFC304EB-E57A-4F1F-BDAD-98F3D5C275A5}"/>
              </a:ext>
            </a:extLst>
          </p:cNvPr>
          <p:cNvGraphicFramePr>
            <a:graphicFrameLocks noGrp="1"/>
          </p:cNvGraphicFramePr>
          <p:nvPr>
            <p:extLst>
              <p:ext uri="{D42A27DB-BD31-4B8C-83A1-F6EECF244321}">
                <p14:modId xmlns:p14="http://schemas.microsoft.com/office/powerpoint/2010/main" val="3280875208"/>
              </p:ext>
            </p:extLst>
          </p:nvPr>
        </p:nvGraphicFramePr>
        <p:xfrm>
          <a:off x="3821612" y="2360023"/>
          <a:ext cx="3794034" cy="2201183"/>
        </p:xfrm>
        <a:graphic>
          <a:graphicData uri="http://schemas.openxmlformats.org/drawingml/2006/table">
            <a:tbl>
              <a:tblPr>
                <a:tableStyleId>{5C22544A-7EE6-4342-B048-85BDC9FD1C3A}</a:tableStyleId>
              </a:tblPr>
              <a:tblGrid>
                <a:gridCol w="3794034">
                  <a:extLst>
                    <a:ext uri="{9D8B030D-6E8A-4147-A177-3AD203B41FA5}">
                      <a16:colId xmlns:a16="http://schemas.microsoft.com/office/drawing/2014/main" val="2939796127"/>
                    </a:ext>
                  </a:extLst>
                </a:gridCol>
              </a:tblGrid>
              <a:tr h="365183">
                <a:tc>
                  <a:txBody>
                    <a:bodyPr/>
                    <a:lstStyle/>
                    <a:p>
                      <a:pPr algn="l" fontAlgn="ctr"/>
                      <a:r>
                        <a:rPr lang="en-US" sz="1100" u="none" strike="noStrike" dirty="0">
                          <a:effectLst/>
                        </a:rPr>
                        <a:t>Protect and Defend (SP); </a:t>
                      </a:r>
                    </a:p>
                    <a:p>
                      <a:pPr marL="0" algn="l" defTabSz="914400" rtl="0" eaLnBrk="1" fontAlgn="ctr" latinLnBrk="0" hangingPunct="1"/>
                      <a:r>
                        <a:rPr lang="en-US" sz="1100" u="none" strike="noStrike" kern="1200" dirty="0">
                          <a:solidFill>
                            <a:schemeClr val="dk1"/>
                          </a:solidFill>
                          <a:effectLst/>
                          <a:latin typeface="+mn-lt"/>
                          <a:ea typeface="+mn-ea"/>
                          <a:cs typeface="+mn-cs"/>
                        </a:rPr>
                        <a:t>Oversee and Govern (OV) in respect of GDPR</a:t>
                      </a:r>
                    </a:p>
                  </a:txBody>
                  <a:tcPr marL="9525" marR="9525" marT="9525" marB="0" anchor="ctr"/>
                </a:tc>
                <a:extLst>
                  <a:ext uri="{0D108BD9-81ED-4DB2-BD59-A6C34878D82A}">
                    <a16:rowId xmlns:a16="http://schemas.microsoft.com/office/drawing/2014/main" val="1646605366"/>
                  </a:ext>
                </a:extLst>
              </a:tr>
              <a:tr h="542730">
                <a:tc>
                  <a:txBody>
                    <a:bodyPr/>
                    <a:lstStyle/>
                    <a:p>
                      <a:pPr algn="l" fontAlgn="ctr"/>
                      <a:r>
                        <a:rPr lang="en-US" sz="1100" u="none" strike="noStrike" dirty="0">
                          <a:effectLst/>
                        </a:rPr>
                        <a:t>Protect and Defend (SP); </a:t>
                      </a:r>
                    </a:p>
                    <a:p>
                      <a:pPr marL="0" algn="l" defTabSz="914400" rtl="0" eaLnBrk="1" fontAlgn="ctr" latinLnBrk="0" hangingPunct="1"/>
                      <a:r>
                        <a:rPr lang="en-US" sz="1100" u="none" strike="noStrike" kern="1200" dirty="0">
                          <a:solidFill>
                            <a:schemeClr val="dk1"/>
                          </a:solidFill>
                          <a:effectLst/>
                          <a:latin typeface="+mn-lt"/>
                          <a:ea typeface="+mn-ea"/>
                          <a:cs typeface="+mn-cs"/>
                        </a:rPr>
                        <a:t>Oversee and Govern (OV) in respect of GDPR</a:t>
                      </a:r>
                    </a:p>
                    <a:p>
                      <a:pPr algn="l" fontAlgn="ctr"/>
                      <a:r>
                        <a:rPr lang="en-US" sz="1100" b="0" i="0" u="none" strike="noStrike" dirty="0">
                          <a:solidFill>
                            <a:srgbClr val="000000"/>
                          </a:solidFill>
                          <a:effectLst/>
                          <a:latin typeface="Calibri" panose="020F0502020204030204" pitchFamily="34" charset="0"/>
                        </a:rPr>
                        <a:t>Data Administration (OM-DTA)</a:t>
                      </a:r>
                    </a:p>
                  </a:txBody>
                  <a:tcPr marL="9525" marR="9525" marT="9525" marB="0" anchor="ctr"/>
                </a:tc>
                <a:extLst>
                  <a:ext uri="{0D108BD9-81ED-4DB2-BD59-A6C34878D82A}">
                    <a16:rowId xmlns:a16="http://schemas.microsoft.com/office/drawing/2014/main" val="4204969594"/>
                  </a:ext>
                </a:extLst>
              </a:tr>
              <a:tr h="1876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Mainly </a:t>
                      </a:r>
                      <a:r>
                        <a:rPr lang="en-US" sz="1100" b="0" i="0" u="none" strike="noStrike" dirty="0">
                          <a:solidFill>
                            <a:srgbClr val="000000"/>
                          </a:solidFill>
                          <a:effectLst/>
                          <a:latin typeface="Calibri" panose="020F0502020204030204" pitchFamily="34" charset="0"/>
                        </a:rPr>
                        <a:t>Data Administration (OM-DTA)</a:t>
                      </a:r>
                    </a:p>
                  </a:txBody>
                  <a:tcPr marL="9525" marR="9525" marT="9525" marB="0" anchor="ctr"/>
                </a:tc>
                <a:extLst>
                  <a:ext uri="{0D108BD9-81ED-4DB2-BD59-A6C34878D82A}">
                    <a16:rowId xmlns:a16="http://schemas.microsoft.com/office/drawing/2014/main" val="3833416547"/>
                  </a:ext>
                </a:extLst>
              </a:tr>
              <a:tr h="1876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Mainly </a:t>
                      </a:r>
                      <a:r>
                        <a:rPr lang="en-US" sz="1100" b="0" i="0" u="none" strike="noStrike" dirty="0">
                          <a:solidFill>
                            <a:srgbClr val="000000"/>
                          </a:solidFill>
                          <a:effectLst/>
                          <a:latin typeface="Calibri" panose="020F0502020204030204" pitchFamily="34" charset="0"/>
                        </a:rPr>
                        <a:t>Data Administration (OM-DTA)</a:t>
                      </a:r>
                    </a:p>
                  </a:txBody>
                  <a:tcPr marL="9525" marR="9525" marT="9525" marB="0" anchor="ctr"/>
                </a:tc>
                <a:extLst>
                  <a:ext uri="{0D108BD9-81ED-4DB2-BD59-A6C34878D82A}">
                    <a16:rowId xmlns:a16="http://schemas.microsoft.com/office/drawing/2014/main" val="3833316214"/>
                  </a:ext>
                </a:extLst>
              </a:tr>
              <a:tr h="542730">
                <a:tc>
                  <a:txBody>
                    <a:bodyPr/>
                    <a:lstStyle/>
                    <a:p>
                      <a:pPr algn="l" fontAlgn="ctr"/>
                      <a:r>
                        <a:rPr lang="en-US" sz="1100" u="none" strike="noStrike" dirty="0">
                          <a:effectLst/>
                        </a:rPr>
                        <a:t>Protect and Defend (SP); </a:t>
                      </a:r>
                    </a:p>
                    <a:p>
                      <a:pPr marL="0" algn="l" defTabSz="914400" rtl="0" eaLnBrk="1" fontAlgn="ctr" latinLnBrk="0" hangingPunct="1"/>
                      <a:r>
                        <a:rPr lang="en-US" sz="1100" u="none" strike="noStrike" kern="1200" dirty="0">
                          <a:solidFill>
                            <a:schemeClr val="dk1"/>
                          </a:solidFill>
                          <a:effectLst/>
                          <a:latin typeface="+mn-lt"/>
                          <a:ea typeface="+mn-ea"/>
                          <a:cs typeface="+mn-cs"/>
                        </a:rPr>
                        <a:t>Oversee and Govern (OV) in respect of GDPR</a:t>
                      </a:r>
                    </a:p>
                    <a:p>
                      <a:pPr algn="l" fontAlgn="ctr"/>
                      <a:r>
                        <a:rPr lang="en-US" sz="1100" b="0" i="0" u="none" strike="noStrike" dirty="0">
                          <a:solidFill>
                            <a:srgbClr val="000000"/>
                          </a:solidFill>
                          <a:effectLst/>
                          <a:latin typeface="Calibri" panose="020F0502020204030204" pitchFamily="34" charset="0"/>
                        </a:rPr>
                        <a:t>Data Administration (OM-DTA)</a:t>
                      </a:r>
                    </a:p>
                  </a:txBody>
                  <a:tcPr marL="9525" marR="9525" marT="9525" marB="0" anchor="ctr"/>
                </a:tc>
                <a:extLst>
                  <a:ext uri="{0D108BD9-81ED-4DB2-BD59-A6C34878D82A}">
                    <a16:rowId xmlns:a16="http://schemas.microsoft.com/office/drawing/2014/main" val="3036018850"/>
                  </a:ext>
                </a:extLst>
              </a:tr>
              <a:tr h="187635">
                <a:tc>
                  <a:txBody>
                    <a:bodyPr/>
                    <a:lstStyle/>
                    <a:p>
                      <a:pPr algn="l" fontAlgn="ctr"/>
                      <a:r>
                        <a:rPr lang="en-US" sz="1100" u="none" strike="noStrike" dirty="0">
                          <a:effectLst/>
                          <a:highlight>
                            <a:srgbClr val="FF0000"/>
                          </a:highlight>
                        </a:rPr>
                        <a:t>Not identified</a:t>
                      </a:r>
                      <a:endParaRPr lang="en-US" sz="1100" b="1" i="0" u="none" strike="noStrike" dirty="0">
                        <a:solidFill>
                          <a:srgbClr val="000000"/>
                        </a:solidFill>
                        <a:effectLst/>
                        <a:highlight>
                          <a:srgbClr val="FF0000"/>
                        </a:highlight>
                        <a:latin typeface="Calibri" panose="020F0502020204030204" pitchFamily="34" charset="0"/>
                      </a:endParaRPr>
                    </a:p>
                  </a:txBody>
                  <a:tcPr marL="9525" marR="9525" marT="9525" marB="0" anchor="ctr"/>
                </a:tc>
                <a:extLst>
                  <a:ext uri="{0D108BD9-81ED-4DB2-BD59-A6C34878D82A}">
                    <a16:rowId xmlns:a16="http://schemas.microsoft.com/office/drawing/2014/main" val="2433207014"/>
                  </a:ext>
                </a:extLst>
              </a:tr>
              <a:tr h="1876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Oversee and Govern (OV) in respect of GDPR</a:t>
                      </a:r>
                    </a:p>
                  </a:txBody>
                  <a:tcPr marL="9525" marR="9525" marT="9525" marB="0" anchor="ctr"/>
                </a:tc>
                <a:extLst>
                  <a:ext uri="{0D108BD9-81ED-4DB2-BD59-A6C34878D82A}">
                    <a16:rowId xmlns:a16="http://schemas.microsoft.com/office/drawing/2014/main" val="3239262100"/>
                  </a:ext>
                </a:extLst>
              </a:tr>
            </a:tbl>
          </a:graphicData>
        </a:graphic>
      </p:graphicFrame>
      <p:graphicFrame>
        <p:nvGraphicFramePr>
          <p:cNvPr id="36" name="Table 35">
            <a:extLst>
              <a:ext uri="{FF2B5EF4-FFF2-40B4-BE49-F238E27FC236}">
                <a16:creationId xmlns:a16="http://schemas.microsoft.com/office/drawing/2014/main" id="{DD50420B-CD92-48A3-B7CA-313C6ECCF5E8}"/>
              </a:ext>
            </a:extLst>
          </p:cNvPr>
          <p:cNvGraphicFramePr>
            <a:graphicFrameLocks noGrp="1"/>
          </p:cNvGraphicFramePr>
          <p:nvPr>
            <p:extLst>
              <p:ext uri="{D42A27DB-BD31-4B8C-83A1-F6EECF244321}">
                <p14:modId xmlns:p14="http://schemas.microsoft.com/office/powerpoint/2010/main" val="4037902978"/>
              </p:ext>
            </p:extLst>
          </p:nvPr>
        </p:nvGraphicFramePr>
        <p:xfrm>
          <a:off x="7840618" y="2360023"/>
          <a:ext cx="2844800" cy="2171428"/>
        </p:xfrm>
        <a:graphic>
          <a:graphicData uri="http://schemas.openxmlformats.org/drawingml/2006/table">
            <a:tbl>
              <a:tblPr>
                <a:tableStyleId>{5C22544A-7EE6-4342-B048-85BDC9FD1C3A}</a:tableStyleId>
              </a:tblPr>
              <a:tblGrid>
                <a:gridCol w="2844800">
                  <a:extLst>
                    <a:ext uri="{9D8B030D-6E8A-4147-A177-3AD203B41FA5}">
                      <a16:colId xmlns:a16="http://schemas.microsoft.com/office/drawing/2014/main" val="2939796127"/>
                    </a:ext>
                  </a:extLst>
                </a:gridCol>
              </a:tblGrid>
              <a:tr h="238579">
                <a:tc>
                  <a:txBody>
                    <a:bodyPr/>
                    <a:lstStyle/>
                    <a:p>
                      <a:pPr algn="l" fontAlgn="ctr"/>
                      <a:r>
                        <a:rPr lang="en-US" sz="1100" u="none" strike="noStrike" dirty="0">
                          <a:effectLst/>
                        </a:rPr>
                        <a:t>Fully covered by SP and OV blocks.</a:t>
                      </a:r>
                    </a:p>
                    <a:p>
                      <a:pPr algn="l"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6605366"/>
                  </a:ext>
                </a:extLst>
              </a:tr>
              <a:tr h="92164">
                <a:tc>
                  <a:txBody>
                    <a:bodyPr/>
                    <a:lstStyle/>
                    <a:p>
                      <a:pPr algn="l" fontAlgn="ctr"/>
                      <a:r>
                        <a:rPr lang="en-US" sz="1100" u="none" strike="noStrike" dirty="0">
                          <a:effectLst/>
                        </a:rPr>
                        <a:t>Implemented by OM-DTA and assured by PR and OV</a:t>
                      </a:r>
                      <a:endParaRPr lang="en-US" sz="1100" b="1" i="0" u="none" strike="noStrike" dirty="0">
                        <a:solidFill>
                          <a:srgbClr val="000000"/>
                        </a:solidFill>
                        <a:effectLst/>
                        <a:latin typeface="Calibri" panose="020F0502020204030204" pitchFamily="34" charset="0"/>
                      </a:endParaRPr>
                    </a:p>
                    <a:p>
                      <a:pPr algn="l"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04969594"/>
                  </a:ext>
                </a:extLst>
              </a:tr>
              <a:tr h="131172">
                <a:tc>
                  <a:txBody>
                    <a:bodyPr/>
                    <a:lstStyle/>
                    <a:p>
                      <a:pPr algn="l" fontAlgn="ctr"/>
                      <a:r>
                        <a:rPr lang="en-US" sz="1100" u="none" strike="noStrike" dirty="0">
                          <a:effectLst/>
                        </a:rPr>
                        <a:t>Implemented by OM-DTA </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33416547"/>
                  </a:ext>
                </a:extLst>
              </a:tr>
              <a:tr h="154304">
                <a:tc>
                  <a:txBody>
                    <a:bodyPr/>
                    <a:lstStyle/>
                    <a:p>
                      <a:pPr algn="l" fontAlgn="ctr"/>
                      <a:r>
                        <a:rPr lang="en-US" sz="1100" u="none" strike="noStrike" dirty="0">
                          <a:effectLst/>
                        </a:rPr>
                        <a:t>Implemented by OM-DTA </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33316214"/>
                  </a:ext>
                </a:extLst>
              </a:tr>
              <a:tr h="217079">
                <a:tc>
                  <a:txBody>
                    <a:bodyPr/>
                    <a:lstStyle/>
                    <a:p>
                      <a:pPr algn="l" fontAlgn="ctr"/>
                      <a:r>
                        <a:rPr lang="en-US" sz="1100" u="none" strike="noStrike" dirty="0">
                          <a:effectLst/>
                        </a:rPr>
                        <a:t>Implemented by OM-DTA and assured by PR and OV.</a:t>
                      </a:r>
                    </a:p>
                    <a:p>
                      <a:pPr algn="l"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36018850"/>
                  </a:ext>
                </a:extLst>
              </a:tr>
              <a:tr h="270238">
                <a:tc>
                  <a:txBody>
                    <a:bodyPr/>
                    <a:lstStyle/>
                    <a:p>
                      <a:pPr algn="l" fontAlgn="ctr"/>
                      <a:r>
                        <a:rPr lang="en-US" sz="1100" b="0" i="0" u="none" strike="noStrike" dirty="0">
                          <a:solidFill>
                            <a:srgbClr val="000000"/>
                          </a:solidFill>
                          <a:effectLst/>
                          <a:highlight>
                            <a:srgbClr val="FF0000"/>
                          </a:highlight>
                          <a:latin typeface="Calibri" panose="020F0502020204030204" pitchFamily="34" charset="0"/>
                        </a:rPr>
                        <a:t>Not part of CS unit / organization activities</a:t>
                      </a:r>
                      <a:endParaRPr lang="en-US" sz="1100" u="none" strike="noStrike" dirty="0">
                        <a:effectLst/>
                      </a:endParaRPr>
                    </a:p>
                  </a:txBody>
                  <a:tcPr marL="9525" marR="9525" marT="9525" marB="0" anchor="ctr"/>
                </a:tc>
                <a:extLst>
                  <a:ext uri="{0D108BD9-81ED-4DB2-BD59-A6C34878D82A}">
                    <a16:rowId xmlns:a16="http://schemas.microsoft.com/office/drawing/2014/main" val="2433207014"/>
                  </a:ext>
                </a:extLst>
              </a:tr>
              <a:tr h="130628">
                <a:tc>
                  <a:txBody>
                    <a:bodyPr/>
                    <a:lstStyle/>
                    <a:p>
                      <a:pPr algn="l" fontAlgn="ctr"/>
                      <a:r>
                        <a:rPr lang="en-US" sz="1100" u="none" strike="noStrike" dirty="0">
                          <a:effectLst/>
                        </a:rPr>
                        <a:t>Described in GDPR</a:t>
                      </a:r>
                    </a:p>
                  </a:txBody>
                  <a:tcPr marL="9525" marR="9525" marT="9525" marB="0" anchor="ctr"/>
                </a:tc>
                <a:extLst>
                  <a:ext uri="{0D108BD9-81ED-4DB2-BD59-A6C34878D82A}">
                    <a16:rowId xmlns:a16="http://schemas.microsoft.com/office/drawing/2014/main" val="573575802"/>
                  </a:ext>
                </a:extLst>
              </a:tr>
            </a:tbl>
          </a:graphicData>
        </a:graphic>
      </p:graphicFrame>
      <p:sp>
        <p:nvSpPr>
          <p:cNvPr id="3" name="TextBox 2">
            <a:extLst>
              <a:ext uri="{FF2B5EF4-FFF2-40B4-BE49-F238E27FC236}">
                <a16:creationId xmlns:a16="http://schemas.microsoft.com/office/drawing/2014/main" id="{89E78856-CDA9-4DB8-B81A-E0228193554C}"/>
              </a:ext>
            </a:extLst>
          </p:cNvPr>
          <p:cNvSpPr txBox="1"/>
          <p:nvPr/>
        </p:nvSpPr>
        <p:spPr>
          <a:xfrm>
            <a:off x="1158241" y="1732653"/>
            <a:ext cx="2516777" cy="523220"/>
          </a:xfrm>
          <a:prstGeom prst="rect">
            <a:avLst/>
          </a:prstGeom>
          <a:noFill/>
        </p:spPr>
        <p:txBody>
          <a:bodyPr wrap="square" rtlCol="0">
            <a:spAutoFit/>
          </a:bodyPr>
          <a:lstStyle/>
          <a:p>
            <a:pPr algn="ctr"/>
            <a:r>
              <a:rPr lang="en-US" sz="1400" dirty="0"/>
              <a:t>JRC taxonomy Cybersecurity subdomains</a:t>
            </a:r>
          </a:p>
        </p:txBody>
      </p:sp>
      <p:sp>
        <p:nvSpPr>
          <p:cNvPr id="37" name="TextBox 36">
            <a:extLst>
              <a:ext uri="{FF2B5EF4-FFF2-40B4-BE49-F238E27FC236}">
                <a16:creationId xmlns:a16="http://schemas.microsoft.com/office/drawing/2014/main" id="{FD85697C-5359-48E9-A34D-594521F652F7}"/>
              </a:ext>
            </a:extLst>
          </p:cNvPr>
          <p:cNvSpPr txBox="1"/>
          <p:nvPr/>
        </p:nvSpPr>
        <p:spPr>
          <a:xfrm>
            <a:off x="4646749" y="1732653"/>
            <a:ext cx="2065383" cy="307777"/>
          </a:xfrm>
          <a:prstGeom prst="rect">
            <a:avLst/>
          </a:prstGeom>
          <a:noFill/>
        </p:spPr>
        <p:txBody>
          <a:bodyPr wrap="square" rtlCol="0">
            <a:spAutoFit/>
          </a:bodyPr>
          <a:lstStyle/>
          <a:p>
            <a:pPr algn="ctr"/>
            <a:r>
              <a:rPr lang="en-US" sz="1400" dirty="0"/>
              <a:t>NICE Role description</a:t>
            </a:r>
          </a:p>
        </p:txBody>
      </p:sp>
      <p:sp>
        <p:nvSpPr>
          <p:cNvPr id="38" name="TextBox 37">
            <a:extLst>
              <a:ext uri="{FF2B5EF4-FFF2-40B4-BE49-F238E27FC236}">
                <a16:creationId xmlns:a16="http://schemas.microsoft.com/office/drawing/2014/main" id="{EB73BC1D-34CF-4DA1-9B2E-5F48A4DF532B}"/>
              </a:ext>
            </a:extLst>
          </p:cNvPr>
          <p:cNvSpPr txBox="1"/>
          <p:nvPr/>
        </p:nvSpPr>
        <p:spPr>
          <a:xfrm>
            <a:off x="7840618" y="1729434"/>
            <a:ext cx="2844800" cy="307777"/>
          </a:xfrm>
          <a:prstGeom prst="rect">
            <a:avLst/>
          </a:prstGeom>
          <a:noFill/>
        </p:spPr>
        <p:txBody>
          <a:bodyPr wrap="square" rtlCol="0">
            <a:spAutoFit/>
          </a:bodyPr>
          <a:lstStyle/>
          <a:p>
            <a:pPr algn="ctr"/>
            <a:r>
              <a:rPr lang="en-US" sz="1400" dirty="0"/>
              <a:t>Comments</a:t>
            </a:r>
          </a:p>
        </p:txBody>
      </p:sp>
      <p:sp>
        <p:nvSpPr>
          <p:cNvPr id="11" name="Rectangle 10">
            <a:extLst>
              <a:ext uri="{FF2B5EF4-FFF2-40B4-BE49-F238E27FC236}">
                <a16:creationId xmlns:a16="http://schemas.microsoft.com/office/drawing/2014/main" id="{910FE10A-7D81-42B7-9ACF-9442A959DD64}"/>
              </a:ext>
            </a:extLst>
          </p:cNvPr>
          <p:cNvSpPr/>
          <p:nvPr/>
        </p:nvSpPr>
        <p:spPr>
          <a:xfrm>
            <a:off x="863601" y="2360023"/>
            <a:ext cx="531223" cy="2201183"/>
          </a:xfrm>
          <a:prstGeom prst="rect">
            <a:avLst/>
          </a:prstGeom>
          <a:solidFill>
            <a:srgbClr val="4472C4">
              <a:alpha val="50196"/>
            </a:srgbClr>
          </a:solidFill>
          <a:ln>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rPr>
              <a:t>Data Security and Privacy</a:t>
            </a:r>
          </a:p>
        </p:txBody>
      </p:sp>
      <p:sp>
        <p:nvSpPr>
          <p:cNvPr id="76" name="Rectangle 75">
            <a:extLst>
              <a:ext uri="{FF2B5EF4-FFF2-40B4-BE49-F238E27FC236}">
                <a16:creationId xmlns:a16="http://schemas.microsoft.com/office/drawing/2014/main" id="{B779368B-2D49-4A94-B14E-2660D7DAC232}"/>
              </a:ext>
            </a:extLst>
          </p:cNvPr>
          <p:cNvSpPr/>
          <p:nvPr/>
        </p:nvSpPr>
        <p:spPr>
          <a:xfrm>
            <a:off x="684845" y="4997550"/>
            <a:ext cx="1550424"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Securely Provision (SP)</a:t>
            </a:r>
            <a:r>
              <a:rPr lang="en-US" sz="1100" dirty="0"/>
              <a:t> </a:t>
            </a:r>
          </a:p>
        </p:txBody>
      </p:sp>
      <p:sp>
        <p:nvSpPr>
          <p:cNvPr id="77" name="Rectangle 76">
            <a:extLst>
              <a:ext uri="{FF2B5EF4-FFF2-40B4-BE49-F238E27FC236}">
                <a16:creationId xmlns:a16="http://schemas.microsoft.com/office/drawing/2014/main" id="{C92535C2-5FF6-485F-9E92-86F526A282E9}"/>
              </a:ext>
            </a:extLst>
          </p:cNvPr>
          <p:cNvSpPr/>
          <p:nvPr/>
        </p:nvSpPr>
        <p:spPr>
          <a:xfrm>
            <a:off x="2255659" y="4997547"/>
            <a:ext cx="1851789"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Operate and Maintain (OM) </a:t>
            </a:r>
          </a:p>
        </p:txBody>
      </p:sp>
      <p:sp>
        <p:nvSpPr>
          <p:cNvPr id="78" name="Rectangle 77">
            <a:extLst>
              <a:ext uri="{FF2B5EF4-FFF2-40B4-BE49-F238E27FC236}">
                <a16:creationId xmlns:a16="http://schemas.microsoft.com/office/drawing/2014/main" id="{50B67DC3-469D-4DC7-BF68-C80487E11A55}"/>
              </a:ext>
            </a:extLst>
          </p:cNvPr>
          <p:cNvSpPr/>
          <p:nvPr/>
        </p:nvSpPr>
        <p:spPr>
          <a:xfrm>
            <a:off x="4132918" y="4997547"/>
            <a:ext cx="1707519"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Oversee and Govern (OV) </a:t>
            </a:r>
          </a:p>
        </p:txBody>
      </p:sp>
      <p:sp>
        <p:nvSpPr>
          <p:cNvPr id="79" name="Rectangle 78">
            <a:extLst>
              <a:ext uri="{FF2B5EF4-FFF2-40B4-BE49-F238E27FC236}">
                <a16:creationId xmlns:a16="http://schemas.microsoft.com/office/drawing/2014/main" id="{35C73088-456F-421B-B1CB-9E584B787155}"/>
              </a:ext>
            </a:extLst>
          </p:cNvPr>
          <p:cNvSpPr/>
          <p:nvPr/>
        </p:nvSpPr>
        <p:spPr>
          <a:xfrm>
            <a:off x="5865907" y="4997547"/>
            <a:ext cx="1628972"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Protect and Defend (PR) </a:t>
            </a:r>
          </a:p>
        </p:txBody>
      </p:sp>
      <p:sp>
        <p:nvSpPr>
          <p:cNvPr id="80" name="Rectangle 79">
            <a:extLst>
              <a:ext uri="{FF2B5EF4-FFF2-40B4-BE49-F238E27FC236}">
                <a16:creationId xmlns:a16="http://schemas.microsoft.com/office/drawing/2014/main" id="{AC50E614-162C-4FA6-B5DD-BEC3FC58E969}"/>
              </a:ext>
            </a:extLst>
          </p:cNvPr>
          <p:cNvSpPr/>
          <p:nvPr/>
        </p:nvSpPr>
        <p:spPr>
          <a:xfrm>
            <a:off x="7522325" y="4997547"/>
            <a:ext cx="971741"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Analyze (AN)</a:t>
            </a:r>
            <a:r>
              <a:rPr lang="en-US" sz="1100" dirty="0"/>
              <a:t> </a:t>
            </a:r>
          </a:p>
        </p:txBody>
      </p:sp>
      <p:sp>
        <p:nvSpPr>
          <p:cNvPr id="81" name="Rectangle 80">
            <a:extLst>
              <a:ext uri="{FF2B5EF4-FFF2-40B4-BE49-F238E27FC236}">
                <a16:creationId xmlns:a16="http://schemas.microsoft.com/office/drawing/2014/main" id="{ACDFB061-5986-482A-B7FA-DFCA18B9306D}"/>
              </a:ext>
            </a:extLst>
          </p:cNvPr>
          <p:cNvSpPr/>
          <p:nvPr/>
        </p:nvSpPr>
        <p:spPr>
          <a:xfrm>
            <a:off x="8521512" y="4997547"/>
            <a:ext cx="1672253"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Collect and Operate (CO)</a:t>
            </a:r>
            <a:r>
              <a:rPr lang="en-US" sz="1100" dirty="0"/>
              <a:t> </a:t>
            </a:r>
          </a:p>
        </p:txBody>
      </p:sp>
      <p:sp>
        <p:nvSpPr>
          <p:cNvPr id="82" name="Rectangle 81">
            <a:extLst>
              <a:ext uri="{FF2B5EF4-FFF2-40B4-BE49-F238E27FC236}">
                <a16:creationId xmlns:a16="http://schemas.microsoft.com/office/drawing/2014/main" id="{C446588E-39E1-4F80-9AEF-8B122F170A38}"/>
              </a:ext>
            </a:extLst>
          </p:cNvPr>
          <p:cNvSpPr/>
          <p:nvPr/>
        </p:nvSpPr>
        <p:spPr>
          <a:xfrm>
            <a:off x="10221211" y="4997547"/>
            <a:ext cx="1112805"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Investigate (IN)</a:t>
            </a:r>
            <a:r>
              <a:rPr lang="en-US" sz="1100" dirty="0"/>
              <a:t> </a:t>
            </a:r>
          </a:p>
        </p:txBody>
      </p:sp>
      <p:sp>
        <p:nvSpPr>
          <p:cNvPr id="83" name="Left Brace 82">
            <a:extLst>
              <a:ext uri="{FF2B5EF4-FFF2-40B4-BE49-F238E27FC236}">
                <a16:creationId xmlns:a16="http://schemas.microsoft.com/office/drawing/2014/main" id="{63A5F0DE-23BD-41B0-9FE9-CC48392A1B85}"/>
              </a:ext>
            </a:extLst>
          </p:cNvPr>
          <p:cNvSpPr/>
          <p:nvPr/>
        </p:nvSpPr>
        <p:spPr>
          <a:xfrm rot="5400000">
            <a:off x="5911836" y="-446402"/>
            <a:ext cx="217714" cy="106266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a:extLst>
              <a:ext uri="{FF2B5EF4-FFF2-40B4-BE49-F238E27FC236}">
                <a16:creationId xmlns:a16="http://schemas.microsoft.com/office/drawing/2014/main" id="{2D1B46D4-7EA6-4AF8-8688-FC8E22BCCD89}"/>
              </a:ext>
            </a:extLst>
          </p:cNvPr>
          <p:cNvSpPr txBox="1"/>
          <p:nvPr/>
        </p:nvSpPr>
        <p:spPr>
          <a:xfrm>
            <a:off x="707370" y="5512526"/>
            <a:ext cx="5937271" cy="646331"/>
          </a:xfrm>
          <a:prstGeom prst="rect">
            <a:avLst/>
          </a:prstGeom>
          <a:noFill/>
        </p:spPr>
        <p:txBody>
          <a:bodyPr wrap="square" rtlCol="0">
            <a:spAutoFit/>
          </a:bodyPr>
          <a:lstStyle/>
          <a:p>
            <a:r>
              <a:rPr lang="en-US" sz="1200" dirty="0"/>
              <a:t>Questions:</a:t>
            </a:r>
          </a:p>
          <a:p>
            <a:pPr marL="171450" indent="-171450">
              <a:buFontTx/>
              <a:buChar char="-"/>
            </a:pPr>
            <a:r>
              <a:rPr lang="en-US" sz="1200" dirty="0"/>
              <a:t>Should Digital Rights Management (DRM) be considered in scope of activities performed by CS organizational unit or national CS institutions?</a:t>
            </a:r>
          </a:p>
        </p:txBody>
      </p:sp>
      <p:graphicFrame>
        <p:nvGraphicFramePr>
          <p:cNvPr id="4" name="Table 3">
            <a:extLst>
              <a:ext uri="{FF2B5EF4-FFF2-40B4-BE49-F238E27FC236}">
                <a16:creationId xmlns:a16="http://schemas.microsoft.com/office/drawing/2014/main" id="{7FC07804-4F11-45D1-8563-D12676142850}"/>
              </a:ext>
            </a:extLst>
          </p:cNvPr>
          <p:cNvGraphicFramePr>
            <a:graphicFrameLocks noGrp="1"/>
          </p:cNvGraphicFramePr>
          <p:nvPr>
            <p:extLst>
              <p:ext uri="{D42A27DB-BD31-4B8C-83A1-F6EECF244321}">
                <p14:modId xmlns:p14="http://schemas.microsoft.com/office/powerpoint/2010/main" val="3357860091"/>
              </p:ext>
            </p:extLst>
          </p:nvPr>
        </p:nvGraphicFramePr>
        <p:xfrm>
          <a:off x="1468121" y="2360023"/>
          <a:ext cx="2280194" cy="2329518"/>
        </p:xfrm>
        <a:graphic>
          <a:graphicData uri="http://schemas.openxmlformats.org/drawingml/2006/table">
            <a:tbl>
              <a:tblPr>
                <a:tableStyleId>{5C22544A-7EE6-4342-B048-85BDC9FD1C3A}</a:tableStyleId>
              </a:tblPr>
              <a:tblGrid>
                <a:gridCol w="2280194">
                  <a:extLst>
                    <a:ext uri="{9D8B030D-6E8A-4147-A177-3AD203B41FA5}">
                      <a16:colId xmlns:a16="http://schemas.microsoft.com/office/drawing/2014/main" val="1717284354"/>
                    </a:ext>
                  </a:extLst>
                </a:gridCol>
              </a:tblGrid>
              <a:tr h="351232">
                <a:tc>
                  <a:txBody>
                    <a:bodyPr/>
                    <a:lstStyle/>
                    <a:p>
                      <a:pPr algn="ctr" fontAlgn="b"/>
                      <a:r>
                        <a:rPr lang="en-US" sz="1100" u="none" strike="noStrike" dirty="0">
                          <a:effectLst/>
                        </a:rPr>
                        <a:t>Privacy requirements for data management systems</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8264043"/>
                  </a:ext>
                </a:extLst>
              </a:tr>
              <a:tr h="521997">
                <a:tc>
                  <a:txBody>
                    <a:bodyPr/>
                    <a:lstStyle/>
                    <a:p>
                      <a:pPr algn="ctr" fontAlgn="b">
                        <a:spcBef>
                          <a:spcPts val="0"/>
                        </a:spcBef>
                      </a:pPr>
                      <a:r>
                        <a:rPr lang="en-US" sz="1100" u="none" strike="noStrike" dirty="0">
                          <a:effectLst/>
                        </a:rPr>
                        <a:t>Design, implementation, and operation of data management systems that include security and privacy functions</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36301"/>
                  </a:ext>
                </a:extLst>
              </a:tr>
              <a:tr h="194051">
                <a:tc>
                  <a:txBody>
                    <a:bodyPr/>
                    <a:lstStyle/>
                    <a:p>
                      <a:pPr algn="ctr" fontAlgn="b"/>
                      <a:r>
                        <a:rPr lang="en-US" sz="1100" u="none" strike="noStrike">
                          <a:effectLst/>
                        </a:rPr>
                        <a:t>Pseudonymity</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32494155"/>
                  </a:ext>
                </a:extLst>
              </a:tr>
              <a:tr h="194051">
                <a:tc>
                  <a:txBody>
                    <a:bodyPr/>
                    <a:lstStyle/>
                    <a:p>
                      <a:pPr algn="ctr" fontAlgn="b"/>
                      <a:r>
                        <a:rPr lang="en-US" sz="1100" u="none" strike="noStrike">
                          <a:effectLst/>
                        </a:rPr>
                        <a:t>Unlinkability</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574030"/>
                  </a:ext>
                </a:extLst>
              </a:tr>
              <a:tr h="521997">
                <a:tc>
                  <a:txBody>
                    <a:bodyPr/>
                    <a:lstStyle/>
                    <a:p>
                      <a:pPr algn="ctr" fontAlgn="b"/>
                      <a:r>
                        <a:rPr lang="en-US" sz="1100" u="none" strike="noStrike" dirty="0">
                          <a:effectLst/>
                        </a:rPr>
                        <a:t>Privacy by design and Privacy Enhancing Technologies (PET)</a:t>
                      </a:r>
                    </a:p>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6337697"/>
                  </a:ext>
                </a:extLst>
              </a:tr>
              <a:tr h="194051">
                <a:tc>
                  <a:txBody>
                    <a:bodyPr/>
                    <a:lstStyle/>
                    <a:p>
                      <a:pPr algn="ctr" fontAlgn="b"/>
                      <a:r>
                        <a:rPr lang="en-US" sz="1100" u="none" strike="noStrike" dirty="0">
                          <a:effectLst/>
                        </a:rPr>
                        <a:t>Digital Rights Management (DRM)</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5673633"/>
                  </a:ext>
                </a:extLst>
              </a:tr>
              <a:tr h="194051">
                <a:tc>
                  <a:txBody>
                    <a:bodyPr/>
                    <a:lstStyle/>
                    <a:p>
                      <a:pPr algn="ctr" fontAlgn="b"/>
                      <a:r>
                        <a:rPr lang="en-US" sz="1100" u="none" strike="noStrike" dirty="0">
                          <a:effectLst/>
                        </a:rPr>
                        <a:t>Data usage control</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6811899"/>
                  </a:ext>
                </a:extLst>
              </a:tr>
            </a:tbl>
          </a:graphicData>
        </a:graphic>
      </p:graphicFrame>
      <p:sp>
        <p:nvSpPr>
          <p:cNvPr id="18" name="Title 3">
            <a:extLst>
              <a:ext uri="{FF2B5EF4-FFF2-40B4-BE49-F238E27FC236}">
                <a16:creationId xmlns:a16="http://schemas.microsoft.com/office/drawing/2014/main" id="{BE1D955C-EAFF-40AA-9A86-5080C7F95201}"/>
              </a:ext>
            </a:extLst>
          </p:cNvPr>
          <p:cNvSpPr txBox="1">
            <a:spLocks/>
          </p:cNvSpPr>
          <p:nvPr/>
        </p:nvSpPr>
        <p:spPr>
          <a:xfrm>
            <a:off x="603529" y="373311"/>
            <a:ext cx="10367999" cy="3833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JRC / NICE MAPPING (II) </a:t>
            </a:r>
            <a:endParaRPr lang="en-US" sz="2400" b="1" dirty="0">
              <a:solidFill>
                <a:schemeClr val="accent1"/>
              </a:solidFill>
            </a:endParaRPr>
          </a:p>
        </p:txBody>
      </p:sp>
    </p:spTree>
    <p:extLst>
      <p:ext uri="{BB962C8B-B14F-4D97-AF65-F5344CB8AC3E}">
        <p14:creationId xmlns:p14="http://schemas.microsoft.com/office/powerpoint/2010/main" val="2480753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EFC304EB-E57A-4F1F-BDAD-98F3D5C275A5}"/>
              </a:ext>
            </a:extLst>
          </p:cNvPr>
          <p:cNvGraphicFramePr>
            <a:graphicFrameLocks noGrp="1"/>
          </p:cNvGraphicFramePr>
          <p:nvPr>
            <p:extLst>
              <p:ext uri="{D42A27DB-BD31-4B8C-83A1-F6EECF244321}">
                <p14:modId xmlns:p14="http://schemas.microsoft.com/office/powerpoint/2010/main" val="865806767"/>
              </p:ext>
            </p:extLst>
          </p:nvPr>
        </p:nvGraphicFramePr>
        <p:xfrm>
          <a:off x="3717694" y="1498974"/>
          <a:ext cx="3794034" cy="1524000"/>
        </p:xfrm>
        <a:graphic>
          <a:graphicData uri="http://schemas.openxmlformats.org/drawingml/2006/table">
            <a:tbl>
              <a:tblPr>
                <a:tableStyleId>{5C22544A-7EE6-4342-B048-85BDC9FD1C3A}</a:tableStyleId>
              </a:tblPr>
              <a:tblGrid>
                <a:gridCol w="3794034">
                  <a:extLst>
                    <a:ext uri="{9D8B030D-6E8A-4147-A177-3AD203B41FA5}">
                      <a16:colId xmlns:a16="http://schemas.microsoft.com/office/drawing/2014/main" val="2939796127"/>
                    </a:ext>
                  </a:extLst>
                </a:gridCol>
              </a:tblGrid>
              <a:tr h="1524000">
                <a:tc>
                  <a:txBody>
                    <a:bodyPr/>
                    <a:lstStyle/>
                    <a:p>
                      <a:pPr algn="l" fontAlgn="ctr"/>
                      <a:r>
                        <a:rPr lang="en-US" sz="1100" u="none" strike="noStrike" dirty="0">
                          <a:effectLst/>
                        </a:rPr>
                        <a:t>Cyber Workforce Developer and Manager (OV-SPP-001)</a:t>
                      </a:r>
                    </a:p>
                    <a:p>
                      <a:pPr algn="l" fontAlgn="ctr"/>
                      <a:r>
                        <a:rPr lang="en-US" sz="1100" u="none" strike="noStrike" kern="1200" dirty="0">
                          <a:solidFill>
                            <a:schemeClr val="dk1"/>
                          </a:solidFill>
                          <a:effectLst/>
                          <a:latin typeface="+mn-lt"/>
                          <a:ea typeface="+mn-ea"/>
                          <a:cs typeface="+mn-cs"/>
                        </a:rPr>
                        <a:t>Cyber Instructional Curriculum Developer (OV-TEA-001)</a:t>
                      </a:r>
                    </a:p>
                  </a:txBody>
                  <a:tcPr marL="9525" marR="9525" marT="9525" marB="0" anchor="ctr"/>
                </a:tc>
                <a:extLst>
                  <a:ext uri="{0D108BD9-81ED-4DB2-BD59-A6C34878D82A}">
                    <a16:rowId xmlns:a16="http://schemas.microsoft.com/office/drawing/2014/main" val="1646605366"/>
                  </a:ext>
                </a:extLst>
              </a:tr>
            </a:tbl>
          </a:graphicData>
        </a:graphic>
      </p:graphicFrame>
      <p:graphicFrame>
        <p:nvGraphicFramePr>
          <p:cNvPr id="36" name="Table 35">
            <a:extLst>
              <a:ext uri="{FF2B5EF4-FFF2-40B4-BE49-F238E27FC236}">
                <a16:creationId xmlns:a16="http://schemas.microsoft.com/office/drawing/2014/main" id="{DD50420B-CD92-48A3-B7CA-313C6ECCF5E8}"/>
              </a:ext>
            </a:extLst>
          </p:cNvPr>
          <p:cNvGraphicFramePr>
            <a:graphicFrameLocks noGrp="1"/>
          </p:cNvGraphicFramePr>
          <p:nvPr>
            <p:extLst>
              <p:ext uri="{D42A27DB-BD31-4B8C-83A1-F6EECF244321}">
                <p14:modId xmlns:p14="http://schemas.microsoft.com/office/powerpoint/2010/main" val="1338619570"/>
              </p:ext>
            </p:extLst>
          </p:nvPr>
        </p:nvGraphicFramePr>
        <p:xfrm>
          <a:off x="7571822" y="1494070"/>
          <a:ext cx="2844800" cy="1524000"/>
        </p:xfrm>
        <a:graphic>
          <a:graphicData uri="http://schemas.openxmlformats.org/drawingml/2006/table">
            <a:tbl>
              <a:tblPr>
                <a:tableStyleId>{5C22544A-7EE6-4342-B048-85BDC9FD1C3A}</a:tableStyleId>
              </a:tblPr>
              <a:tblGrid>
                <a:gridCol w="2844800">
                  <a:extLst>
                    <a:ext uri="{9D8B030D-6E8A-4147-A177-3AD203B41FA5}">
                      <a16:colId xmlns:a16="http://schemas.microsoft.com/office/drawing/2014/main" val="2939796127"/>
                    </a:ext>
                  </a:extLst>
                </a:gridCol>
              </a:tblGrid>
              <a:tr h="1524000">
                <a:tc>
                  <a:txBody>
                    <a:bodyPr/>
                    <a:lstStyle/>
                    <a:p>
                      <a:pPr algn="l" fontAlgn="ctr"/>
                      <a:r>
                        <a:rPr lang="en-US" sz="1100" u="none" strike="noStrike" dirty="0">
                          <a:effectLst/>
                        </a:rPr>
                        <a:t>Clear and straight link to the Roles defined.</a:t>
                      </a:r>
                    </a:p>
                    <a:p>
                      <a:pPr algn="l"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6605366"/>
                  </a:ext>
                </a:extLst>
              </a:tr>
            </a:tbl>
          </a:graphicData>
        </a:graphic>
      </p:graphicFrame>
      <p:sp>
        <p:nvSpPr>
          <p:cNvPr id="3" name="TextBox 2">
            <a:extLst>
              <a:ext uri="{FF2B5EF4-FFF2-40B4-BE49-F238E27FC236}">
                <a16:creationId xmlns:a16="http://schemas.microsoft.com/office/drawing/2014/main" id="{89E78856-CDA9-4DB8-B81A-E0228193554C}"/>
              </a:ext>
            </a:extLst>
          </p:cNvPr>
          <p:cNvSpPr txBox="1"/>
          <p:nvPr/>
        </p:nvSpPr>
        <p:spPr>
          <a:xfrm>
            <a:off x="1079863" y="853088"/>
            <a:ext cx="2516777" cy="523220"/>
          </a:xfrm>
          <a:prstGeom prst="rect">
            <a:avLst/>
          </a:prstGeom>
          <a:noFill/>
        </p:spPr>
        <p:txBody>
          <a:bodyPr wrap="square" rtlCol="0">
            <a:spAutoFit/>
          </a:bodyPr>
          <a:lstStyle/>
          <a:p>
            <a:pPr algn="ctr"/>
            <a:r>
              <a:rPr lang="en-US" sz="1400" dirty="0"/>
              <a:t>JRC taxonomy Cybersecurity subdomains</a:t>
            </a:r>
          </a:p>
        </p:txBody>
      </p:sp>
      <p:sp>
        <p:nvSpPr>
          <p:cNvPr id="37" name="TextBox 36">
            <a:extLst>
              <a:ext uri="{FF2B5EF4-FFF2-40B4-BE49-F238E27FC236}">
                <a16:creationId xmlns:a16="http://schemas.microsoft.com/office/drawing/2014/main" id="{FD85697C-5359-48E9-A34D-594521F652F7}"/>
              </a:ext>
            </a:extLst>
          </p:cNvPr>
          <p:cNvSpPr txBox="1"/>
          <p:nvPr/>
        </p:nvSpPr>
        <p:spPr>
          <a:xfrm>
            <a:off x="4568371" y="853088"/>
            <a:ext cx="2065383" cy="307777"/>
          </a:xfrm>
          <a:prstGeom prst="rect">
            <a:avLst/>
          </a:prstGeom>
          <a:noFill/>
        </p:spPr>
        <p:txBody>
          <a:bodyPr wrap="square" rtlCol="0">
            <a:spAutoFit/>
          </a:bodyPr>
          <a:lstStyle/>
          <a:p>
            <a:pPr algn="ctr"/>
            <a:r>
              <a:rPr lang="en-US" sz="1400" dirty="0"/>
              <a:t>NICE Role description</a:t>
            </a:r>
          </a:p>
        </p:txBody>
      </p:sp>
      <p:sp>
        <p:nvSpPr>
          <p:cNvPr id="38" name="TextBox 37">
            <a:extLst>
              <a:ext uri="{FF2B5EF4-FFF2-40B4-BE49-F238E27FC236}">
                <a16:creationId xmlns:a16="http://schemas.microsoft.com/office/drawing/2014/main" id="{EB73BC1D-34CF-4DA1-9B2E-5F48A4DF532B}"/>
              </a:ext>
            </a:extLst>
          </p:cNvPr>
          <p:cNvSpPr txBox="1"/>
          <p:nvPr/>
        </p:nvSpPr>
        <p:spPr>
          <a:xfrm>
            <a:off x="7762240" y="849869"/>
            <a:ext cx="2844800" cy="307777"/>
          </a:xfrm>
          <a:prstGeom prst="rect">
            <a:avLst/>
          </a:prstGeom>
          <a:noFill/>
        </p:spPr>
        <p:txBody>
          <a:bodyPr wrap="square" rtlCol="0">
            <a:spAutoFit/>
          </a:bodyPr>
          <a:lstStyle/>
          <a:p>
            <a:pPr algn="ctr"/>
            <a:r>
              <a:rPr lang="en-US" sz="1400" dirty="0"/>
              <a:t>Comments</a:t>
            </a:r>
          </a:p>
        </p:txBody>
      </p:sp>
      <p:sp>
        <p:nvSpPr>
          <p:cNvPr id="11" name="Rectangle 10">
            <a:extLst>
              <a:ext uri="{FF2B5EF4-FFF2-40B4-BE49-F238E27FC236}">
                <a16:creationId xmlns:a16="http://schemas.microsoft.com/office/drawing/2014/main" id="{910FE10A-7D81-42B7-9ACF-9442A959DD64}"/>
              </a:ext>
            </a:extLst>
          </p:cNvPr>
          <p:cNvSpPr/>
          <p:nvPr/>
        </p:nvSpPr>
        <p:spPr>
          <a:xfrm>
            <a:off x="785223" y="1480458"/>
            <a:ext cx="531223" cy="1537612"/>
          </a:xfrm>
          <a:prstGeom prst="rect">
            <a:avLst/>
          </a:prstGeom>
          <a:solidFill>
            <a:srgbClr val="4472C4">
              <a:alpha val="50196"/>
            </a:srgbClr>
          </a:solidFill>
          <a:ln>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rPr>
              <a:t>Education and Training</a:t>
            </a:r>
          </a:p>
        </p:txBody>
      </p:sp>
      <p:sp>
        <p:nvSpPr>
          <p:cNvPr id="76" name="Rectangle 75">
            <a:extLst>
              <a:ext uri="{FF2B5EF4-FFF2-40B4-BE49-F238E27FC236}">
                <a16:creationId xmlns:a16="http://schemas.microsoft.com/office/drawing/2014/main" id="{B779368B-2D49-4A94-B14E-2660D7DAC232}"/>
              </a:ext>
            </a:extLst>
          </p:cNvPr>
          <p:cNvSpPr/>
          <p:nvPr/>
        </p:nvSpPr>
        <p:spPr>
          <a:xfrm>
            <a:off x="606467" y="3395169"/>
            <a:ext cx="1550424"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Securely Provision (SP)</a:t>
            </a:r>
            <a:r>
              <a:rPr lang="en-US" sz="1100" dirty="0"/>
              <a:t> </a:t>
            </a:r>
          </a:p>
        </p:txBody>
      </p:sp>
      <p:sp>
        <p:nvSpPr>
          <p:cNvPr id="77" name="Rectangle 76">
            <a:extLst>
              <a:ext uri="{FF2B5EF4-FFF2-40B4-BE49-F238E27FC236}">
                <a16:creationId xmlns:a16="http://schemas.microsoft.com/office/drawing/2014/main" id="{C92535C2-5FF6-485F-9E92-86F526A282E9}"/>
              </a:ext>
            </a:extLst>
          </p:cNvPr>
          <p:cNvSpPr/>
          <p:nvPr/>
        </p:nvSpPr>
        <p:spPr>
          <a:xfrm>
            <a:off x="2177281" y="3395166"/>
            <a:ext cx="1851789"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Operate and Maintain (OM) </a:t>
            </a:r>
          </a:p>
        </p:txBody>
      </p:sp>
      <p:sp>
        <p:nvSpPr>
          <p:cNvPr id="78" name="Rectangle 77">
            <a:extLst>
              <a:ext uri="{FF2B5EF4-FFF2-40B4-BE49-F238E27FC236}">
                <a16:creationId xmlns:a16="http://schemas.microsoft.com/office/drawing/2014/main" id="{50B67DC3-469D-4DC7-BF68-C80487E11A55}"/>
              </a:ext>
            </a:extLst>
          </p:cNvPr>
          <p:cNvSpPr/>
          <p:nvPr/>
        </p:nvSpPr>
        <p:spPr>
          <a:xfrm>
            <a:off x="4054540" y="3395166"/>
            <a:ext cx="1707519"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Oversee and Govern (OV) </a:t>
            </a:r>
          </a:p>
        </p:txBody>
      </p:sp>
      <p:sp>
        <p:nvSpPr>
          <p:cNvPr id="79" name="Rectangle 78">
            <a:extLst>
              <a:ext uri="{FF2B5EF4-FFF2-40B4-BE49-F238E27FC236}">
                <a16:creationId xmlns:a16="http://schemas.microsoft.com/office/drawing/2014/main" id="{35C73088-456F-421B-B1CB-9E584B787155}"/>
              </a:ext>
            </a:extLst>
          </p:cNvPr>
          <p:cNvSpPr/>
          <p:nvPr/>
        </p:nvSpPr>
        <p:spPr>
          <a:xfrm>
            <a:off x="5787529" y="3395166"/>
            <a:ext cx="1628972"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Protect and Defend (PR) </a:t>
            </a:r>
          </a:p>
        </p:txBody>
      </p:sp>
      <p:sp>
        <p:nvSpPr>
          <p:cNvPr id="80" name="Rectangle 79">
            <a:extLst>
              <a:ext uri="{FF2B5EF4-FFF2-40B4-BE49-F238E27FC236}">
                <a16:creationId xmlns:a16="http://schemas.microsoft.com/office/drawing/2014/main" id="{AC50E614-162C-4FA6-B5DD-BEC3FC58E969}"/>
              </a:ext>
            </a:extLst>
          </p:cNvPr>
          <p:cNvSpPr/>
          <p:nvPr/>
        </p:nvSpPr>
        <p:spPr>
          <a:xfrm>
            <a:off x="7443947" y="3395166"/>
            <a:ext cx="971741"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Analyze (AN)</a:t>
            </a:r>
            <a:r>
              <a:rPr lang="en-US" sz="1100" dirty="0"/>
              <a:t> </a:t>
            </a:r>
          </a:p>
        </p:txBody>
      </p:sp>
      <p:sp>
        <p:nvSpPr>
          <p:cNvPr id="81" name="Rectangle 80">
            <a:extLst>
              <a:ext uri="{FF2B5EF4-FFF2-40B4-BE49-F238E27FC236}">
                <a16:creationId xmlns:a16="http://schemas.microsoft.com/office/drawing/2014/main" id="{ACDFB061-5986-482A-B7FA-DFCA18B9306D}"/>
              </a:ext>
            </a:extLst>
          </p:cNvPr>
          <p:cNvSpPr/>
          <p:nvPr/>
        </p:nvSpPr>
        <p:spPr>
          <a:xfrm>
            <a:off x="8443134" y="3395166"/>
            <a:ext cx="1672253"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Collect and Operate (CO)</a:t>
            </a:r>
            <a:r>
              <a:rPr lang="en-US" sz="1100" dirty="0"/>
              <a:t> </a:t>
            </a:r>
          </a:p>
        </p:txBody>
      </p:sp>
      <p:sp>
        <p:nvSpPr>
          <p:cNvPr id="82" name="Rectangle 81">
            <a:extLst>
              <a:ext uri="{FF2B5EF4-FFF2-40B4-BE49-F238E27FC236}">
                <a16:creationId xmlns:a16="http://schemas.microsoft.com/office/drawing/2014/main" id="{C446588E-39E1-4F80-9AEF-8B122F170A38}"/>
              </a:ext>
            </a:extLst>
          </p:cNvPr>
          <p:cNvSpPr/>
          <p:nvPr/>
        </p:nvSpPr>
        <p:spPr>
          <a:xfrm>
            <a:off x="10142833" y="3395166"/>
            <a:ext cx="1112805"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Investigate (IN)</a:t>
            </a:r>
            <a:r>
              <a:rPr lang="en-US" sz="1100" dirty="0"/>
              <a:t> </a:t>
            </a:r>
          </a:p>
        </p:txBody>
      </p:sp>
      <p:sp>
        <p:nvSpPr>
          <p:cNvPr id="83" name="Left Brace 82">
            <a:extLst>
              <a:ext uri="{FF2B5EF4-FFF2-40B4-BE49-F238E27FC236}">
                <a16:creationId xmlns:a16="http://schemas.microsoft.com/office/drawing/2014/main" id="{63A5F0DE-23BD-41B0-9FE9-CC48392A1B85}"/>
              </a:ext>
            </a:extLst>
          </p:cNvPr>
          <p:cNvSpPr/>
          <p:nvPr/>
        </p:nvSpPr>
        <p:spPr>
          <a:xfrm rot="5400000">
            <a:off x="5833458" y="-2048783"/>
            <a:ext cx="217714" cy="106266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716C640-CB4D-4988-A27D-A3E60AB61A4D}"/>
              </a:ext>
            </a:extLst>
          </p:cNvPr>
          <p:cNvGraphicFramePr>
            <a:graphicFrameLocks noGrp="1"/>
          </p:cNvGraphicFramePr>
          <p:nvPr>
            <p:extLst>
              <p:ext uri="{D42A27DB-BD31-4B8C-83A1-F6EECF244321}">
                <p14:modId xmlns:p14="http://schemas.microsoft.com/office/powerpoint/2010/main" val="3671652969"/>
              </p:ext>
            </p:extLst>
          </p:nvPr>
        </p:nvGraphicFramePr>
        <p:xfrm>
          <a:off x="1352299" y="1494070"/>
          <a:ext cx="2305301" cy="1678305"/>
        </p:xfrm>
        <a:graphic>
          <a:graphicData uri="http://schemas.openxmlformats.org/drawingml/2006/table">
            <a:tbl>
              <a:tblPr>
                <a:tableStyleId>{5C22544A-7EE6-4342-B048-85BDC9FD1C3A}</a:tableStyleId>
              </a:tblPr>
              <a:tblGrid>
                <a:gridCol w="2305301">
                  <a:extLst>
                    <a:ext uri="{9D8B030D-6E8A-4147-A177-3AD203B41FA5}">
                      <a16:colId xmlns:a16="http://schemas.microsoft.com/office/drawing/2014/main" val="2985054941"/>
                    </a:ext>
                  </a:extLst>
                </a:gridCol>
              </a:tblGrid>
              <a:tr h="190500">
                <a:tc>
                  <a:txBody>
                    <a:bodyPr/>
                    <a:lstStyle/>
                    <a:p>
                      <a:pPr algn="ctr" fontAlgn="b"/>
                      <a:r>
                        <a:rPr lang="en-US" sz="1100" u="none" strike="noStrike">
                          <a:effectLst/>
                        </a:rPr>
                        <a:t>Cybersecurity education</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4633172"/>
                  </a:ext>
                </a:extLst>
              </a:tr>
              <a:tr h="190500">
                <a:tc>
                  <a:txBody>
                    <a:bodyPr/>
                    <a:lstStyle/>
                    <a:p>
                      <a:pPr algn="ctr" fontAlgn="b"/>
                      <a:r>
                        <a:rPr lang="en-US" sz="1100" u="none" strike="noStrike">
                          <a:effectLst/>
                        </a:rPr>
                        <a:t>Cybersecurity aware culture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4497429"/>
                  </a:ext>
                </a:extLst>
              </a:tr>
              <a:tr h="190500">
                <a:tc>
                  <a:txBody>
                    <a:bodyPr/>
                    <a:lstStyle/>
                    <a:p>
                      <a:pPr algn="ctr" fontAlgn="b"/>
                      <a:r>
                        <a:rPr lang="en-US" sz="1100" u="none" strike="noStrike">
                          <a:effectLst/>
                        </a:rPr>
                        <a:t>Cybersecurity simulation platforms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1173790"/>
                  </a:ext>
                </a:extLst>
              </a:tr>
              <a:tr h="190500">
                <a:tc>
                  <a:txBody>
                    <a:bodyPr/>
                    <a:lstStyle/>
                    <a:p>
                      <a:pPr algn="ctr" fontAlgn="b"/>
                      <a:r>
                        <a:rPr lang="en-US" sz="1100" u="none" strike="noStrike">
                          <a:effectLst/>
                        </a:rPr>
                        <a:t>Cybersecurity exercises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44399620"/>
                  </a:ext>
                </a:extLst>
              </a:tr>
              <a:tr h="190500">
                <a:tc>
                  <a:txBody>
                    <a:bodyPr/>
                    <a:lstStyle/>
                    <a:p>
                      <a:pPr algn="ctr" fontAlgn="b"/>
                      <a:r>
                        <a:rPr lang="en-US" sz="1100" u="none" strike="noStrike">
                          <a:effectLst/>
                        </a:rPr>
                        <a:t>Cybersecurity ranges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59957109"/>
                  </a:ext>
                </a:extLst>
              </a:tr>
              <a:tr h="190500">
                <a:tc>
                  <a:txBody>
                    <a:bodyPr/>
                    <a:lstStyle/>
                    <a:p>
                      <a:pPr algn="ctr" fontAlgn="b"/>
                      <a:r>
                        <a:rPr lang="en-US" sz="1100" u="none" strike="noStrike">
                          <a:effectLst/>
                        </a:rPr>
                        <a:t>Cybersecurity education methodology</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2366895"/>
                  </a:ext>
                </a:extLst>
              </a:tr>
              <a:tr h="190500">
                <a:tc>
                  <a:txBody>
                    <a:bodyPr/>
                    <a:lstStyle/>
                    <a:p>
                      <a:pPr algn="ctr" fontAlgn="b"/>
                      <a:r>
                        <a:rPr lang="en-US" sz="1100" u="none" strike="noStrike">
                          <a:effectLst/>
                        </a:rPr>
                        <a:t>Cybersecurity vocational training</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693150"/>
                  </a:ext>
                </a:extLst>
              </a:tr>
              <a:tr h="190500">
                <a:tc>
                  <a:txBody>
                    <a:bodyPr/>
                    <a:lstStyle/>
                    <a:p>
                      <a:pPr algn="ctr" fontAlgn="b"/>
                      <a:r>
                        <a:rPr lang="en-US" sz="1100" u="none" strike="noStrike" dirty="0">
                          <a:effectLst/>
                        </a:rPr>
                        <a:t>Certification </a:t>
                      </a:r>
                      <a:r>
                        <a:rPr lang="en-US" sz="1100" u="none" strike="noStrike" dirty="0" err="1">
                          <a:effectLst/>
                        </a:rPr>
                        <a:t>Programmes</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6990674"/>
                  </a:ext>
                </a:extLst>
              </a:tr>
            </a:tbl>
          </a:graphicData>
        </a:graphic>
      </p:graphicFrame>
      <p:graphicFrame>
        <p:nvGraphicFramePr>
          <p:cNvPr id="19" name="Table 18">
            <a:extLst>
              <a:ext uri="{FF2B5EF4-FFF2-40B4-BE49-F238E27FC236}">
                <a16:creationId xmlns:a16="http://schemas.microsoft.com/office/drawing/2014/main" id="{FE23F61C-50D6-4B98-A695-A5ED8AA7BBA4}"/>
              </a:ext>
            </a:extLst>
          </p:cNvPr>
          <p:cNvGraphicFramePr>
            <a:graphicFrameLocks noGrp="1"/>
          </p:cNvGraphicFramePr>
          <p:nvPr>
            <p:extLst>
              <p:ext uri="{D42A27DB-BD31-4B8C-83A1-F6EECF244321}">
                <p14:modId xmlns:p14="http://schemas.microsoft.com/office/powerpoint/2010/main" val="1723670586"/>
              </p:ext>
            </p:extLst>
          </p:nvPr>
        </p:nvGraphicFramePr>
        <p:xfrm>
          <a:off x="3718560" y="3921177"/>
          <a:ext cx="3793168" cy="2306508"/>
        </p:xfrm>
        <a:graphic>
          <a:graphicData uri="http://schemas.openxmlformats.org/drawingml/2006/table">
            <a:tbl>
              <a:tblPr>
                <a:tableStyleId>{5C22544A-7EE6-4342-B048-85BDC9FD1C3A}</a:tableStyleId>
              </a:tblPr>
              <a:tblGrid>
                <a:gridCol w="3793168">
                  <a:extLst>
                    <a:ext uri="{9D8B030D-6E8A-4147-A177-3AD203B41FA5}">
                      <a16:colId xmlns:a16="http://schemas.microsoft.com/office/drawing/2014/main" val="2939796127"/>
                    </a:ext>
                  </a:extLst>
                </a:gridCol>
              </a:tblGrid>
              <a:tr h="2306508">
                <a:tc>
                  <a:txBody>
                    <a:bodyPr/>
                    <a:lstStyle/>
                    <a:p>
                      <a:pPr algn="l" fontAlgn="ctr"/>
                      <a:r>
                        <a:rPr lang="en-US" sz="1100" u="none" strike="noStrike" dirty="0">
                          <a:effectLst/>
                        </a:rPr>
                        <a:t>Directly addressed by Investigate (IN) roles block.</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Also relevant to </a:t>
                      </a:r>
                      <a:r>
                        <a:rPr lang="en-US" sz="1100" b="0" dirty="0">
                          <a:solidFill>
                            <a:srgbClr val="000000"/>
                          </a:solidFill>
                          <a:latin typeface="Calibri" panose="020F0502020204030204" pitchFamily="34" charset="0"/>
                        </a:rPr>
                        <a:t>Oversee and Govern (OV).</a:t>
                      </a:r>
                    </a:p>
                  </a:txBody>
                  <a:tcPr marL="9525" marR="9525" marT="9525" marB="0" anchor="ctr"/>
                </a:tc>
                <a:extLst>
                  <a:ext uri="{0D108BD9-81ED-4DB2-BD59-A6C34878D82A}">
                    <a16:rowId xmlns:a16="http://schemas.microsoft.com/office/drawing/2014/main" val="1646605366"/>
                  </a:ext>
                </a:extLst>
              </a:tr>
            </a:tbl>
          </a:graphicData>
        </a:graphic>
      </p:graphicFrame>
      <p:graphicFrame>
        <p:nvGraphicFramePr>
          <p:cNvPr id="20" name="Table 19">
            <a:extLst>
              <a:ext uri="{FF2B5EF4-FFF2-40B4-BE49-F238E27FC236}">
                <a16:creationId xmlns:a16="http://schemas.microsoft.com/office/drawing/2014/main" id="{FF453598-AE7D-432C-92FF-BAFD483B9CB2}"/>
              </a:ext>
            </a:extLst>
          </p:cNvPr>
          <p:cNvGraphicFramePr>
            <a:graphicFrameLocks noGrp="1"/>
          </p:cNvGraphicFramePr>
          <p:nvPr>
            <p:extLst>
              <p:ext uri="{D42A27DB-BD31-4B8C-83A1-F6EECF244321}">
                <p14:modId xmlns:p14="http://schemas.microsoft.com/office/powerpoint/2010/main" val="627629447"/>
              </p:ext>
            </p:extLst>
          </p:nvPr>
        </p:nvGraphicFramePr>
        <p:xfrm>
          <a:off x="7571822" y="3916273"/>
          <a:ext cx="2844800" cy="2306508"/>
        </p:xfrm>
        <a:graphic>
          <a:graphicData uri="http://schemas.openxmlformats.org/drawingml/2006/table">
            <a:tbl>
              <a:tblPr>
                <a:tableStyleId>{5C22544A-7EE6-4342-B048-85BDC9FD1C3A}</a:tableStyleId>
              </a:tblPr>
              <a:tblGrid>
                <a:gridCol w="2844800">
                  <a:extLst>
                    <a:ext uri="{9D8B030D-6E8A-4147-A177-3AD203B41FA5}">
                      <a16:colId xmlns:a16="http://schemas.microsoft.com/office/drawing/2014/main" val="2939796127"/>
                    </a:ext>
                  </a:extLst>
                </a:gridCol>
              </a:tblGrid>
              <a:tr h="2306508">
                <a:tc>
                  <a:txBody>
                    <a:bodyPr/>
                    <a:lstStyle/>
                    <a:p>
                      <a:pPr algn="l" fontAlgn="ctr"/>
                      <a:r>
                        <a:rPr lang="en-US" sz="1100" u="none" strike="noStrike" dirty="0">
                          <a:effectLst/>
                        </a:rPr>
                        <a:t>Operational activities addressed in Investigate block.</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Legal, ethical and policy issues related to digital forensics placed in </a:t>
                      </a:r>
                      <a:r>
                        <a:rPr lang="en-US" sz="1100" b="0" dirty="0">
                          <a:solidFill>
                            <a:srgbClr val="000000"/>
                          </a:solidFill>
                          <a:latin typeface="Calibri" panose="020F0502020204030204" pitchFamily="34" charset="0"/>
                        </a:rPr>
                        <a:t>Oversee and Govern (OV).</a:t>
                      </a:r>
                      <a:endParaRPr lang="en-US" sz="1100" b="0" i="0" u="none" strike="noStrike" dirty="0">
                        <a:solidFill>
                          <a:srgbClr val="000000"/>
                        </a:solidFill>
                        <a:effectLst/>
                        <a:latin typeface="Calibri" panose="020F0502020204030204" pitchFamily="34" charset="0"/>
                      </a:endParaRPr>
                    </a:p>
                    <a:p>
                      <a:pPr algn="l" fontAlgn="ctr"/>
                      <a:endParaRPr lang="en-US" sz="1100" u="none" strike="noStrike" dirty="0">
                        <a:effectLst/>
                      </a:endParaRPr>
                    </a:p>
                    <a:p>
                      <a:pPr algn="l"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6605366"/>
                  </a:ext>
                </a:extLst>
              </a:tr>
            </a:tbl>
          </a:graphicData>
        </a:graphic>
      </p:graphicFrame>
      <p:sp>
        <p:nvSpPr>
          <p:cNvPr id="21" name="Rectangle 20">
            <a:extLst>
              <a:ext uri="{FF2B5EF4-FFF2-40B4-BE49-F238E27FC236}">
                <a16:creationId xmlns:a16="http://schemas.microsoft.com/office/drawing/2014/main" id="{19996F3E-131C-4296-91BB-2AB2A54783E6}"/>
              </a:ext>
            </a:extLst>
          </p:cNvPr>
          <p:cNvSpPr/>
          <p:nvPr/>
        </p:nvSpPr>
        <p:spPr>
          <a:xfrm>
            <a:off x="785223" y="3902660"/>
            <a:ext cx="531223" cy="2325025"/>
          </a:xfrm>
          <a:prstGeom prst="rect">
            <a:avLst/>
          </a:prstGeom>
          <a:solidFill>
            <a:srgbClr val="4472C4">
              <a:alpha val="50196"/>
            </a:srgbClr>
          </a:solidFill>
          <a:ln>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rPr>
              <a:t>Operational Incident Handling and Digital Forensics</a:t>
            </a:r>
          </a:p>
        </p:txBody>
      </p:sp>
      <p:sp>
        <p:nvSpPr>
          <p:cNvPr id="22" name="Rectangle 21">
            <a:extLst>
              <a:ext uri="{FF2B5EF4-FFF2-40B4-BE49-F238E27FC236}">
                <a16:creationId xmlns:a16="http://schemas.microsoft.com/office/drawing/2014/main" id="{03E95B94-351F-4927-B552-9B540F03559B}"/>
              </a:ext>
            </a:extLst>
          </p:cNvPr>
          <p:cNvSpPr/>
          <p:nvPr/>
        </p:nvSpPr>
        <p:spPr>
          <a:xfrm>
            <a:off x="606467" y="6557598"/>
            <a:ext cx="1550424"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Securely Provision (SP)</a:t>
            </a:r>
            <a:r>
              <a:rPr lang="en-US" sz="1100" dirty="0"/>
              <a:t> </a:t>
            </a:r>
          </a:p>
        </p:txBody>
      </p:sp>
      <p:sp>
        <p:nvSpPr>
          <p:cNvPr id="23" name="Rectangle 22">
            <a:extLst>
              <a:ext uri="{FF2B5EF4-FFF2-40B4-BE49-F238E27FC236}">
                <a16:creationId xmlns:a16="http://schemas.microsoft.com/office/drawing/2014/main" id="{0CFD0E42-36F4-49D5-887A-BB01DF002F0E}"/>
              </a:ext>
            </a:extLst>
          </p:cNvPr>
          <p:cNvSpPr/>
          <p:nvPr/>
        </p:nvSpPr>
        <p:spPr>
          <a:xfrm>
            <a:off x="2177281" y="6557595"/>
            <a:ext cx="1851789"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Operate and Maintain (OM) </a:t>
            </a:r>
          </a:p>
        </p:txBody>
      </p:sp>
      <p:sp>
        <p:nvSpPr>
          <p:cNvPr id="24" name="Rectangle 23">
            <a:extLst>
              <a:ext uri="{FF2B5EF4-FFF2-40B4-BE49-F238E27FC236}">
                <a16:creationId xmlns:a16="http://schemas.microsoft.com/office/drawing/2014/main" id="{F8B10107-96B7-4D14-831E-2C572600B915}"/>
              </a:ext>
            </a:extLst>
          </p:cNvPr>
          <p:cNvSpPr/>
          <p:nvPr/>
        </p:nvSpPr>
        <p:spPr>
          <a:xfrm>
            <a:off x="4054540" y="6557595"/>
            <a:ext cx="1707519" cy="261610"/>
          </a:xfrm>
          <a:prstGeom prst="rect">
            <a:avLst/>
          </a:prstGeom>
          <a:solidFill>
            <a:schemeClr val="accent6">
              <a:lumMod val="40000"/>
              <a:lumOff val="60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Oversee and Govern (OV) </a:t>
            </a:r>
          </a:p>
        </p:txBody>
      </p:sp>
      <p:sp>
        <p:nvSpPr>
          <p:cNvPr id="25" name="Rectangle 24">
            <a:extLst>
              <a:ext uri="{FF2B5EF4-FFF2-40B4-BE49-F238E27FC236}">
                <a16:creationId xmlns:a16="http://schemas.microsoft.com/office/drawing/2014/main" id="{11F2879B-FF42-46F3-81BD-D6C4CE950788}"/>
              </a:ext>
            </a:extLst>
          </p:cNvPr>
          <p:cNvSpPr/>
          <p:nvPr/>
        </p:nvSpPr>
        <p:spPr>
          <a:xfrm>
            <a:off x="5787529" y="6557595"/>
            <a:ext cx="1628972"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Protect and Defend (PR) </a:t>
            </a:r>
          </a:p>
        </p:txBody>
      </p:sp>
      <p:sp>
        <p:nvSpPr>
          <p:cNvPr id="26" name="Rectangle 25">
            <a:extLst>
              <a:ext uri="{FF2B5EF4-FFF2-40B4-BE49-F238E27FC236}">
                <a16:creationId xmlns:a16="http://schemas.microsoft.com/office/drawing/2014/main" id="{629EA8FE-AC4A-483E-A0E0-EB080207F03A}"/>
              </a:ext>
            </a:extLst>
          </p:cNvPr>
          <p:cNvSpPr/>
          <p:nvPr/>
        </p:nvSpPr>
        <p:spPr>
          <a:xfrm>
            <a:off x="7443947" y="6557595"/>
            <a:ext cx="971741"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Analyze (AN)</a:t>
            </a:r>
            <a:r>
              <a:rPr lang="en-US" sz="1100" dirty="0"/>
              <a:t> </a:t>
            </a:r>
          </a:p>
        </p:txBody>
      </p:sp>
      <p:sp>
        <p:nvSpPr>
          <p:cNvPr id="27" name="Rectangle 26">
            <a:extLst>
              <a:ext uri="{FF2B5EF4-FFF2-40B4-BE49-F238E27FC236}">
                <a16:creationId xmlns:a16="http://schemas.microsoft.com/office/drawing/2014/main" id="{9FB60A3E-FD47-46E9-9D81-69ABC4047706}"/>
              </a:ext>
            </a:extLst>
          </p:cNvPr>
          <p:cNvSpPr/>
          <p:nvPr/>
        </p:nvSpPr>
        <p:spPr>
          <a:xfrm>
            <a:off x="8443134" y="6557595"/>
            <a:ext cx="1672253"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Collect and Operate (CO)</a:t>
            </a:r>
            <a:r>
              <a:rPr lang="en-US" sz="1100" dirty="0"/>
              <a:t> </a:t>
            </a:r>
          </a:p>
        </p:txBody>
      </p:sp>
      <p:sp>
        <p:nvSpPr>
          <p:cNvPr id="28" name="Rectangle 27">
            <a:extLst>
              <a:ext uri="{FF2B5EF4-FFF2-40B4-BE49-F238E27FC236}">
                <a16:creationId xmlns:a16="http://schemas.microsoft.com/office/drawing/2014/main" id="{402BE4D3-4DED-4987-BA67-3C6134E7B8AC}"/>
              </a:ext>
            </a:extLst>
          </p:cNvPr>
          <p:cNvSpPr/>
          <p:nvPr/>
        </p:nvSpPr>
        <p:spPr>
          <a:xfrm>
            <a:off x="10142833" y="6557595"/>
            <a:ext cx="1112805"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Investigate (IN) </a:t>
            </a:r>
          </a:p>
        </p:txBody>
      </p:sp>
      <p:sp>
        <p:nvSpPr>
          <p:cNvPr id="29" name="Left Brace 28">
            <a:extLst>
              <a:ext uri="{FF2B5EF4-FFF2-40B4-BE49-F238E27FC236}">
                <a16:creationId xmlns:a16="http://schemas.microsoft.com/office/drawing/2014/main" id="{931D675C-E662-4150-BBC6-F46F52AEBB04}"/>
              </a:ext>
            </a:extLst>
          </p:cNvPr>
          <p:cNvSpPr/>
          <p:nvPr/>
        </p:nvSpPr>
        <p:spPr>
          <a:xfrm rot="5400000">
            <a:off x="5833458" y="1113646"/>
            <a:ext cx="217714" cy="106266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38E3C8DC-335C-440A-8426-1600C6782854}"/>
              </a:ext>
            </a:extLst>
          </p:cNvPr>
          <p:cNvGraphicFramePr>
            <a:graphicFrameLocks noGrp="1"/>
          </p:cNvGraphicFramePr>
          <p:nvPr>
            <p:extLst>
              <p:ext uri="{D42A27DB-BD31-4B8C-83A1-F6EECF244321}">
                <p14:modId xmlns:p14="http://schemas.microsoft.com/office/powerpoint/2010/main" val="3691926289"/>
              </p:ext>
            </p:extLst>
          </p:nvPr>
        </p:nvGraphicFramePr>
        <p:xfrm>
          <a:off x="1376540" y="3873106"/>
          <a:ext cx="2281060" cy="2514600"/>
        </p:xfrm>
        <a:graphic>
          <a:graphicData uri="http://schemas.openxmlformats.org/drawingml/2006/table">
            <a:tbl>
              <a:tblPr>
                <a:tableStyleId>{5C22544A-7EE6-4342-B048-85BDC9FD1C3A}</a:tableStyleId>
              </a:tblPr>
              <a:tblGrid>
                <a:gridCol w="2281060">
                  <a:extLst>
                    <a:ext uri="{9D8B030D-6E8A-4147-A177-3AD203B41FA5}">
                      <a16:colId xmlns:a16="http://schemas.microsoft.com/office/drawing/2014/main" val="313093219"/>
                    </a:ext>
                  </a:extLst>
                </a:gridCol>
              </a:tblGrid>
              <a:tr h="148775">
                <a:tc>
                  <a:txBody>
                    <a:bodyPr/>
                    <a:lstStyle/>
                    <a:p>
                      <a:pPr algn="ctr" fontAlgn="b"/>
                      <a:r>
                        <a:rPr lang="en-US" sz="1050" u="none" strike="noStrike">
                          <a:effectLst/>
                        </a:rPr>
                        <a:t>Incident analysis &amp; Documentation</a:t>
                      </a:r>
                      <a:endParaRPr lang="en-US" sz="105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1469965"/>
                  </a:ext>
                </a:extLst>
              </a:tr>
              <a:tr h="148775">
                <a:tc>
                  <a:txBody>
                    <a:bodyPr/>
                    <a:lstStyle/>
                    <a:p>
                      <a:pPr algn="ctr" fontAlgn="b"/>
                      <a:r>
                        <a:rPr lang="en-US" sz="1050" u="none" strike="noStrike">
                          <a:effectLst/>
                        </a:rPr>
                        <a:t>Containment Strategy design</a:t>
                      </a:r>
                      <a:endParaRPr lang="en-US" sz="105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1584564"/>
                  </a:ext>
                </a:extLst>
              </a:tr>
              <a:tr h="148775">
                <a:tc>
                  <a:txBody>
                    <a:bodyPr/>
                    <a:lstStyle/>
                    <a:p>
                      <a:pPr algn="ctr" fontAlgn="b"/>
                      <a:r>
                        <a:rPr lang="en-US" sz="1050" u="none" strike="noStrike">
                          <a:effectLst/>
                        </a:rPr>
                        <a:t>Forensic evidence collection</a:t>
                      </a:r>
                      <a:endParaRPr lang="en-US" sz="105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4259678"/>
                  </a:ext>
                </a:extLst>
              </a:tr>
              <a:tr h="148775">
                <a:tc>
                  <a:txBody>
                    <a:bodyPr/>
                    <a:lstStyle/>
                    <a:p>
                      <a:pPr algn="ctr" fontAlgn="b"/>
                      <a:r>
                        <a:rPr lang="en-US" sz="1050" u="none" strike="noStrike">
                          <a:effectLst/>
                        </a:rPr>
                        <a:t>Tracking/Tracing</a:t>
                      </a:r>
                      <a:endParaRPr lang="en-US" sz="105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32259098"/>
                  </a:ext>
                </a:extLst>
              </a:tr>
              <a:tr h="148775">
                <a:tc>
                  <a:txBody>
                    <a:bodyPr/>
                    <a:lstStyle/>
                    <a:p>
                      <a:pPr algn="ctr" fontAlgn="b"/>
                      <a:r>
                        <a:rPr lang="en-US" sz="1050" u="none" strike="noStrike">
                          <a:effectLst/>
                        </a:rPr>
                        <a:t>Incident response</a:t>
                      </a:r>
                      <a:endParaRPr lang="en-US" sz="105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3586732"/>
                  </a:ext>
                </a:extLst>
              </a:tr>
              <a:tr h="148775">
                <a:tc>
                  <a:txBody>
                    <a:bodyPr/>
                    <a:lstStyle/>
                    <a:p>
                      <a:pPr algn="ctr" fontAlgn="b"/>
                      <a:r>
                        <a:rPr lang="en-US" sz="1050" u="none" strike="noStrike">
                          <a:effectLst/>
                        </a:rPr>
                        <a:t>Vulnerability analysis &amp; response</a:t>
                      </a:r>
                      <a:endParaRPr lang="en-US" sz="105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2874941"/>
                  </a:ext>
                </a:extLst>
              </a:tr>
              <a:tr h="148775">
                <a:tc>
                  <a:txBody>
                    <a:bodyPr/>
                    <a:lstStyle/>
                    <a:p>
                      <a:pPr algn="ctr" fontAlgn="b"/>
                      <a:r>
                        <a:rPr lang="en-US" sz="1050" u="none" strike="noStrike">
                          <a:effectLst/>
                        </a:rPr>
                        <a:t>Artifact analysis &amp; response</a:t>
                      </a:r>
                      <a:endParaRPr lang="en-US" sz="105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6188937"/>
                  </a:ext>
                </a:extLst>
              </a:tr>
              <a:tr h="148775">
                <a:tc>
                  <a:txBody>
                    <a:bodyPr/>
                    <a:lstStyle/>
                    <a:p>
                      <a:pPr algn="ctr" fontAlgn="b"/>
                      <a:r>
                        <a:rPr lang="en-US" sz="1050" u="none" strike="noStrike">
                          <a:effectLst/>
                        </a:rPr>
                        <a:t>Digital evidence preservation</a:t>
                      </a:r>
                      <a:endParaRPr lang="en-US" sz="105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4642075"/>
                  </a:ext>
                </a:extLst>
              </a:tr>
              <a:tr h="148775">
                <a:tc>
                  <a:txBody>
                    <a:bodyPr/>
                    <a:lstStyle/>
                    <a:p>
                      <a:pPr algn="ctr" fontAlgn="b"/>
                      <a:r>
                        <a:rPr lang="en-US" sz="1050" u="none" strike="noStrike">
                          <a:effectLst/>
                        </a:rPr>
                        <a:t>Incident forecasting (intelligence based)</a:t>
                      </a:r>
                      <a:endParaRPr lang="en-US" sz="105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6886793"/>
                  </a:ext>
                </a:extLst>
              </a:tr>
              <a:tr h="289193">
                <a:tc>
                  <a:txBody>
                    <a:bodyPr/>
                    <a:lstStyle/>
                    <a:p>
                      <a:pPr algn="ctr" fontAlgn="b"/>
                      <a:r>
                        <a:rPr lang="en-US" sz="1050" u="none" strike="noStrike">
                          <a:effectLst/>
                        </a:rPr>
                        <a:t>Digital forensic processes and workflow models</a:t>
                      </a:r>
                      <a:endParaRPr lang="en-US" sz="105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8730102"/>
                  </a:ext>
                </a:extLst>
              </a:tr>
              <a:tr h="148775">
                <a:tc>
                  <a:txBody>
                    <a:bodyPr/>
                    <a:lstStyle/>
                    <a:p>
                      <a:pPr algn="ctr" fontAlgn="b"/>
                      <a:r>
                        <a:rPr lang="en-US" sz="1050" u="none" strike="noStrike">
                          <a:effectLst/>
                        </a:rPr>
                        <a:t>Digital forensic case studies</a:t>
                      </a:r>
                      <a:endParaRPr lang="en-US" sz="105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4367028"/>
                  </a:ext>
                </a:extLst>
              </a:tr>
              <a:tr h="289193">
                <a:tc>
                  <a:txBody>
                    <a:bodyPr/>
                    <a:lstStyle/>
                    <a:p>
                      <a:pPr algn="ctr" fontAlgn="b"/>
                      <a:r>
                        <a:rPr lang="en-US" sz="1050" u="none" strike="noStrike" dirty="0">
                          <a:effectLst/>
                        </a:rPr>
                        <a:t>Legal, ethical and policy issues related to digital forensics</a:t>
                      </a:r>
                      <a:endParaRPr lang="en-US" sz="105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1561210"/>
                  </a:ext>
                </a:extLst>
              </a:tr>
            </a:tbl>
          </a:graphicData>
        </a:graphic>
      </p:graphicFrame>
      <p:sp>
        <p:nvSpPr>
          <p:cNvPr id="30" name="Title 3">
            <a:extLst>
              <a:ext uri="{FF2B5EF4-FFF2-40B4-BE49-F238E27FC236}">
                <a16:creationId xmlns:a16="http://schemas.microsoft.com/office/drawing/2014/main" id="{169AA876-386B-4AFA-8F56-E39F3A50EA20}"/>
              </a:ext>
            </a:extLst>
          </p:cNvPr>
          <p:cNvSpPr txBox="1">
            <a:spLocks/>
          </p:cNvSpPr>
          <p:nvPr/>
        </p:nvSpPr>
        <p:spPr>
          <a:xfrm>
            <a:off x="603529" y="373311"/>
            <a:ext cx="10367999" cy="3833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JRC / NICE MAPPING (III) </a:t>
            </a:r>
            <a:endParaRPr lang="en-US" sz="2400" b="1" dirty="0">
              <a:solidFill>
                <a:schemeClr val="accent1"/>
              </a:solidFill>
            </a:endParaRPr>
          </a:p>
        </p:txBody>
      </p:sp>
    </p:spTree>
    <p:extLst>
      <p:ext uri="{BB962C8B-B14F-4D97-AF65-F5344CB8AC3E}">
        <p14:creationId xmlns:p14="http://schemas.microsoft.com/office/powerpoint/2010/main" val="208795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EFC304EB-E57A-4F1F-BDAD-98F3D5C275A5}"/>
              </a:ext>
            </a:extLst>
          </p:cNvPr>
          <p:cNvGraphicFramePr>
            <a:graphicFrameLocks noGrp="1"/>
          </p:cNvGraphicFramePr>
          <p:nvPr>
            <p:extLst>
              <p:ext uri="{D42A27DB-BD31-4B8C-83A1-F6EECF244321}">
                <p14:modId xmlns:p14="http://schemas.microsoft.com/office/powerpoint/2010/main" val="3639437296"/>
              </p:ext>
            </p:extLst>
          </p:nvPr>
        </p:nvGraphicFramePr>
        <p:xfrm>
          <a:off x="3732576" y="971472"/>
          <a:ext cx="3794034" cy="5254031"/>
        </p:xfrm>
        <a:graphic>
          <a:graphicData uri="http://schemas.openxmlformats.org/drawingml/2006/table">
            <a:tbl>
              <a:tblPr>
                <a:tableStyleId>{5C22544A-7EE6-4342-B048-85BDC9FD1C3A}</a:tableStyleId>
              </a:tblPr>
              <a:tblGrid>
                <a:gridCol w="3794034">
                  <a:extLst>
                    <a:ext uri="{9D8B030D-6E8A-4147-A177-3AD203B41FA5}">
                      <a16:colId xmlns:a16="http://schemas.microsoft.com/office/drawing/2014/main" val="2939796127"/>
                    </a:ext>
                  </a:extLst>
                </a:gridCol>
              </a:tblGrid>
              <a:tr h="1120641">
                <a:tc>
                  <a:txBody>
                    <a:bodyPr/>
                    <a:lstStyle/>
                    <a:p>
                      <a:pPr algn="l" fontAlgn="ctr"/>
                      <a:r>
                        <a:rPr lang="en-US" sz="1100" u="none" strike="noStrike" dirty="0">
                          <a:effectLst/>
                        </a:rPr>
                        <a:t>All aspects relevant to Security Architect (SP-ARC-002); Systems Requirements Planner (SP-SRP-001); Information Systems Security Developer (SP-SYS-001).</a:t>
                      </a:r>
                    </a:p>
                    <a:p>
                      <a:pPr algn="l" fontAlgn="ctr"/>
                      <a:r>
                        <a:rPr lang="en-US" sz="1100" u="none" strike="noStrike" dirty="0">
                          <a:effectLst/>
                        </a:rPr>
                        <a:t>Also Legal Advice and Advocacy (OV-LGA); Program Manager (OV-PMA-001).</a:t>
                      </a:r>
                    </a:p>
                    <a:p>
                      <a:pPr algn="l" fontAlgn="ctr"/>
                      <a:r>
                        <a:rPr lang="en-US" sz="1100" u="none" strike="noStrike" dirty="0">
                          <a:effectLst/>
                        </a:rPr>
                        <a:t>Other aspects are described individually.</a:t>
                      </a:r>
                    </a:p>
                    <a:p>
                      <a:pPr algn="l" fontAlgn="ctr"/>
                      <a:endParaRPr lang="en-US" sz="600" u="none" strike="noStrike" dirty="0">
                        <a:effectLst/>
                      </a:endParaRPr>
                    </a:p>
                  </a:txBody>
                  <a:tcPr marL="9525" marR="9525" marT="9525" marB="0" anchor="ctr"/>
                </a:tc>
                <a:extLst>
                  <a:ext uri="{0D108BD9-81ED-4DB2-BD59-A6C34878D82A}">
                    <a16:rowId xmlns:a16="http://schemas.microsoft.com/office/drawing/2014/main" val="1646605366"/>
                  </a:ext>
                </a:extLst>
              </a:tr>
              <a:tr h="518851">
                <a:tc>
                  <a:txBody>
                    <a:bodyPr/>
                    <a:lstStyle/>
                    <a:p>
                      <a:pPr algn="l" fontAlgn="ctr"/>
                      <a:r>
                        <a:rPr lang="en-US" sz="1100" b="0" i="0" u="none" strike="noStrike" dirty="0">
                          <a:solidFill>
                            <a:srgbClr val="000000"/>
                          </a:solidFill>
                          <a:effectLst/>
                          <a:latin typeface="Calibri" panose="020F0502020204030204" pitchFamily="34" charset="0"/>
                        </a:rPr>
                        <a:t>Social aspects also relevant to:</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dirty="0">
                          <a:solidFill>
                            <a:srgbClr val="000000"/>
                          </a:solidFill>
                          <a:latin typeface="Calibri" panose="020F0502020204030204" pitchFamily="34" charset="0"/>
                        </a:rPr>
                        <a:t>Analyze (AN)</a:t>
                      </a:r>
                      <a:r>
                        <a:rPr lang="en-US" sz="1100" b="0" dirty="0"/>
                        <a:t>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dirty="0">
                          <a:solidFill>
                            <a:srgbClr val="000000"/>
                          </a:solidFill>
                          <a:latin typeface="Calibri" panose="020F0502020204030204" pitchFamily="34" charset="0"/>
                        </a:rPr>
                        <a:t>Collect and Operate (CO)</a:t>
                      </a:r>
                      <a:r>
                        <a:rPr lang="en-US" sz="1100" b="0" dirty="0"/>
                        <a:t> </a:t>
                      </a:r>
                    </a:p>
                  </a:txBody>
                  <a:tcPr marL="9525" marR="9525" marT="9525" marB="0" anchor="ctr"/>
                </a:tc>
                <a:extLst>
                  <a:ext uri="{0D108BD9-81ED-4DB2-BD59-A6C34878D82A}">
                    <a16:rowId xmlns:a16="http://schemas.microsoft.com/office/drawing/2014/main" val="4204969594"/>
                  </a:ext>
                </a:extLst>
              </a:tr>
              <a:tr h="1899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33416547"/>
                  </a:ext>
                </a:extLst>
              </a:tr>
              <a:tr h="1899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dirty="0">
                          <a:solidFill>
                            <a:srgbClr val="000000"/>
                          </a:solidFill>
                          <a:latin typeface="Calibri" panose="020F0502020204030204" pitchFamily="34" charset="0"/>
                        </a:rPr>
                        <a:t>Protect and Defend (PR)</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33316214"/>
                  </a:ext>
                </a:extLst>
              </a:tr>
              <a:tr h="179380">
                <a:tc>
                  <a:txBody>
                    <a:bodyPr/>
                    <a:lstStyle/>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36018850"/>
                  </a:ext>
                </a:extLst>
              </a:tr>
              <a:tr h="518851">
                <a:tc>
                  <a:txBody>
                    <a:bodyPr/>
                    <a:lstStyle/>
                    <a:p>
                      <a:pPr algn="l" fontAlgn="ctr"/>
                      <a:endParaRPr lang="en-US" sz="1100" u="none" strike="noStrike" dirty="0">
                        <a:effectLst/>
                      </a:endParaRPr>
                    </a:p>
                    <a:p>
                      <a:pPr algn="l" fontAlgn="ctr"/>
                      <a:endParaRPr lang="en-US" sz="1100" u="none" strike="noStrike" dirty="0">
                        <a:effectLst/>
                      </a:endParaRPr>
                    </a:p>
                    <a:p>
                      <a:pPr algn="l" fontAlgn="ctr"/>
                      <a:endParaRPr lang="en-US" sz="1100" u="none" strike="noStrike" dirty="0">
                        <a:effectLst/>
                      </a:endParaRPr>
                    </a:p>
                  </a:txBody>
                  <a:tcPr marL="9525" marR="9525" marT="9525" marB="0" anchor="ctr"/>
                </a:tc>
                <a:extLst>
                  <a:ext uri="{0D108BD9-81ED-4DB2-BD59-A6C34878D82A}">
                    <a16:rowId xmlns:a16="http://schemas.microsoft.com/office/drawing/2014/main" val="2433207014"/>
                  </a:ext>
                </a:extLst>
              </a:tr>
              <a:tr h="3491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239262100"/>
                  </a:ext>
                </a:extLst>
              </a:tr>
              <a:tr h="3491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337122446"/>
                  </a:ext>
                </a:extLst>
              </a:tr>
              <a:tr h="3491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823557020"/>
                  </a:ext>
                </a:extLst>
              </a:tr>
              <a:tr h="3491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highlight>
                            <a:srgbClr val="FF0000"/>
                          </a:highlight>
                          <a:latin typeface="+mn-lt"/>
                          <a:ea typeface="+mn-ea"/>
                          <a:cs typeface="+mn-cs"/>
                        </a:rPr>
                        <a:t>Repeated.</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712859703"/>
                  </a:ext>
                </a:extLst>
              </a:tr>
              <a:tr h="1899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4259067"/>
                  </a:ext>
                </a:extLst>
              </a:tr>
              <a:tr h="1899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88022726"/>
                  </a:ext>
                </a:extLst>
              </a:tr>
              <a:tr h="1899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732905391"/>
                  </a:ext>
                </a:extLst>
              </a:tr>
              <a:tr h="1899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highlight>
                            <a:srgbClr val="FF0000"/>
                          </a:highlight>
                          <a:latin typeface="+mn-lt"/>
                          <a:ea typeface="+mn-ea"/>
                          <a:cs typeface="+mn-cs"/>
                        </a:rPr>
                        <a:t>Not clear definition.</a:t>
                      </a:r>
                    </a:p>
                  </a:txBody>
                  <a:tcPr marL="9525" marR="9525" marT="9525" marB="0" anchor="ctr"/>
                </a:tc>
                <a:extLst>
                  <a:ext uri="{0D108BD9-81ED-4DB2-BD59-A6C34878D82A}">
                    <a16:rowId xmlns:a16="http://schemas.microsoft.com/office/drawing/2014/main" val="2423164894"/>
                  </a:ext>
                </a:extLst>
              </a:tr>
              <a:tr h="1899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4027421476"/>
                  </a:ext>
                </a:extLst>
              </a:tr>
              <a:tr h="18998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11627737"/>
                  </a:ext>
                </a:extLst>
              </a:tr>
            </a:tbl>
          </a:graphicData>
        </a:graphic>
      </p:graphicFrame>
      <p:graphicFrame>
        <p:nvGraphicFramePr>
          <p:cNvPr id="36" name="Table 35">
            <a:extLst>
              <a:ext uri="{FF2B5EF4-FFF2-40B4-BE49-F238E27FC236}">
                <a16:creationId xmlns:a16="http://schemas.microsoft.com/office/drawing/2014/main" id="{DD50420B-CD92-48A3-B7CA-313C6ECCF5E8}"/>
              </a:ext>
            </a:extLst>
          </p:cNvPr>
          <p:cNvGraphicFramePr>
            <a:graphicFrameLocks noGrp="1"/>
          </p:cNvGraphicFramePr>
          <p:nvPr>
            <p:extLst>
              <p:ext uri="{D42A27DB-BD31-4B8C-83A1-F6EECF244321}">
                <p14:modId xmlns:p14="http://schemas.microsoft.com/office/powerpoint/2010/main" val="843637558"/>
              </p:ext>
            </p:extLst>
          </p:nvPr>
        </p:nvGraphicFramePr>
        <p:xfrm>
          <a:off x="7718695" y="966652"/>
          <a:ext cx="2844800" cy="1833145"/>
        </p:xfrm>
        <a:graphic>
          <a:graphicData uri="http://schemas.openxmlformats.org/drawingml/2006/table">
            <a:tbl>
              <a:tblPr>
                <a:tableStyleId>{5C22544A-7EE6-4342-B048-85BDC9FD1C3A}</a:tableStyleId>
              </a:tblPr>
              <a:tblGrid>
                <a:gridCol w="2844800">
                  <a:extLst>
                    <a:ext uri="{9D8B030D-6E8A-4147-A177-3AD203B41FA5}">
                      <a16:colId xmlns:a16="http://schemas.microsoft.com/office/drawing/2014/main" val="2939796127"/>
                    </a:ext>
                  </a:extLst>
                </a:gridCol>
              </a:tblGrid>
              <a:tr h="1833145">
                <a:tc>
                  <a:txBody>
                    <a:bodyPr/>
                    <a:lstStyle/>
                    <a:p>
                      <a:pPr algn="l" fontAlgn="ctr"/>
                      <a:r>
                        <a:rPr lang="en-US" sz="1100" u="none" strike="noStrike" dirty="0">
                          <a:effectLst/>
                        </a:rPr>
                        <a:t>Horizontal topics, mainly covered by SP and OV.</a:t>
                      </a:r>
                    </a:p>
                    <a:p>
                      <a:pPr algn="l"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6605366"/>
                  </a:ext>
                </a:extLst>
              </a:tr>
            </a:tbl>
          </a:graphicData>
        </a:graphic>
      </p:graphicFrame>
      <p:sp>
        <p:nvSpPr>
          <p:cNvPr id="3" name="TextBox 2">
            <a:extLst>
              <a:ext uri="{FF2B5EF4-FFF2-40B4-BE49-F238E27FC236}">
                <a16:creationId xmlns:a16="http://schemas.microsoft.com/office/drawing/2014/main" id="{89E78856-CDA9-4DB8-B81A-E0228193554C}"/>
              </a:ext>
            </a:extLst>
          </p:cNvPr>
          <p:cNvSpPr txBox="1"/>
          <p:nvPr/>
        </p:nvSpPr>
        <p:spPr>
          <a:xfrm>
            <a:off x="488869" y="686591"/>
            <a:ext cx="3672243" cy="307777"/>
          </a:xfrm>
          <a:prstGeom prst="rect">
            <a:avLst/>
          </a:prstGeom>
          <a:noFill/>
        </p:spPr>
        <p:txBody>
          <a:bodyPr wrap="square" rtlCol="0">
            <a:spAutoFit/>
          </a:bodyPr>
          <a:lstStyle/>
          <a:p>
            <a:pPr algn="ctr"/>
            <a:r>
              <a:rPr lang="en-US" sz="1400" dirty="0"/>
              <a:t>JRC taxonomy Cybersecurity subdomains</a:t>
            </a:r>
          </a:p>
        </p:txBody>
      </p:sp>
      <p:sp>
        <p:nvSpPr>
          <p:cNvPr id="37" name="TextBox 36">
            <a:extLst>
              <a:ext uri="{FF2B5EF4-FFF2-40B4-BE49-F238E27FC236}">
                <a16:creationId xmlns:a16="http://schemas.microsoft.com/office/drawing/2014/main" id="{FD85697C-5359-48E9-A34D-594521F652F7}"/>
              </a:ext>
            </a:extLst>
          </p:cNvPr>
          <p:cNvSpPr txBox="1"/>
          <p:nvPr/>
        </p:nvSpPr>
        <p:spPr>
          <a:xfrm>
            <a:off x="4402906" y="668482"/>
            <a:ext cx="2065383" cy="307777"/>
          </a:xfrm>
          <a:prstGeom prst="rect">
            <a:avLst/>
          </a:prstGeom>
          <a:noFill/>
        </p:spPr>
        <p:txBody>
          <a:bodyPr wrap="square" rtlCol="0">
            <a:spAutoFit/>
          </a:bodyPr>
          <a:lstStyle/>
          <a:p>
            <a:pPr algn="ctr"/>
            <a:r>
              <a:rPr lang="en-US" sz="1400" dirty="0"/>
              <a:t>NICE Role description</a:t>
            </a:r>
          </a:p>
        </p:txBody>
      </p:sp>
      <p:sp>
        <p:nvSpPr>
          <p:cNvPr id="38" name="TextBox 37">
            <a:extLst>
              <a:ext uri="{FF2B5EF4-FFF2-40B4-BE49-F238E27FC236}">
                <a16:creationId xmlns:a16="http://schemas.microsoft.com/office/drawing/2014/main" id="{EB73BC1D-34CF-4DA1-9B2E-5F48A4DF532B}"/>
              </a:ext>
            </a:extLst>
          </p:cNvPr>
          <p:cNvSpPr txBox="1"/>
          <p:nvPr/>
        </p:nvSpPr>
        <p:spPr>
          <a:xfrm>
            <a:off x="7718695" y="632496"/>
            <a:ext cx="2844800" cy="307777"/>
          </a:xfrm>
          <a:prstGeom prst="rect">
            <a:avLst/>
          </a:prstGeom>
          <a:noFill/>
        </p:spPr>
        <p:txBody>
          <a:bodyPr wrap="square" rtlCol="0">
            <a:spAutoFit/>
          </a:bodyPr>
          <a:lstStyle/>
          <a:p>
            <a:pPr algn="ctr"/>
            <a:r>
              <a:rPr lang="en-US" sz="1400" dirty="0"/>
              <a:t>Comments</a:t>
            </a:r>
          </a:p>
        </p:txBody>
      </p:sp>
      <p:sp>
        <p:nvSpPr>
          <p:cNvPr id="11" name="Rectangle 10">
            <a:extLst>
              <a:ext uri="{FF2B5EF4-FFF2-40B4-BE49-F238E27FC236}">
                <a16:creationId xmlns:a16="http://schemas.microsoft.com/office/drawing/2014/main" id="{910FE10A-7D81-42B7-9ACF-9442A959DD64}"/>
              </a:ext>
            </a:extLst>
          </p:cNvPr>
          <p:cNvSpPr/>
          <p:nvPr/>
        </p:nvSpPr>
        <p:spPr>
          <a:xfrm>
            <a:off x="741678" y="966652"/>
            <a:ext cx="531223" cy="5258852"/>
          </a:xfrm>
          <a:prstGeom prst="rect">
            <a:avLst/>
          </a:prstGeom>
          <a:solidFill>
            <a:srgbClr val="4472C4">
              <a:alpha val="50196"/>
            </a:srgbClr>
          </a:solidFill>
          <a:ln>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rPr>
              <a:t>Human Aspects</a:t>
            </a:r>
          </a:p>
        </p:txBody>
      </p:sp>
      <p:sp>
        <p:nvSpPr>
          <p:cNvPr id="76" name="Rectangle 75">
            <a:extLst>
              <a:ext uri="{FF2B5EF4-FFF2-40B4-BE49-F238E27FC236}">
                <a16:creationId xmlns:a16="http://schemas.microsoft.com/office/drawing/2014/main" id="{B779368B-2D49-4A94-B14E-2660D7DAC232}"/>
              </a:ext>
            </a:extLst>
          </p:cNvPr>
          <p:cNvSpPr/>
          <p:nvPr/>
        </p:nvSpPr>
        <p:spPr>
          <a:xfrm>
            <a:off x="562922" y="6559684"/>
            <a:ext cx="1550424"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Securely Provision (SP)</a:t>
            </a:r>
            <a:r>
              <a:rPr lang="en-US" sz="1100" dirty="0"/>
              <a:t> </a:t>
            </a:r>
          </a:p>
        </p:txBody>
      </p:sp>
      <p:sp>
        <p:nvSpPr>
          <p:cNvPr id="77" name="Rectangle 76">
            <a:extLst>
              <a:ext uri="{FF2B5EF4-FFF2-40B4-BE49-F238E27FC236}">
                <a16:creationId xmlns:a16="http://schemas.microsoft.com/office/drawing/2014/main" id="{C92535C2-5FF6-485F-9E92-86F526A282E9}"/>
              </a:ext>
            </a:extLst>
          </p:cNvPr>
          <p:cNvSpPr/>
          <p:nvPr/>
        </p:nvSpPr>
        <p:spPr>
          <a:xfrm>
            <a:off x="2133736" y="6559681"/>
            <a:ext cx="1851789"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Operate and Maintain (OM) </a:t>
            </a:r>
          </a:p>
        </p:txBody>
      </p:sp>
      <p:sp>
        <p:nvSpPr>
          <p:cNvPr id="78" name="Rectangle 77">
            <a:extLst>
              <a:ext uri="{FF2B5EF4-FFF2-40B4-BE49-F238E27FC236}">
                <a16:creationId xmlns:a16="http://schemas.microsoft.com/office/drawing/2014/main" id="{50B67DC3-469D-4DC7-BF68-C80487E11A55}"/>
              </a:ext>
            </a:extLst>
          </p:cNvPr>
          <p:cNvSpPr/>
          <p:nvPr/>
        </p:nvSpPr>
        <p:spPr>
          <a:xfrm>
            <a:off x="4010995" y="6559681"/>
            <a:ext cx="1707519"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Oversee and Govern (OV) </a:t>
            </a:r>
          </a:p>
        </p:txBody>
      </p:sp>
      <p:sp>
        <p:nvSpPr>
          <p:cNvPr id="79" name="Rectangle 78">
            <a:extLst>
              <a:ext uri="{FF2B5EF4-FFF2-40B4-BE49-F238E27FC236}">
                <a16:creationId xmlns:a16="http://schemas.microsoft.com/office/drawing/2014/main" id="{35C73088-456F-421B-B1CB-9E584B787155}"/>
              </a:ext>
            </a:extLst>
          </p:cNvPr>
          <p:cNvSpPr/>
          <p:nvPr/>
        </p:nvSpPr>
        <p:spPr>
          <a:xfrm>
            <a:off x="5743984" y="6559681"/>
            <a:ext cx="1628972"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Protect and Defend (PR) </a:t>
            </a:r>
          </a:p>
        </p:txBody>
      </p:sp>
      <p:sp>
        <p:nvSpPr>
          <p:cNvPr id="80" name="Rectangle 79">
            <a:extLst>
              <a:ext uri="{FF2B5EF4-FFF2-40B4-BE49-F238E27FC236}">
                <a16:creationId xmlns:a16="http://schemas.microsoft.com/office/drawing/2014/main" id="{AC50E614-162C-4FA6-B5DD-BEC3FC58E969}"/>
              </a:ext>
            </a:extLst>
          </p:cNvPr>
          <p:cNvSpPr/>
          <p:nvPr/>
        </p:nvSpPr>
        <p:spPr>
          <a:xfrm>
            <a:off x="7400402" y="6559681"/>
            <a:ext cx="971741" cy="261610"/>
          </a:xfrm>
          <a:prstGeom prst="rect">
            <a:avLst/>
          </a:prstGeom>
          <a:solidFill>
            <a:schemeClr val="accent6">
              <a:lumMod val="40000"/>
              <a:lumOff val="60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Analyze (AN)</a:t>
            </a:r>
            <a:r>
              <a:rPr lang="en-US" sz="1100" dirty="0"/>
              <a:t> </a:t>
            </a:r>
          </a:p>
        </p:txBody>
      </p:sp>
      <p:sp>
        <p:nvSpPr>
          <p:cNvPr id="81" name="Rectangle 80">
            <a:extLst>
              <a:ext uri="{FF2B5EF4-FFF2-40B4-BE49-F238E27FC236}">
                <a16:creationId xmlns:a16="http://schemas.microsoft.com/office/drawing/2014/main" id="{ACDFB061-5986-482A-B7FA-DFCA18B9306D}"/>
              </a:ext>
            </a:extLst>
          </p:cNvPr>
          <p:cNvSpPr/>
          <p:nvPr/>
        </p:nvSpPr>
        <p:spPr>
          <a:xfrm>
            <a:off x="8399589" y="6559681"/>
            <a:ext cx="1672253" cy="261610"/>
          </a:xfrm>
          <a:prstGeom prst="rect">
            <a:avLst/>
          </a:prstGeom>
          <a:solidFill>
            <a:schemeClr val="accent6">
              <a:lumMod val="40000"/>
              <a:lumOff val="60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Collect and Operate (CO) </a:t>
            </a:r>
          </a:p>
        </p:txBody>
      </p:sp>
      <p:sp>
        <p:nvSpPr>
          <p:cNvPr id="82" name="Rectangle 81">
            <a:extLst>
              <a:ext uri="{FF2B5EF4-FFF2-40B4-BE49-F238E27FC236}">
                <a16:creationId xmlns:a16="http://schemas.microsoft.com/office/drawing/2014/main" id="{C446588E-39E1-4F80-9AEF-8B122F170A38}"/>
              </a:ext>
            </a:extLst>
          </p:cNvPr>
          <p:cNvSpPr/>
          <p:nvPr/>
        </p:nvSpPr>
        <p:spPr>
          <a:xfrm>
            <a:off x="10099288" y="6559681"/>
            <a:ext cx="1112805"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Investigate (IN)</a:t>
            </a:r>
            <a:r>
              <a:rPr lang="en-US" sz="1100" dirty="0"/>
              <a:t> </a:t>
            </a:r>
          </a:p>
        </p:txBody>
      </p:sp>
      <p:sp>
        <p:nvSpPr>
          <p:cNvPr id="83" name="Left Brace 82">
            <a:extLst>
              <a:ext uri="{FF2B5EF4-FFF2-40B4-BE49-F238E27FC236}">
                <a16:creationId xmlns:a16="http://schemas.microsoft.com/office/drawing/2014/main" id="{63A5F0DE-23BD-41B0-9FE9-CC48392A1B85}"/>
              </a:ext>
            </a:extLst>
          </p:cNvPr>
          <p:cNvSpPr/>
          <p:nvPr/>
        </p:nvSpPr>
        <p:spPr>
          <a:xfrm rot="5400000">
            <a:off x="5789913" y="1115732"/>
            <a:ext cx="217714" cy="106266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a:extLst>
              <a:ext uri="{FF2B5EF4-FFF2-40B4-BE49-F238E27FC236}">
                <a16:creationId xmlns:a16="http://schemas.microsoft.com/office/drawing/2014/main" id="{2D1B46D4-7EA6-4AF8-8688-FC8E22BCCD89}"/>
              </a:ext>
            </a:extLst>
          </p:cNvPr>
          <p:cNvSpPr txBox="1"/>
          <p:nvPr/>
        </p:nvSpPr>
        <p:spPr>
          <a:xfrm>
            <a:off x="7762240" y="3074476"/>
            <a:ext cx="4204859" cy="830997"/>
          </a:xfrm>
          <a:prstGeom prst="rect">
            <a:avLst/>
          </a:prstGeom>
          <a:noFill/>
        </p:spPr>
        <p:txBody>
          <a:bodyPr wrap="square" rtlCol="0">
            <a:spAutoFit/>
          </a:bodyPr>
          <a:lstStyle/>
          <a:p>
            <a:r>
              <a:rPr lang="en-US" sz="1200" dirty="0"/>
              <a:t>Questions:</a:t>
            </a:r>
          </a:p>
          <a:p>
            <a:pPr marL="171450" indent="-171450">
              <a:buFontTx/>
              <a:buChar char="-"/>
            </a:pPr>
            <a:r>
              <a:rPr lang="en-US" sz="1200" dirty="0"/>
              <a:t>Can Attacker profiling be described in more detail?</a:t>
            </a:r>
          </a:p>
          <a:p>
            <a:pPr marL="171450" indent="-171450">
              <a:buFontTx/>
              <a:buChar char="-"/>
            </a:pPr>
            <a:r>
              <a:rPr lang="en-US" sz="1200" dirty="0"/>
              <a:t>Can Automating security functionality be moved to the Security Management and Governance block?</a:t>
            </a:r>
            <a:endParaRPr lang="en-US" sz="1200" b="1" dirty="0">
              <a:solidFill>
                <a:srgbClr val="000000"/>
              </a:solidFill>
              <a:latin typeface="Calibri" panose="020F0502020204030204" pitchFamily="34" charset="0"/>
            </a:endParaRPr>
          </a:p>
        </p:txBody>
      </p:sp>
      <p:graphicFrame>
        <p:nvGraphicFramePr>
          <p:cNvPr id="2" name="Table 1">
            <a:extLst>
              <a:ext uri="{FF2B5EF4-FFF2-40B4-BE49-F238E27FC236}">
                <a16:creationId xmlns:a16="http://schemas.microsoft.com/office/drawing/2014/main" id="{6AAF3470-A080-44A5-B22A-7959C3AE3E05}"/>
              </a:ext>
            </a:extLst>
          </p:cNvPr>
          <p:cNvGraphicFramePr>
            <a:graphicFrameLocks noGrp="1"/>
          </p:cNvGraphicFramePr>
          <p:nvPr>
            <p:extLst>
              <p:ext uri="{D42A27DB-BD31-4B8C-83A1-F6EECF244321}">
                <p14:modId xmlns:p14="http://schemas.microsoft.com/office/powerpoint/2010/main" val="2165253810"/>
              </p:ext>
            </p:extLst>
          </p:nvPr>
        </p:nvGraphicFramePr>
        <p:xfrm>
          <a:off x="1333234" y="962407"/>
          <a:ext cx="2339009" cy="5263097"/>
        </p:xfrm>
        <a:graphic>
          <a:graphicData uri="http://schemas.openxmlformats.org/drawingml/2006/table">
            <a:tbl>
              <a:tblPr>
                <a:tableStyleId>{5C22544A-7EE6-4342-B048-85BDC9FD1C3A}</a:tableStyleId>
              </a:tblPr>
              <a:tblGrid>
                <a:gridCol w="2339009">
                  <a:extLst>
                    <a:ext uri="{9D8B030D-6E8A-4147-A177-3AD203B41FA5}">
                      <a16:colId xmlns:a16="http://schemas.microsoft.com/office/drawing/2014/main" val="1768223493"/>
                    </a:ext>
                  </a:extLst>
                </a:gridCol>
              </a:tblGrid>
              <a:tr h="189189">
                <a:tc>
                  <a:txBody>
                    <a:bodyPr/>
                    <a:lstStyle/>
                    <a:p>
                      <a:pPr algn="ctr" fontAlgn="b"/>
                      <a:r>
                        <a:rPr lang="en-US" sz="1100" u="none" strike="noStrike">
                          <a:effectLst/>
                        </a:rPr>
                        <a:t>Accessibility</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4034268370"/>
                  </a:ext>
                </a:extLst>
              </a:tr>
              <a:tr h="189189">
                <a:tc>
                  <a:txBody>
                    <a:bodyPr/>
                    <a:lstStyle/>
                    <a:p>
                      <a:pPr algn="ctr" fontAlgn="b"/>
                      <a:r>
                        <a:rPr lang="en-US" sz="1100" u="none" strike="noStrike">
                          <a:effectLst/>
                        </a:rPr>
                        <a:t>Usability</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3208116325"/>
                  </a:ext>
                </a:extLst>
              </a:tr>
              <a:tr h="189189">
                <a:tc>
                  <a:txBody>
                    <a:bodyPr/>
                    <a:lstStyle/>
                    <a:p>
                      <a:pPr algn="ctr" fontAlgn="b"/>
                      <a:r>
                        <a:rPr lang="en-US" sz="1100" u="none" strike="noStrike" dirty="0">
                          <a:effectLst/>
                        </a:rPr>
                        <a:t>Social engineering and other human-related risks</a:t>
                      </a:r>
                      <a:endParaRPr lang="en-US" sz="11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721988679"/>
                  </a:ext>
                </a:extLst>
              </a:tr>
              <a:tr h="189189">
                <a:tc>
                  <a:txBody>
                    <a:bodyPr/>
                    <a:lstStyle/>
                    <a:p>
                      <a:pPr algn="ctr" fontAlgn="b"/>
                      <a:r>
                        <a:rPr lang="en-US" sz="1100" u="none" strike="noStrike">
                          <a:effectLst/>
                        </a:rPr>
                        <a:t>Socio-technical security</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439633686"/>
                  </a:ext>
                </a:extLst>
              </a:tr>
              <a:tr h="189189">
                <a:tc>
                  <a:txBody>
                    <a:bodyPr/>
                    <a:lstStyle/>
                    <a:p>
                      <a:pPr algn="ctr" fontAlgn="b"/>
                      <a:r>
                        <a:rPr lang="en-US" sz="1100" u="none" strike="noStrike">
                          <a:effectLst/>
                        </a:rPr>
                        <a:t>Human errors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785360400"/>
                  </a:ext>
                </a:extLst>
              </a:tr>
              <a:tr h="189189">
                <a:tc>
                  <a:txBody>
                    <a:bodyPr/>
                    <a:lstStyle/>
                    <a:p>
                      <a:pPr algn="ctr" fontAlgn="b"/>
                      <a:r>
                        <a:rPr lang="en-US" sz="1100" u="none" strike="noStrike">
                          <a:effectLst/>
                        </a:rPr>
                        <a:t>Enhancing risk perception</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3642359432"/>
                  </a:ext>
                </a:extLst>
              </a:tr>
              <a:tr h="189189">
                <a:tc>
                  <a:txBody>
                    <a:bodyPr/>
                    <a:lstStyle/>
                    <a:p>
                      <a:pPr algn="ctr" fontAlgn="b"/>
                      <a:r>
                        <a:rPr lang="en-US" sz="1100" u="none" strike="noStrike">
                          <a:effectLst/>
                        </a:rPr>
                        <a:t>Psychological models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391810805"/>
                  </a:ext>
                </a:extLst>
              </a:tr>
              <a:tr h="189189">
                <a:tc>
                  <a:txBody>
                    <a:bodyPr/>
                    <a:lstStyle/>
                    <a:p>
                      <a:pPr algn="ctr" fontAlgn="b"/>
                      <a:r>
                        <a:rPr lang="en-US" sz="1100" u="none" strike="noStrike">
                          <a:effectLst/>
                        </a:rPr>
                        <a:t>User acceptance of security policies and technologies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325908685"/>
                  </a:ext>
                </a:extLst>
              </a:tr>
              <a:tr h="189189">
                <a:tc>
                  <a:txBody>
                    <a:bodyPr/>
                    <a:lstStyle/>
                    <a:p>
                      <a:pPr algn="ctr" fontAlgn="b"/>
                      <a:r>
                        <a:rPr lang="en-US" sz="1100" u="none" strike="noStrike" dirty="0">
                          <a:effectLst/>
                        </a:rPr>
                        <a:t>Automating security functionality</a:t>
                      </a:r>
                      <a:endParaRPr lang="en-US" sz="11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334156088"/>
                  </a:ext>
                </a:extLst>
              </a:tr>
              <a:tr h="189189">
                <a:tc>
                  <a:txBody>
                    <a:bodyPr/>
                    <a:lstStyle/>
                    <a:p>
                      <a:pPr algn="ctr" fontAlgn="b"/>
                      <a:r>
                        <a:rPr lang="en-US" sz="1100" u="none" strike="noStrike">
                          <a:effectLst/>
                        </a:rPr>
                        <a:t>Non-intrusive security</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455918751"/>
                  </a:ext>
                </a:extLst>
              </a:tr>
              <a:tr h="378377">
                <a:tc>
                  <a:txBody>
                    <a:bodyPr/>
                    <a:lstStyle/>
                    <a:p>
                      <a:pPr algn="ctr" fontAlgn="b"/>
                      <a:r>
                        <a:rPr lang="en-US" sz="1100" u="none" strike="noStrike">
                          <a:effectLst/>
                        </a:rPr>
                        <a:t>Individual, organizational, and group information privacy concerns and behaviours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670525278"/>
                  </a:ext>
                </a:extLst>
              </a:tr>
              <a:tr h="189189">
                <a:tc>
                  <a:txBody>
                    <a:bodyPr/>
                    <a:lstStyle/>
                    <a:p>
                      <a:pPr algn="ctr" fontAlgn="b"/>
                      <a:r>
                        <a:rPr lang="en-US" sz="1100" u="none" strike="noStrike">
                          <a:effectLst/>
                        </a:rPr>
                        <a:t>Motivators and inhibitors of insider misuse</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640730077"/>
                  </a:ext>
                </a:extLst>
              </a:tr>
              <a:tr h="189189">
                <a:tc>
                  <a:txBody>
                    <a:bodyPr/>
                    <a:lstStyle/>
                    <a:p>
                      <a:pPr algn="ctr" fontAlgn="b"/>
                      <a:r>
                        <a:rPr lang="en-US" sz="1100" u="none" strike="noStrike">
                          <a:effectLst/>
                        </a:rPr>
                        <a:t>Impacts of standards, policies, compliance requirements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3788294110"/>
                  </a:ext>
                </a:extLst>
              </a:tr>
              <a:tr h="189189">
                <a:tc>
                  <a:txBody>
                    <a:bodyPr/>
                    <a:lstStyle/>
                    <a:p>
                      <a:pPr algn="ctr" fontAlgn="b"/>
                      <a:r>
                        <a:rPr lang="en-US" sz="1100" u="none" strike="noStrike">
                          <a:effectLst/>
                        </a:rPr>
                        <a:t>Organizational governance for information assurance</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524270095"/>
                  </a:ext>
                </a:extLst>
              </a:tr>
              <a:tr h="378377">
                <a:tc>
                  <a:txBody>
                    <a:bodyPr/>
                    <a:lstStyle/>
                    <a:p>
                      <a:pPr algn="ctr" fontAlgn="b"/>
                      <a:r>
                        <a:rPr lang="en-US" sz="1100" u="none" strike="noStrike" dirty="0">
                          <a:effectLst/>
                          <a:highlight>
                            <a:srgbClr val="FF0000"/>
                          </a:highlight>
                        </a:rPr>
                        <a:t>Social engineering and other human-related risks</a:t>
                      </a:r>
                      <a:endParaRPr lang="en-US" sz="1100" b="1" i="0" u="none" strike="noStrike" dirty="0">
                        <a:solidFill>
                          <a:srgbClr val="000000"/>
                        </a:solidFill>
                        <a:effectLst/>
                        <a:highlight>
                          <a:srgbClr val="FF0000"/>
                        </a:highlight>
                        <a:latin typeface="Calibri" panose="020F0502020204030204" pitchFamily="34" charset="0"/>
                      </a:endParaRPr>
                    </a:p>
                  </a:txBody>
                  <a:tcPr marL="9459" marR="9459" marT="9459" marB="0" anchor="b"/>
                </a:tc>
                <a:extLst>
                  <a:ext uri="{0D108BD9-81ED-4DB2-BD59-A6C34878D82A}">
                    <a16:rowId xmlns:a16="http://schemas.microsoft.com/office/drawing/2014/main" val="1138816171"/>
                  </a:ext>
                </a:extLst>
              </a:tr>
              <a:tr h="189189">
                <a:tc>
                  <a:txBody>
                    <a:bodyPr/>
                    <a:lstStyle/>
                    <a:p>
                      <a:pPr algn="ctr" fontAlgn="b"/>
                      <a:r>
                        <a:rPr lang="en-US" sz="1100" u="none" strike="noStrike">
                          <a:effectLst/>
                        </a:rPr>
                        <a:t>Privacy attitudes and practices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3558146497"/>
                  </a:ext>
                </a:extLst>
              </a:tr>
              <a:tr h="189189">
                <a:tc>
                  <a:txBody>
                    <a:bodyPr/>
                    <a:lstStyle/>
                    <a:p>
                      <a:pPr algn="ctr" fontAlgn="b"/>
                      <a:r>
                        <a:rPr lang="en-US" sz="1100" u="none" strike="noStrike">
                          <a:effectLst/>
                        </a:rPr>
                        <a:t>Computer ethics and security</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4292737916"/>
                  </a:ext>
                </a:extLst>
              </a:tr>
              <a:tr h="189189">
                <a:tc>
                  <a:txBody>
                    <a:bodyPr/>
                    <a:lstStyle/>
                    <a:p>
                      <a:pPr algn="ctr" fontAlgn="b"/>
                      <a:r>
                        <a:rPr lang="en-US" sz="1100" u="none" strike="noStrike">
                          <a:effectLst/>
                        </a:rPr>
                        <a:t>Transparent security</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576379457"/>
                  </a:ext>
                </a:extLst>
              </a:tr>
              <a:tr h="189189">
                <a:tc>
                  <a:txBody>
                    <a:bodyPr/>
                    <a:lstStyle/>
                    <a:p>
                      <a:pPr algn="ctr" fontAlgn="b"/>
                      <a:r>
                        <a:rPr lang="en-US" sz="1100" u="none" strike="noStrike">
                          <a:effectLst/>
                        </a:rPr>
                        <a:t>Attacker profiling</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018964320"/>
                  </a:ext>
                </a:extLst>
              </a:tr>
              <a:tr h="189189">
                <a:tc>
                  <a:txBody>
                    <a:bodyPr/>
                    <a:lstStyle/>
                    <a:p>
                      <a:pPr algn="ctr" fontAlgn="b"/>
                      <a:r>
                        <a:rPr lang="en-US" sz="1100" u="none" strike="noStrike">
                          <a:effectLst/>
                        </a:rPr>
                        <a:t>Security Psychology</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392580560"/>
                  </a:ext>
                </a:extLst>
              </a:tr>
              <a:tr h="189189">
                <a:tc>
                  <a:txBody>
                    <a:bodyPr/>
                    <a:lstStyle/>
                    <a:p>
                      <a:pPr algn="ctr" fontAlgn="b"/>
                      <a:r>
                        <a:rPr lang="en-US" sz="1100" u="none" strike="noStrike" dirty="0">
                          <a:effectLst/>
                        </a:rPr>
                        <a:t>Legal and Regulatory Issues</a:t>
                      </a:r>
                      <a:endParaRPr lang="en-US" sz="11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901830648"/>
                  </a:ext>
                </a:extLst>
              </a:tr>
            </a:tbl>
          </a:graphicData>
        </a:graphic>
      </p:graphicFrame>
      <p:sp>
        <p:nvSpPr>
          <p:cNvPr id="18" name="Title 3">
            <a:extLst>
              <a:ext uri="{FF2B5EF4-FFF2-40B4-BE49-F238E27FC236}">
                <a16:creationId xmlns:a16="http://schemas.microsoft.com/office/drawing/2014/main" id="{E731F65B-1C06-4D1E-ABE5-82E5E0ABF0BB}"/>
              </a:ext>
            </a:extLst>
          </p:cNvPr>
          <p:cNvSpPr txBox="1">
            <a:spLocks/>
          </p:cNvSpPr>
          <p:nvPr/>
        </p:nvSpPr>
        <p:spPr>
          <a:xfrm>
            <a:off x="603628" y="298362"/>
            <a:ext cx="10367999" cy="3833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JRC / NICE MAPPING (IV) </a:t>
            </a:r>
            <a:endParaRPr lang="en-US" sz="2400" b="1" dirty="0">
              <a:solidFill>
                <a:schemeClr val="accent1"/>
              </a:solidFill>
            </a:endParaRPr>
          </a:p>
        </p:txBody>
      </p:sp>
    </p:spTree>
    <p:extLst>
      <p:ext uri="{BB962C8B-B14F-4D97-AF65-F5344CB8AC3E}">
        <p14:creationId xmlns:p14="http://schemas.microsoft.com/office/powerpoint/2010/main" val="363408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EFC304EB-E57A-4F1F-BDAD-98F3D5C275A5}"/>
              </a:ext>
            </a:extLst>
          </p:cNvPr>
          <p:cNvGraphicFramePr>
            <a:graphicFrameLocks noGrp="1"/>
          </p:cNvGraphicFramePr>
          <p:nvPr>
            <p:extLst>
              <p:ext uri="{D42A27DB-BD31-4B8C-83A1-F6EECF244321}">
                <p14:modId xmlns:p14="http://schemas.microsoft.com/office/powerpoint/2010/main" val="1038714960"/>
              </p:ext>
            </p:extLst>
          </p:nvPr>
        </p:nvGraphicFramePr>
        <p:xfrm>
          <a:off x="3743234" y="1645919"/>
          <a:ext cx="3794034" cy="3160575"/>
        </p:xfrm>
        <a:graphic>
          <a:graphicData uri="http://schemas.openxmlformats.org/drawingml/2006/table">
            <a:tbl>
              <a:tblPr>
                <a:tableStyleId>{5C22544A-7EE6-4342-B048-85BDC9FD1C3A}</a:tableStyleId>
              </a:tblPr>
              <a:tblGrid>
                <a:gridCol w="3794034">
                  <a:extLst>
                    <a:ext uri="{9D8B030D-6E8A-4147-A177-3AD203B41FA5}">
                      <a16:colId xmlns:a16="http://schemas.microsoft.com/office/drawing/2014/main" val="2939796127"/>
                    </a:ext>
                  </a:extLst>
                </a:gridCol>
              </a:tblGrid>
              <a:tr h="36518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All aspects relevant to Protect and Defend (SP) and </a:t>
                      </a:r>
                    </a:p>
                    <a:p>
                      <a:pPr algn="l" fontAlgn="ctr"/>
                      <a:r>
                        <a:rPr lang="en-US" sz="1100" u="none" strike="noStrike" dirty="0">
                          <a:effectLst/>
                        </a:rPr>
                        <a:t>Network Operations Specialist (OM-NET-001), Systems Security Analyst (OM-ANA-001).</a:t>
                      </a:r>
                    </a:p>
                    <a:p>
                      <a:pPr algn="l" fontAlgn="ctr"/>
                      <a:r>
                        <a:rPr lang="en-US" sz="1100" u="none" strike="noStrike" dirty="0">
                          <a:effectLst/>
                        </a:rPr>
                        <a:t>Other aspects are described individual.</a:t>
                      </a:r>
                    </a:p>
                  </a:txBody>
                  <a:tcPr marL="9525" marR="9525" marT="9525" marB="0" anchor="ctr"/>
                </a:tc>
                <a:extLst>
                  <a:ext uri="{0D108BD9-81ED-4DB2-BD59-A6C34878D82A}">
                    <a16:rowId xmlns:a16="http://schemas.microsoft.com/office/drawing/2014/main" val="1646605366"/>
                  </a:ext>
                </a:extLst>
              </a:tr>
              <a:tr h="691473">
                <a:tc>
                  <a:txBody>
                    <a:bodyPr/>
                    <a:lstStyle/>
                    <a:p>
                      <a:pPr algn="l" fontAlgn="ctr"/>
                      <a:endParaRPr lang="en-US" sz="1100" b="0" i="0" u="none" strike="noStrike" dirty="0">
                        <a:solidFill>
                          <a:srgbClr val="000000"/>
                        </a:solidFill>
                        <a:effectLst/>
                        <a:latin typeface="Calibri" panose="020F0502020204030204" pitchFamily="34" charset="0"/>
                      </a:endParaRPr>
                    </a:p>
                    <a:p>
                      <a:pPr algn="l" fontAlgn="ctr"/>
                      <a:endParaRPr lang="en-US" sz="1100" b="0" i="0" u="none" strike="noStrike" dirty="0">
                        <a:solidFill>
                          <a:srgbClr val="000000"/>
                        </a:solidFill>
                        <a:effectLst/>
                        <a:latin typeface="Calibri" panose="020F0502020204030204" pitchFamily="34" charset="0"/>
                      </a:endParaRPr>
                    </a:p>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04969594"/>
                  </a:ext>
                </a:extLst>
              </a:tr>
              <a:tr h="1876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33416547"/>
                  </a:ext>
                </a:extLst>
              </a:tr>
              <a:tr h="1876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33316214"/>
                  </a:ext>
                </a:extLst>
              </a:tr>
              <a:tr h="379332">
                <a:tc>
                  <a:txBody>
                    <a:bodyPr/>
                    <a:lstStyle/>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36018850"/>
                  </a:ext>
                </a:extLst>
              </a:tr>
              <a:tr h="187635">
                <a:tc>
                  <a:txBody>
                    <a:bodyPr/>
                    <a:lstStyle/>
                    <a:p>
                      <a:pPr algn="l" fontAlgn="ctr"/>
                      <a:endParaRPr lang="en-US" sz="1100" b="1" i="0" u="none" strike="noStrike" dirty="0">
                        <a:solidFill>
                          <a:srgbClr val="000000"/>
                        </a:solidFill>
                        <a:effectLst/>
                        <a:highlight>
                          <a:srgbClr val="FF0000"/>
                        </a:highlight>
                        <a:latin typeface="Calibri" panose="020F0502020204030204" pitchFamily="34" charset="0"/>
                      </a:endParaRPr>
                    </a:p>
                    <a:p>
                      <a:pPr algn="l" fontAlgn="ctr"/>
                      <a:endParaRPr lang="en-US" sz="1100" b="1" i="0" u="none" strike="noStrike" dirty="0">
                        <a:solidFill>
                          <a:srgbClr val="000000"/>
                        </a:solidFill>
                        <a:effectLst/>
                        <a:highlight>
                          <a:srgbClr val="FF0000"/>
                        </a:highlight>
                        <a:latin typeface="Calibri" panose="020F0502020204030204" pitchFamily="34" charset="0"/>
                      </a:endParaRPr>
                    </a:p>
                  </a:txBody>
                  <a:tcPr marL="9525" marR="9525" marT="9525" marB="0" anchor="ctr"/>
                </a:tc>
                <a:extLst>
                  <a:ext uri="{0D108BD9-81ED-4DB2-BD59-A6C34878D82A}">
                    <a16:rowId xmlns:a16="http://schemas.microsoft.com/office/drawing/2014/main" val="2433207014"/>
                  </a:ext>
                </a:extLst>
              </a:tr>
              <a:tr h="1876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Legal Advice and Advocacy (OV-LGA); Communications Security (COMSEC) Manager (OV-MGT-002).</a:t>
                      </a:r>
                    </a:p>
                  </a:txBody>
                  <a:tcPr marL="9525" marR="9525" marT="9525" marB="0" anchor="ctr"/>
                </a:tc>
                <a:extLst>
                  <a:ext uri="{0D108BD9-81ED-4DB2-BD59-A6C34878D82A}">
                    <a16:rowId xmlns:a16="http://schemas.microsoft.com/office/drawing/2014/main" val="3239262100"/>
                  </a:ext>
                </a:extLst>
              </a:tr>
              <a:tr h="18763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48215157"/>
                  </a:ext>
                </a:extLst>
              </a:tr>
            </a:tbl>
          </a:graphicData>
        </a:graphic>
      </p:graphicFrame>
      <p:graphicFrame>
        <p:nvGraphicFramePr>
          <p:cNvPr id="36" name="Table 35">
            <a:extLst>
              <a:ext uri="{FF2B5EF4-FFF2-40B4-BE49-F238E27FC236}">
                <a16:creationId xmlns:a16="http://schemas.microsoft.com/office/drawing/2014/main" id="{DD50420B-CD92-48A3-B7CA-313C6ECCF5E8}"/>
              </a:ext>
            </a:extLst>
          </p:cNvPr>
          <p:cNvGraphicFramePr>
            <a:graphicFrameLocks noGrp="1"/>
          </p:cNvGraphicFramePr>
          <p:nvPr>
            <p:extLst>
              <p:ext uri="{D42A27DB-BD31-4B8C-83A1-F6EECF244321}">
                <p14:modId xmlns:p14="http://schemas.microsoft.com/office/powerpoint/2010/main" val="2595769397"/>
              </p:ext>
            </p:extLst>
          </p:nvPr>
        </p:nvGraphicFramePr>
        <p:xfrm>
          <a:off x="7762240" y="1645919"/>
          <a:ext cx="2844800" cy="3156582"/>
        </p:xfrm>
        <a:graphic>
          <a:graphicData uri="http://schemas.openxmlformats.org/drawingml/2006/table">
            <a:tbl>
              <a:tblPr>
                <a:tableStyleId>{5C22544A-7EE6-4342-B048-85BDC9FD1C3A}</a:tableStyleId>
              </a:tblPr>
              <a:tblGrid>
                <a:gridCol w="2844800">
                  <a:extLst>
                    <a:ext uri="{9D8B030D-6E8A-4147-A177-3AD203B41FA5}">
                      <a16:colId xmlns:a16="http://schemas.microsoft.com/office/drawing/2014/main" val="2939796127"/>
                    </a:ext>
                  </a:extLst>
                </a:gridCol>
              </a:tblGrid>
              <a:tr h="693904">
                <a:tc>
                  <a:txBody>
                    <a:bodyPr/>
                    <a:lstStyle/>
                    <a:p>
                      <a:pPr algn="l" fontAlgn="ctr"/>
                      <a:r>
                        <a:rPr lang="en-US" sz="1100" u="none" strike="noStrike" dirty="0">
                          <a:effectLst/>
                        </a:rPr>
                        <a:t>Fully covered by SP.</a:t>
                      </a:r>
                    </a:p>
                    <a:p>
                      <a:pPr algn="l" fontAlgn="ctr"/>
                      <a:r>
                        <a:rPr lang="en-US" sz="1100" u="none" strike="noStrike" dirty="0">
                          <a:effectLst/>
                        </a:rPr>
                        <a:t>Partly by OM.</a:t>
                      </a:r>
                    </a:p>
                    <a:p>
                      <a:pPr algn="l" fontAlgn="ctr"/>
                      <a:endParaRPr lang="en-US" sz="1100" u="none" strike="noStrike" dirty="0">
                        <a:effectLst/>
                      </a:endParaRPr>
                    </a:p>
                    <a:p>
                      <a:pPr algn="l"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6605366"/>
                  </a:ext>
                </a:extLst>
              </a:tr>
              <a:tr h="693904">
                <a:tc>
                  <a:txBody>
                    <a:bodyPr/>
                    <a:lstStyle/>
                    <a:p>
                      <a:pPr algn="l" fontAlgn="ctr"/>
                      <a:endParaRPr lang="en-US" sz="1100" b="1" i="0" u="none" strike="noStrike" dirty="0">
                        <a:solidFill>
                          <a:srgbClr val="000000"/>
                        </a:solidFill>
                        <a:effectLst/>
                        <a:latin typeface="Calibri" panose="020F0502020204030204" pitchFamily="34" charset="0"/>
                      </a:endParaRPr>
                    </a:p>
                    <a:p>
                      <a:pPr algn="l" fontAlgn="ctr"/>
                      <a:endParaRPr lang="en-US" sz="1100" b="1" i="0" u="none" strike="noStrike" dirty="0">
                        <a:solidFill>
                          <a:srgbClr val="000000"/>
                        </a:solidFill>
                        <a:effectLst/>
                        <a:latin typeface="Calibri" panose="020F0502020204030204" pitchFamily="34" charset="0"/>
                      </a:endParaRPr>
                    </a:p>
                    <a:p>
                      <a:pPr algn="l" fontAlgn="ctr"/>
                      <a:endParaRPr lang="en-US" sz="1100" b="1" i="0" u="none" strike="noStrike" dirty="0">
                        <a:solidFill>
                          <a:srgbClr val="000000"/>
                        </a:solidFill>
                        <a:effectLst/>
                        <a:latin typeface="Calibri" panose="020F0502020204030204" pitchFamily="34" charset="0"/>
                      </a:endParaRPr>
                    </a:p>
                    <a:p>
                      <a:pPr algn="l"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04969594"/>
                  </a:ext>
                </a:extLst>
              </a:tr>
              <a:tr h="180765">
                <a:tc>
                  <a:txBody>
                    <a:bodyPr/>
                    <a:lstStyle/>
                    <a:p>
                      <a:pPr algn="l"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33416547"/>
                  </a:ext>
                </a:extLst>
              </a:tr>
              <a:tr h="180765">
                <a:tc>
                  <a:txBody>
                    <a:bodyPr/>
                    <a:lstStyle/>
                    <a:p>
                      <a:pPr algn="l"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33316214"/>
                  </a:ext>
                </a:extLst>
              </a:tr>
              <a:tr h="351811">
                <a:tc>
                  <a:txBody>
                    <a:bodyPr/>
                    <a:lstStyle/>
                    <a:p>
                      <a:pPr algn="l" fontAlgn="ctr"/>
                      <a:endParaRPr lang="en-US" sz="1100" b="1" i="0" u="none" strike="noStrike" dirty="0">
                        <a:solidFill>
                          <a:srgbClr val="000000"/>
                        </a:solidFill>
                        <a:effectLst/>
                        <a:latin typeface="Calibri" panose="020F0502020204030204" pitchFamily="34" charset="0"/>
                      </a:endParaRPr>
                    </a:p>
                    <a:p>
                      <a:pPr algn="l"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36018850"/>
                  </a:ext>
                </a:extLst>
              </a:tr>
              <a:tr h="351811">
                <a:tc>
                  <a:txBody>
                    <a:bodyPr/>
                    <a:lstStyle/>
                    <a:p>
                      <a:pPr algn="l" fontAlgn="ctr"/>
                      <a:endParaRPr lang="en-US" sz="1100" u="none" strike="noStrike" dirty="0">
                        <a:effectLst/>
                      </a:endParaRPr>
                    </a:p>
                    <a:p>
                      <a:pPr algn="l" fontAlgn="ctr"/>
                      <a:endParaRPr lang="en-US" sz="1100" u="none" strike="noStrike" dirty="0">
                        <a:effectLst/>
                      </a:endParaRPr>
                    </a:p>
                  </a:txBody>
                  <a:tcPr marL="9525" marR="9525" marT="9525" marB="0" anchor="ctr"/>
                </a:tc>
                <a:extLst>
                  <a:ext uri="{0D108BD9-81ED-4DB2-BD59-A6C34878D82A}">
                    <a16:rowId xmlns:a16="http://schemas.microsoft.com/office/drawing/2014/main" val="2433207014"/>
                  </a:ext>
                </a:extLst>
              </a:tr>
              <a:tr h="351811">
                <a:tc>
                  <a:txBody>
                    <a:bodyPr/>
                    <a:lstStyle/>
                    <a:p>
                      <a:pPr algn="l" fontAlgn="ctr"/>
                      <a:r>
                        <a:rPr lang="en-US" sz="1100" u="none" strike="noStrike" dirty="0">
                          <a:effectLst/>
                        </a:rPr>
                        <a:t>OV roles involved.</a:t>
                      </a:r>
                    </a:p>
                    <a:p>
                      <a:pPr algn="l" fontAlgn="ctr"/>
                      <a:endParaRPr lang="en-US" sz="1100" u="none" strike="noStrike" dirty="0">
                        <a:effectLst/>
                      </a:endParaRPr>
                    </a:p>
                  </a:txBody>
                  <a:tcPr marL="9525" marR="9525" marT="9525" marB="0" anchor="ctr"/>
                </a:tc>
                <a:extLst>
                  <a:ext uri="{0D108BD9-81ED-4DB2-BD59-A6C34878D82A}">
                    <a16:rowId xmlns:a16="http://schemas.microsoft.com/office/drawing/2014/main" val="573575802"/>
                  </a:ext>
                </a:extLst>
              </a:tr>
              <a:tr h="351811">
                <a:tc>
                  <a:txBody>
                    <a:bodyPr/>
                    <a:lstStyle/>
                    <a:p>
                      <a:pPr algn="l" fontAlgn="ctr"/>
                      <a:endParaRPr lang="en-US" sz="1100" u="none" strike="noStrike" dirty="0">
                        <a:effectLst/>
                      </a:endParaRPr>
                    </a:p>
                    <a:p>
                      <a:pPr algn="l" fontAlgn="ctr"/>
                      <a:endParaRPr lang="en-US" sz="1100" u="none" strike="noStrike" dirty="0">
                        <a:effectLst/>
                      </a:endParaRPr>
                    </a:p>
                  </a:txBody>
                  <a:tcPr marL="9525" marR="9525" marT="9525" marB="0" anchor="ctr"/>
                </a:tc>
                <a:extLst>
                  <a:ext uri="{0D108BD9-81ED-4DB2-BD59-A6C34878D82A}">
                    <a16:rowId xmlns:a16="http://schemas.microsoft.com/office/drawing/2014/main" val="96264542"/>
                  </a:ext>
                </a:extLst>
              </a:tr>
            </a:tbl>
          </a:graphicData>
        </a:graphic>
      </p:graphicFrame>
      <p:sp>
        <p:nvSpPr>
          <p:cNvPr id="3" name="TextBox 2">
            <a:extLst>
              <a:ext uri="{FF2B5EF4-FFF2-40B4-BE49-F238E27FC236}">
                <a16:creationId xmlns:a16="http://schemas.microsoft.com/office/drawing/2014/main" id="{89E78856-CDA9-4DB8-B81A-E0228193554C}"/>
              </a:ext>
            </a:extLst>
          </p:cNvPr>
          <p:cNvSpPr txBox="1"/>
          <p:nvPr/>
        </p:nvSpPr>
        <p:spPr>
          <a:xfrm>
            <a:off x="1079863" y="1018549"/>
            <a:ext cx="2516777" cy="523220"/>
          </a:xfrm>
          <a:prstGeom prst="rect">
            <a:avLst/>
          </a:prstGeom>
          <a:noFill/>
        </p:spPr>
        <p:txBody>
          <a:bodyPr wrap="square" rtlCol="0">
            <a:spAutoFit/>
          </a:bodyPr>
          <a:lstStyle/>
          <a:p>
            <a:pPr algn="ctr"/>
            <a:r>
              <a:rPr lang="en-US" sz="1400" dirty="0"/>
              <a:t>JRC taxonomy Cybersecurity subdomains</a:t>
            </a:r>
          </a:p>
        </p:txBody>
      </p:sp>
      <p:sp>
        <p:nvSpPr>
          <p:cNvPr id="37" name="TextBox 36">
            <a:extLst>
              <a:ext uri="{FF2B5EF4-FFF2-40B4-BE49-F238E27FC236}">
                <a16:creationId xmlns:a16="http://schemas.microsoft.com/office/drawing/2014/main" id="{FD85697C-5359-48E9-A34D-594521F652F7}"/>
              </a:ext>
            </a:extLst>
          </p:cNvPr>
          <p:cNvSpPr txBox="1"/>
          <p:nvPr/>
        </p:nvSpPr>
        <p:spPr>
          <a:xfrm>
            <a:off x="4568371" y="1018549"/>
            <a:ext cx="2065383" cy="307777"/>
          </a:xfrm>
          <a:prstGeom prst="rect">
            <a:avLst/>
          </a:prstGeom>
          <a:noFill/>
        </p:spPr>
        <p:txBody>
          <a:bodyPr wrap="square" rtlCol="0">
            <a:spAutoFit/>
          </a:bodyPr>
          <a:lstStyle/>
          <a:p>
            <a:pPr algn="ctr"/>
            <a:r>
              <a:rPr lang="en-US" sz="1400" dirty="0"/>
              <a:t>NICE Role description</a:t>
            </a:r>
          </a:p>
        </p:txBody>
      </p:sp>
      <p:sp>
        <p:nvSpPr>
          <p:cNvPr id="38" name="TextBox 37">
            <a:extLst>
              <a:ext uri="{FF2B5EF4-FFF2-40B4-BE49-F238E27FC236}">
                <a16:creationId xmlns:a16="http://schemas.microsoft.com/office/drawing/2014/main" id="{EB73BC1D-34CF-4DA1-9B2E-5F48A4DF532B}"/>
              </a:ext>
            </a:extLst>
          </p:cNvPr>
          <p:cNvSpPr txBox="1"/>
          <p:nvPr/>
        </p:nvSpPr>
        <p:spPr>
          <a:xfrm>
            <a:off x="7762240" y="1015330"/>
            <a:ext cx="2844800" cy="307777"/>
          </a:xfrm>
          <a:prstGeom prst="rect">
            <a:avLst/>
          </a:prstGeom>
          <a:noFill/>
        </p:spPr>
        <p:txBody>
          <a:bodyPr wrap="square" rtlCol="0">
            <a:spAutoFit/>
          </a:bodyPr>
          <a:lstStyle/>
          <a:p>
            <a:pPr algn="ctr"/>
            <a:r>
              <a:rPr lang="en-US" sz="1400" dirty="0"/>
              <a:t>Comments</a:t>
            </a:r>
          </a:p>
        </p:txBody>
      </p:sp>
      <p:sp>
        <p:nvSpPr>
          <p:cNvPr id="11" name="Rectangle 10">
            <a:extLst>
              <a:ext uri="{FF2B5EF4-FFF2-40B4-BE49-F238E27FC236}">
                <a16:creationId xmlns:a16="http://schemas.microsoft.com/office/drawing/2014/main" id="{910FE10A-7D81-42B7-9ACF-9442A959DD64}"/>
              </a:ext>
            </a:extLst>
          </p:cNvPr>
          <p:cNvSpPr/>
          <p:nvPr/>
        </p:nvSpPr>
        <p:spPr>
          <a:xfrm>
            <a:off x="785223" y="1645919"/>
            <a:ext cx="531223" cy="3156584"/>
          </a:xfrm>
          <a:prstGeom prst="rect">
            <a:avLst/>
          </a:prstGeom>
          <a:solidFill>
            <a:srgbClr val="4472C4">
              <a:alpha val="50196"/>
            </a:srgbClr>
          </a:solidFill>
          <a:ln>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rPr>
              <a:t>Identity and Access Management (IAM)</a:t>
            </a:r>
          </a:p>
        </p:txBody>
      </p:sp>
      <p:sp>
        <p:nvSpPr>
          <p:cNvPr id="76" name="Rectangle 75">
            <a:extLst>
              <a:ext uri="{FF2B5EF4-FFF2-40B4-BE49-F238E27FC236}">
                <a16:creationId xmlns:a16="http://schemas.microsoft.com/office/drawing/2014/main" id="{B779368B-2D49-4A94-B14E-2660D7DAC232}"/>
              </a:ext>
            </a:extLst>
          </p:cNvPr>
          <p:cNvSpPr/>
          <p:nvPr/>
        </p:nvSpPr>
        <p:spPr>
          <a:xfrm>
            <a:off x="597758" y="5457419"/>
            <a:ext cx="1550424"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Securely Provision (SP)</a:t>
            </a:r>
            <a:r>
              <a:rPr lang="en-US" sz="1100" dirty="0"/>
              <a:t> </a:t>
            </a:r>
          </a:p>
        </p:txBody>
      </p:sp>
      <p:sp>
        <p:nvSpPr>
          <p:cNvPr id="77" name="Rectangle 76">
            <a:extLst>
              <a:ext uri="{FF2B5EF4-FFF2-40B4-BE49-F238E27FC236}">
                <a16:creationId xmlns:a16="http://schemas.microsoft.com/office/drawing/2014/main" id="{C92535C2-5FF6-485F-9E92-86F526A282E9}"/>
              </a:ext>
            </a:extLst>
          </p:cNvPr>
          <p:cNvSpPr/>
          <p:nvPr/>
        </p:nvSpPr>
        <p:spPr>
          <a:xfrm>
            <a:off x="2168572" y="5457416"/>
            <a:ext cx="1851789"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Operate and Maintain (OM) </a:t>
            </a:r>
          </a:p>
        </p:txBody>
      </p:sp>
      <p:sp>
        <p:nvSpPr>
          <p:cNvPr id="78" name="Rectangle 77">
            <a:extLst>
              <a:ext uri="{FF2B5EF4-FFF2-40B4-BE49-F238E27FC236}">
                <a16:creationId xmlns:a16="http://schemas.microsoft.com/office/drawing/2014/main" id="{50B67DC3-469D-4DC7-BF68-C80487E11A55}"/>
              </a:ext>
            </a:extLst>
          </p:cNvPr>
          <p:cNvSpPr/>
          <p:nvPr/>
        </p:nvSpPr>
        <p:spPr>
          <a:xfrm>
            <a:off x="4045831" y="5457416"/>
            <a:ext cx="1707519" cy="261610"/>
          </a:xfrm>
          <a:prstGeom prst="rect">
            <a:avLst/>
          </a:prstGeom>
          <a:solidFill>
            <a:schemeClr val="accent6">
              <a:lumMod val="40000"/>
              <a:lumOff val="60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Oversee and Govern (OV) </a:t>
            </a:r>
          </a:p>
        </p:txBody>
      </p:sp>
      <p:sp>
        <p:nvSpPr>
          <p:cNvPr id="79" name="Rectangle 78">
            <a:extLst>
              <a:ext uri="{FF2B5EF4-FFF2-40B4-BE49-F238E27FC236}">
                <a16:creationId xmlns:a16="http://schemas.microsoft.com/office/drawing/2014/main" id="{35C73088-456F-421B-B1CB-9E584B787155}"/>
              </a:ext>
            </a:extLst>
          </p:cNvPr>
          <p:cNvSpPr/>
          <p:nvPr/>
        </p:nvSpPr>
        <p:spPr>
          <a:xfrm>
            <a:off x="5778820" y="5457416"/>
            <a:ext cx="1628972"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Protect and Defend (PR) </a:t>
            </a:r>
          </a:p>
        </p:txBody>
      </p:sp>
      <p:sp>
        <p:nvSpPr>
          <p:cNvPr id="80" name="Rectangle 79">
            <a:extLst>
              <a:ext uri="{FF2B5EF4-FFF2-40B4-BE49-F238E27FC236}">
                <a16:creationId xmlns:a16="http://schemas.microsoft.com/office/drawing/2014/main" id="{AC50E614-162C-4FA6-B5DD-BEC3FC58E969}"/>
              </a:ext>
            </a:extLst>
          </p:cNvPr>
          <p:cNvSpPr/>
          <p:nvPr/>
        </p:nvSpPr>
        <p:spPr>
          <a:xfrm>
            <a:off x="7435238" y="5457416"/>
            <a:ext cx="971741"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Analyze (AN)</a:t>
            </a:r>
            <a:r>
              <a:rPr lang="en-US" sz="1100" dirty="0"/>
              <a:t> </a:t>
            </a:r>
          </a:p>
        </p:txBody>
      </p:sp>
      <p:sp>
        <p:nvSpPr>
          <p:cNvPr id="81" name="Rectangle 80">
            <a:extLst>
              <a:ext uri="{FF2B5EF4-FFF2-40B4-BE49-F238E27FC236}">
                <a16:creationId xmlns:a16="http://schemas.microsoft.com/office/drawing/2014/main" id="{ACDFB061-5986-482A-B7FA-DFCA18B9306D}"/>
              </a:ext>
            </a:extLst>
          </p:cNvPr>
          <p:cNvSpPr/>
          <p:nvPr/>
        </p:nvSpPr>
        <p:spPr>
          <a:xfrm>
            <a:off x="8434425" y="5457416"/>
            <a:ext cx="1672253"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Collect and Operate (CO)</a:t>
            </a:r>
            <a:r>
              <a:rPr lang="en-US" sz="1100" dirty="0"/>
              <a:t> </a:t>
            </a:r>
          </a:p>
        </p:txBody>
      </p:sp>
      <p:sp>
        <p:nvSpPr>
          <p:cNvPr id="82" name="Rectangle 81">
            <a:extLst>
              <a:ext uri="{FF2B5EF4-FFF2-40B4-BE49-F238E27FC236}">
                <a16:creationId xmlns:a16="http://schemas.microsoft.com/office/drawing/2014/main" id="{C446588E-39E1-4F80-9AEF-8B122F170A38}"/>
              </a:ext>
            </a:extLst>
          </p:cNvPr>
          <p:cNvSpPr/>
          <p:nvPr/>
        </p:nvSpPr>
        <p:spPr>
          <a:xfrm>
            <a:off x="10134124" y="5457416"/>
            <a:ext cx="1112805"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Investigate (IN)</a:t>
            </a:r>
            <a:r>
              <a:rPr lang="en-US" sz="1100" dirty="0"/>
              <a:t> </a:t>
            </a:r>
          </a:p>
        </p:txBody>
      </p:sp>
      <p:sp>
        <p:nvSpPr>
          <p:cNvPr id="83" name="Left Brace 82">
            <a:extLst>
              <a:ext uri="{FF2B5EF4-FFF2-40B4-BE49-F238E27FC236}">
                <a16:creationId xmlns:a16="http://schemas.microsoft.com/office/drawing/2014/main" id="{63A5F0DE-23BD-41B0-9FE9-CC48392A1B85}"/>
              </a:ext>
            </a:extLst>
          </p:cNvPr>
          <p:cNvSpPr/>
          <p:nvPr/>
        </p:nvSpPr>
        <p:spPr>
          <a:xfrm rot="5400000">
            <a:off x="5824749" y="13467"/>
            <a:ext cx="217714" cy="106266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a:extLst>
              <a:ext uri="{FF2B5EF4-FFF2-40B4-BE49-F238E27FC236}">
                <a16:creationId xmlns:a16="http://schemas.microsoft.com/office/drawing/2014/main" id="{2D1B46D4-7EA6-4AF8-8688-FC8E22BCCD89}"/>
              </a:ext>
            </a:extLst>
          </p:cNvPr>
          <p:cNvSpPr txBox="1"/>
          <p:nvPr/>
        </p:nvSpPr>
        <p:spPr>
          <a:xfrm>
            <a:off x="702931" y="5924288"/>
            <a:ext cx="5937271" cy="646331"/>
          </a:xfrm>
          <a:prstGeom prst="rect">
            <a:avLst/>
          </a:prstGeom>
          <a:noFill/>
        </p:spPr>
        <p:txBody>
          <a:bodyPr wrap="square" rtlCol="0">
            <a:spAutoFit/>
          </a:bodyPr>
          <a:lstStyle/>
          <a:p>
            <a:r>
              <a:rPr lang="en-US" sz="1200" dirty="0"/>
              <a:t>Questions:</a:t>
            </a:r>
          </a:p>
          <a:p>
            <a:pPr marL="171450" indent="-171450">
              <a:buFontTx/>
              <a:buChar char="-"/>
            </a:pPr>
            <a:r>
              <a:rPr lang="en-US" sz="1200" dirty="0"/>
              <a:t>Should Identity and Access Management (IAM) be part of Applications and Technologies dimension?</a:t>
            </a:r>
          </a:p>
        </p:txBody>
      </p:sp>
      <p:graphicFrame>
        <p:nvGraphicFramePr>
          <p:cNvPr id="2" name="Table 1">
            <a:extLst>
              <a:ext uri="{FF2B5EF4-FFF2-40B4-BE49-F238E27FC236}">
                <a16:creationId xmlns:a16="http://schemas.microsoft.com/office/drawing/2014/main" id="{BFA892FC-FAB5-46FE-88E7-CF89EFA5A240}"/>
              </a:ext>
            </a:extLst>
          </p:cNvPr>
          <p:cNvGraphicFramePr>
            <a:graphicFrameLocks noGrp="1"/>
          </p:cNvGraphicFramePr>
          <p:nvPr>
            <p:extLst>
              <p:ext uri="{D42A27DB-BD31-4B8C-83A1-F6EECF244321}">
                <p14:modId xmlns:p14="http://schemas.microsoft.com/office/powerpoint/2010/main" val="2765831821"/>
              </p:ext>
            </p:extLst>
          </p:nvPr>
        </p:nvGraphicFramePr>
        <p:xfrm>
          <a:off x="1346167" y="1645919"/>
          <a:ext cx="2334109" cy="3442335"/>
        </p:xfrm>
        <a:graphic>
          <a:graphicData uri="http://schemas.openxmlformats.org/drawingml/2006/table">
            <a:tbl>
              <a:tblPr>
                <a:tableStyleId>{5C22544A-7EE6-4342-B048-85BDC9FD1C3A}</a:tableStyleId>
              </a:tblPr>
              <a:tblGrid>
                <a:gridCol w="2334109">
                  <a:extLst>
                    <a:ext uri="{9D8B030D-6E8A-4147-A177-3AD203B41FA5}">
                      <a16:colId xmlns:a16="http://schemas.microsoft.com/office/drawing/2014/main" val="2704332947"/>
                    </a:ext>
                  </a:extLst>
                </a:gridCol>
              </a:tblGrid>
              <a:tr h="339386">
                <a:tc>
                  <a:txBody>
                    <a:bodyPr/>
                    <a:lstStyle/>
                    <a:p>
                      <a:pPr algn="ctr" fontAlgn="b"/>
                      <a:r>
                        <a:rPr lang="en-US" sz="1100" u="none" strike="noStrike" dirty="0">
                          <a:effectLst/>
                        </a:rPr>
                        <a:t>Identity management models, frameworks, services (e.g. identity federations, single-sign-on, Public Key Infrastructure)</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5968236"/>
                  </a:ext>
                </a:extLst>
              </a:tr>
              <a:tr h="571500">
                <a:tc>
                  <a:txBody>
                    <a:bodyPr/>
                    <a:lstStyle/>
                    <a:p>
                      <a:pPr algn="ctr" fontAlgn="b"/>
                      <a:r>
                        <a:rPr lang="en-US" sz="1100" u="none" strike="noStrike">
                          <a:effectLst/>
                        </a:rPr>
                        <a:t>Authentication/Access Control Technologies (X509 certificates, RFIDs, biometrics, PKI smart cards, SRAM PUF etc.)</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7356188"/>
                  </a:ext>
                </a:extLst>
              </a:tr>
              <a:tr h="190500">
                <a:tc>
                  <a:txBody>
                    <a:bodyPr/>
                    <a:lstStyle/>
                    <a:p>
                      <a:pPr algn="ctr" fontAlgn="b"/>
                      <a:r>
                        <a:rPr lang="en-US" sz="1100" u="none" strike="noStrike">
                          <a:effectLst/>
                        </a:rPr>
                        <a:t>Protocols and frameworks for IAM</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0599035"/>
                  </a:ext>
                </a:extLst>
              </a:tr>
              <a:tr h="190500">
                <a:tc>
                  <a:txBody>
                    <a:bodyPr/>
                    <a:lstStyle/>
                    <a:p>
                      <a:pPr algn="ctr" fontAlgn="b"/>
                      <a:r>
                        <a:rPr lang="en-US" sz="1100" u="none" strike="noStrike">
                          <a:effectLst/>
                        </a:rPr>
                        <a:t>Identity management quality assurance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4141137"/>
                  </a:ext>
                </a:extLst>
              </a:tr>
              <a:tr h="381000">
                <a:tc>
                  <a:txBody>
                    <a:bodyPr/>
                    <a:lstStyle/>
                    <a:p>
                      <a:pPr algn="ctr" fontAlgn="b"/>
                      <a:r>
                        <a:rPr lang="en-US" sz="1100" u="none" strike="noStrike">
                          <a:effectLst/>
                        </a:rPr>
                        <a:t>Electronic IDentification, Authentication and trust Services (eIDAS)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0558003"/>
                  </a:ext>
                </a:extLst>
              </a:tr>
              <a:tr h="190500">
                <a:tc>
                  <a:txBody>
                    <a:bodyPr/>
                    <a:lstStyle/>
                    <a:p>
                      <a:pPr algn="ctr" fontAlgn="b"/>
                      <a:r>
                        <a:rPr lang="en-US" sz="1100" u="none" strike="noStrike">
                          <a:effectLst/>
                        </a:rPr>
                        <a:t>Optical and electronic document security</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1644448"/>
                  </a:ext>
                </a:extLst>
              </a:tr>
              <a:tr h="42998">
                <a:tc>
                  <a:txBody>
                    <a:bodyPr/>
                    <a:lstStyle/>
                    <a:p>
                      <a:pPr algn="ctr" fontAlgn="b"/>
                      <a:r>
                        <a:rPr lang="en-US" sz="1100" u="none" strike="noStrike" dirty="0">
                          <a:effectLst/>
                        </a:rPr>
                        <a:t>Legal aspects of identity management</a:t>
                      </a:r>
                    </a:p>
                  </a:txBody>
                  <a:tcPr marL="9525" marR="9525" marT="9525" marB="0" anchor="b"/>
                </a:tc>
                <a:extLst>
                  <a:ext uri="{0D108BD9-81ED-4DB2-BD59-A6C34878D82A}">
                    <a16:rowId xmlns:a16="http://schemas.microsoft.com/office/drawing/2014/main" val="1213529015"/>
                  </a:ext>
                </a:extLst>
              </a:tr>
              <a:tr h="190500">
                <a:tc>
                  <a:txBody>
                    <a:bodyPr/>
                    <a:lstStyle/>
                    <a:p>
                      <a:pPr algn="ctr" fontAlgn="b"/>
                      <a:r>
                        <a:rPr lang="en-US" sz="1100" u="none" strike="noStrike" dirty="0">
                          <a:effectLst/>
                        </a:rPr>
                        <a:t>Law enforcement and identity management</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7639544"/>
                  </a:ext>
                </a:extLst>
              </a:tr>
            </a:tbl>
          </a:graphicData>
        </a:graphic>
      </p:graphicFrame>
      <p:sp>
        <p:nvSpPr>
          <p:cNvPr id="18" name="Title 3">
            <a:extLst>
              <a:ext uri="{FF2B5EF4-FFF2-40B4-BE49-F238E27FC236}">
                <a16:creationId xmlns:a16="http://schemas.microsoft.com/office/drawing/2014/main" id="{13DFDCF2-83C4-40AA-AA7D-E4EBB1CF718A}"/>
              </a:ext>
            </a:extLst>
          </p:cNvPr>
          <p:cNvSpPr txBox="1">
            <a:spLocks/>
          </p:cNvSpPr>
          <p:nvPr/>
        </p:nvSpPr>
        <p:spPr>
          <a:xfrm>
            <a:off x="603529" y="373311"/>
            <a:ext cx="10367999" cy="3833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JRC / NICE MAPPING (V) </a:t>
            </a:r>
            <a:endParaRPr lang="en-US" sz="2400" b="1" dirty="0">
              <a:solidFill>
                <a:schemeClr val="accent1"/>
              </a:solidFill>
            </a:endParaRPr>
          </a:p>
        </p:txBody>
      </p:sp>
    </p:spTree>
    <p:extLst>
      <p:ext uri="{BB962C8B-B14F-4D97-AF65-F5344CB8AC3E}">
        <p14:creationId xmlns:p14="http://schemas.microsoft.com/office/powerpoint/2010/main" val="2716586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EFC304EB-E57A-4F1F-BDAD-98F3D5C275A5}"/>
              </a:ext>
            </a:extLst>
          </p:cNvPr>
          <p:cNvGraphicFramePr>
            <a:graphicFrameLocks noGrp="1"/>
          </p:cNvGraphicFramePr>
          <p:nvPr>
            <p:extLst>
              <p:ext uri="{D42A27DB-BD31-4B8C-83A1-F6EECF244321}">
                <p14:modId xmlns:p14="http://schemas.microsoft.com/office/powerpoint/2010/main" val="786942298"/>
              </p:ext>
            </p:extLst>
          </p:nvPr>
        </p:nvGraphicFramePr>
        <p:xfrm>
          <a:off x="5976080" y="2168436"/>
          <a:ext cx="1561188" cy="3936697"/>
        </p:xfrm>
        <a:graphic>
          <a:graphicData uri="http://schemas.openxmlformats.org/drawingml/2006/table">
            <a:tbl>
              <a:tblPr>
                <a:tableStyleId>{5C22544A-7EE6-4342-B048-85BDC9FD1C3A}</a:tableStyleId>
              </a:tblPr>
              <a:tblGrid>
                <a:gridCol w="1561188">
                  <a:extLst>
                    <a:ext uri="{9D8B030D-6E8A-4147-A177-3AD203B41FA5}">
                      <a16:colId xmlns:a16="http://schemas.microsoft.com/office/drawing/2014/main" val="2939796127"/>
                    </a:ext>
                  </a:extLst>
                </a:gridCol>
              </a:tblGrid>
              <a:tr h="1824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Also SP</a:t>
                      </a:r>
                    </a:p>
                  </a:txBody>
                  <a:tcPr marL="9525" marR="9525" marT="9525" marB="0" anchor="ctr"/>
                </a:tc>
                <a:extLst>
                  <a:ext uri="{0D108BD9-81ED-4DB2-BD59-A6C34878D82A}">
                    <a16:rowId xmlns:a16="http://schemas.microsoft.com/office/drawing/2014/main" val="1646605366"/>
                  </a:ext>
                </a:extLst>
              </a:tr>
              <a:tr h="194183">
                <a:tc>
                  <a:txBody>
                    <a:bodyPr/>
                    <a:lstStyle/>
                    <a:p>
                      <a:pPr algn="l" fontAlgn="ctr"/>
                      <a:r>
                        <a:rPr lang="en-US" sz="1100" b="0" i="0" u="none" strike="noStrike" dirty="0">
                          <a:solidFill>
                            <a:srgbClr val="000000"/>
                          </a:solidFill>
                          <a:effectLst/>
                          <a:latin typeface="Calibri" panose="020F0502020204030204" pitchFamily="34" charset="0"/>
                        </a:rPr>
                        <a:t>Also OM</a:t>
                      </a:r>
                    </a:p>
                  </a:txBody>
                  <a:tcPr marL="9525" marR="9525" marT="9525" marB="0" anchor="ctr"/>
                </a:tc>
                <a:extLst>
                  <a:ext uri="{0D108BD9-81ED-4DB2-BD59-A6C34878D82A}">
                    <a16:rowId xmlns:a16="http://schemas.microsoft.com/office/drawing/2014/main" val="4204969594"/>
                  </a:ext>
                </a:extLst>
              </a:tr>
              <a:tr h="1931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Also AN</a:t>
                      </a:r>
                    </a:p>
                  </a:txBody>
                  <a:tcPr marL="9525" marR="9525" marT="9525" marB="0" anchor="ctr"/>
                </a:tc>
                <a:extLst>
                  <a:ext uri="{0D108BD9-81ED-4DB2-BD59-A6C34878D82A}">
                    <a16:rowId xmlns:a16="http://schemas.microsoft.com/office/drawing/2014/main" val="3833416547"/>
                  </a:ext>
                </a:extLst>
              </a:tr>
              <a:tr h="1931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Also SP, AN, CO</a:t>
                      </a:r>
                    </a:p>
                  </a:txBody>
                  <a:tcPr marL="9525" marR="9525" marT="9525" marB="0" anchor="ctr"/>
                </a:tc>
                <a:extLst>
                  <a:ext uri="{0D108BD9-81ED-4DB2-BD59-A6C34878D82A}">
                    <a16:rowId xmlns:a16="http://schemas.microsoft.com/office/drawing/2014/main" val="3833316214"/>
                  </a:ext>
                </a:extLst>
              </a:tr>
              <a:tr h="187473">
                <a:tc>
                  <a:txBody>
                    <a:bodyPr/>
                    <a:lstStyle/>
                    <a:p>
                      <a:pPr algn="l" fontAlgn="ctr"/>
                      <a:r>
                        <a:rPr lang="en-US" sz="1100" b="0" i="0" u="none" strike="noStrike" dirty="0">
                          <a:solidFill>
                            <a:srgbClr val="000000"/>
                          </a:solidFill>
                          <a:effectLst/>
                          <a:latin typeface="Calibri" panose="020F0502020204030204" pitchFamily="34" charset="0"/>
                        </a:rPr>
                        <a:t>Also SP</a:t>
                      </a:r>
                    </a:p>
                  </a:txBody>
                  <a:tcPr marL="9525" marR="9525" marT="9525" marB="0" anchor="ctr"/>
                </a:tc>
                <a:extLst>
                  <a:ext uri="{0D108BD9-81ED-4DB2-BD59-A6C34878D82A}">
                    <a16:rowId xmlns:a16="http://schemas.microsoft.com/office/drawing/2014/main" val="3036018850"/>
                  </a:ext>
                </a:extLst>
              </a:tr>
              <a:tr h="182415">
                <a:tc>
                  <a:txBody>
                    <a:bodyPr/>
                    <a:lstStyle/>
                    <a:p>
                      <a:pPr algn="l" fontAlgn="ctr"/>
                      <a:r>
                        <a:rPr lang="en-US" sz="1100" b="0" i="0" u="none" strike="noStrike" dirty="0">
                          <a:solidFill>
                            <a:srgbClr val="000000"/>
                          </a:solidFill>
                          <a:effectLst/>
                          <a:latin typeface="Calibri" panose="020F0502020204030204" pitchFamily="34" charset="0"/>
                        </a:rPr>
                        <a:t>Also OM</a:t>
                      </a:r>
                    </a:p>
                  </a:txBody>
                  <a:tcPr marL="9525" marR="9525" marT="9525" marB="0" anchor="ctr"/>
                </a:tc>
                <a:extLst>
                  <a:ext uri="{0D108BD9-81ED-4DB2-BD59-A6C34878D82A}">
                    <a16:rowId xmlns:a16="http://schemas.microsoft.com/office/drawing/2014/main" val="2433207014"/>
                  </a:ext>
                </a:extLst>
              </a:tr>
              <a:tr h="355022">
                <a:tc>
                  <a:txBody>
                    <a:bodyPr/>
                    <a:lstStyle/>
                    <a:p>
                      <a:pPr algn="l" fontAlgn="ctr"/>
                      <a:r>
                        <a:rPr lang="en-US" sz="1100" b="0" i="0" u="none" strike="noStrike" dirty="0">
                          <a:solidFill>
                            <a:srgbClr val="000000"/>
                          </a:solidFill>
                          <a:effectLst/>
                          <a:latin typeface="Calibri" panose="020F0502020204030204" pitchFamily="34" charset="0"/>
                        </a:rPr>
                        <a:t>Also OM</a:t>
                      </a:r>
                      <a:endParaRPr lang="en-US" sz="1100" u="none" strike="noStrike" kern="1200" dirty="0">
                        <a:solidFill>
                          <a:schemeClr val="dk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239262100"/>
                  </a:ext>
                </a:extLst>
              </a:tr>
              <a:tr h="1931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Also SP, OM</a:t>
                      </a:r>
                    </a:p>
                  </a:txBody>
                  <a:tcPr marL="9525" marR="9525" marT="9525" marB="0" anchor="ctr"/>
                </a:tc>
                <a:extLst>
                  <a:ext uri="{0D108BD9-81ED-4DB2-BD59-A6C34878D82A}">
                    <a16:rowId xmlns:a16="http://schemas.microsoft.com/office/drawing/2014/main" val="1048215157"/>
                  </a:ext>
                </a:extLst>
              </a:tr>
              <a:tr h="1931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Also OM, PR</a:t>
                      </a:r>
                    </a:p>
                  </a:txBody>
                  <a:tcPr marL="9525" marR="9525" marT="9525" marB="0" anchor="ctr"/>
                </a:tc>
                <a:extLst>
                  <a:ext uri="{0D108BD9-81ED-4DB2-BD59-A6C34878D82A}">
                    <a16:rowId xmlns:a16="http://schemas.microsoft.com/office/drawing/2014/main" val="2859643896"/>
                  </a:ext>
                </a:extLst>
              </a:tr>
              <a:tr h="1931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Also OM, PR</a:t>
                      </a:r>
                    </a:p>
                  </a:txBody>
                  <a:tcPr marL="9525" marR="9525" marT="9525" marB="0" anchor="ctr"/>
                </a:tc>
                <a:extLst>
                  <a:ext uri="{0D108BD9-81ED-4DB2-BD59-A6C34878D82A}">
                    <a16:rowId xmlns:a16="http://schemas.microsoft.com/office/drawing/2014/main" val="2457452112"/>
                  </a:ext>
                </a:extLst>
              </a:tr>
              <a:tr h="1931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Also AN</a:t>
                      </a:r>
                    </a:p>
                  </a:txBody>
                  <a:tcPr marL="9525" marR="9525" marT="9525" marB="0" anchor="ctr"/>
                </a:tc>
                <a:extLst>
                  <a:ext uri="{0D108BD9-81ED-4DB2-BD59-A6C34878D82A}">
                    <a16:rowId xmlns:a16="http://schemas.microsoft.com/office/drawing/2014/main" val="2609103070"/>
                  </a:ext>
                </a:extLst>
              </a:tr>
              <a:tr h="35502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Also SP, OM</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981645298"/>
                  </a:ext>
                </a:extLst>
              </a:tr>
              <a:tr h="35502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Also OM</a:t>
                      </a:r>
                      <a:endParaRPr lang="en-US" sz="1100" b="0" i="0" u="none" strike="noStrike" kern="1200" dirty="0">
                        <a:solidFill>
                          <a:schemeClr val="dk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909182485"/>
                  </a:ext>
                </a:extLst>
              </a:tr>
              <a:tr h="1931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Also OM</a:t>
                      </a:r>
                      <a:endParaRPr lang="en-US"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323331870"/>
                  </a:ext>
                </a:extLst>
              </a:tr>
              <a:tr h="1931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highlight>
                            <a:srgbClr val="FF0000"/>
                          </a:highlight>
                          <a:latin typeface="+mn-lt"/>
                          <a:ea typeface="+mn-ea"/>
                          <a:cs typeface="+mn-cs"/>
                        </a:rPr>
                        <a:t>Not identified</a:t>
                      </a:r>
                    </a:p>
                  </a:txBody>
                  <a:tcPr marL="9525" marR="9525" marT="9525" marB="0" anchor="ctr"/>
                </a:tc>
                <a:extLst>
                  <a:ext uri="{0D108BD9-81ED-4DB2-BD59-A6C34878D82A}">
                    <a16:rowId xmlns:a16="http://schemas.microsoft.com/office/drawing/2014/main" val="1303778907"/>
                  </a:ext>
                </a:extLst>
              </a:tr>
              <a:tr h="1931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Also SP, PR</a:t>
                      </a:r>
                    </a:p>
                  </a:txBody>
                  <a:tcPr marL="9525" marR="9525" marT="9525" marB="0" anchor="ctr"/>
                </a:tc>
                <a:extLst>
                  <a:ext uri="{0D108BD9-81ED-4DB2-BD59-A6C34878D82A}">
                    <a16:rowId xmlns:a16="http://schemas.microsoft.com/office/drawing/2014/main" val="2528048422"/>
                  </a:ext>
                </a:extLst>
              </a:tr>
              <a:tr h="1931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Also PR</a:t>
                      </a:r>
                    </a:p>
                  </a:txBody>
                  <a:tcPr marL="9525" marR="9525" marT="9525" marB="0" anchor="ctr"/>
                </a:tc>
                <a:extLst>
                  <a:ext uri="{0D108BD9-81ED-4DB2-BD59-A6C34878D82A}">
                    <a16:rowId xmlns:a16="http://schemas.microsoft.com/office/drawing/2014/main" val="191043837"/>
                  </a:ext>
                </a:extLst>
              </a:tr>
              <a:tr h="1931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Also SP</a:t>
                      </a:r>
                    </a:p>
                  </a:txBody>
                  <a:tcPr marL="9525" marR="9525" marT="9525" marB="0" anchor="ctr"/>
                </a:tc>
                <a:extLst>
                  <a:ext uri="{0D108BD9-81ED-4DB2-BD59-A6C34878D82A}">
                    <a16:rowId xmlns:a16="http://schemas.microsoft.com/office/drawing/2014/main" val="4220021318"/>
                  </a:ext>
                </a:extLst>
              </a:tr>
            </a:tbl>
          </a:graphicData>
        </a:graphic>
      </p:graphicFrame>
      <p:graphicFrame>
        <p:nvGraphicFramePr>
          <p:cNvPr id="36" name="Table 35">
            <a:extLst>
              <a:ext uri="{FF2B5EF4-FFF2-40B4-BE49-F238E27FC236}">
                <a16:creationId xmlns:a16="http://schemas.microsoft.com/office/drawing/2014/main" id="{DD50420B-CD92-48A3-B7CA-313C6ECCF5E8}"/>
              </a:ext>
            </a:extLst>
          </p:cNvPr>
          <p:cNvGraphicFramePr>
            <a:graphicFrameLocks noGrp="1"/>
          </p:cNvGraphicFramePr>
          <p:nvPr>
            <p:extLst>
              <p:ext uri="{D42A27DB-BD31-4B8C-83A1-F6EECF244321}">
                <p14:modId xmlns:p14="http://schemas.microsoft.com/office/powerpoint/2010/main" val="1469208610"/>
              </p:ext>
            </p:extLst>
          </p:nvPr>
        </p:nvGraphicFramePr>
        <p:xfrm>
          <a:off x="7762240" y="2168437"/>
          <a:ext cx="2844800" cy="1691154"/>
        </p:xfrm>
        <a:graphic>
          <a:graphicData uri="http://schemas.openxmlformats.org/drawingml/2006/table">
            <a:tbl>
              <a:tblPr>
                <a:tableStyleId>{5C22544A-7EE6-4342-B048-85BDC9FD1C3A}</a:tableStyleId>
              </a:tblPr>
              <a:tblGrid>
                <a:gridCol w="2844800">
                  <a:extLst>
                    <a:ext uri="{9D8B030D-6E8A-4147-A177-3AD203B41FA5}">
                      <a16:colId xmlns:a16="http://schemas.microsoft.com/office/drawing/2014/main" val="2939796127"/>
                    </a:ext>
                  </a:extLst>
                </a:gridCol>
              </a:tblGrid>
              <a:tr h="1691154">
                <a:tc>
                  <a:txBody>
                    <a:bodyPr/>
                    <a:lstStyle/>
                    <a:p>
                      <a:pPr algn="l" fontAlgn="ctr"/>
                      <a:r>
                        <a:rPr lang="en-US" sz="1100" u="none" strike="noStrike" dirty="0">
                          <a:effectLst/>
                        </a:rPr>
                        <a:t>Fully covered by OV.  Others distributed by subdomains.</a:t>
                      </a:r>
                    </a:p>
                  </a:txBody>
                  <a:tcPr marL="9525" marR="9525" marT="9525" marB="0" anchor="ctr"/>
                </a:tc>
                <a:extLst>
                  <a:ext uri="{0D108BD9-81ED-4DB2-BD59-A6C34878D82A}">
                    <a16:rowId xmlns:a16="http://schemas.microsoft.com/office/drawing/2014/main" val="1646605366"/>
                  </a:ext>
                </a:extLst>
              </a:tr>
            </a:tbl>
          </a:graphicData>
        </a:graphic>
      </p:graphicFrame>
      <p:sp>
        <p:nvSpPr>
          <p:cNvPr id="3" name="TextBox 2">
            <a:extLst>
              <a:ext uri="{FF2B5EF4-FFF2-40B4-BE49-F238E27FC236}">
                <a16:creationId xmlns:a16="http://schemas.microsoft.com/office/drawing/2014/main" id="{89E78856-CDA9-4DB8-B81A-E0228193554C}"/>
              </a:ext>
            </a:extLst>
          </p:cNvPr>
          <p:cNvSpPr txBox="1"/>
          <p:nvPr/>
        </p:nvSpPr>
        <p:spPr>
          <a:xfrm>
            <a:off x="2386782" y="1516858"/>
            <a:ext cx="2516777" cy="523220"/>
          </a:xfrm>
          <a:prstGeom prst="rect">
            <a:avLst/>
          </a:prstGeom>
          <a:noFill/>
        </p:spPr>
        <p:txBody>
          <a:bodyPr wrap="square" rtlCol="0">
            <a:spAutoFit/>
          </a:bodyPr>
          <a:lstStyle/>
          <a:p>
            <a:pPr algn="ctr"/>
            <a:r>
              <a:rPr lang="en-US" sz="1400" dirty="0"/>
              <a:t>JRC taxonomy Cybersecurity subdomains</a:t>
            </a:r>
          </a:p>
        </p:txBody>
      </p:sp>
      <p:sp>
        <p:nvSpPr>
          <p:cNvPr id="37" name="TextBox 36">
            <a:extLst>
              <a:ext uri="{FF2B5EF4-FFF2-40B4-BE49-F238E27FC236}">
                <a16:creationId xmlns:a16="http://schemas.microsoft.com/office/drawing/2014/main" id="{FD85697C-5359-48E9-A34D-594521F652F7}"/>
              </a:ext>
            </a:extLst>
          </p:cNvPr>
          <p:cNvSpPr txBox="1"/>
          <p:nvPr/>
        </p:nvSpPr>
        <p:spPr>
          <a:xfrm>
            <a:off x="5595450" y="1624579"/>
            <a:ext cx="2065383" cy="307777"/>
          </a:xfrm>
          <a:prstGeom prst="rect">
            <a:avLst/>
          </a:prstGeom>
          <a:noFill/>
        </p:spPr>
        <p:txBody>
          <a:bodyPr wrap="square" rtlCol="0">
            <a:spAutoFit/>
          </a:bodyPr>
          <a:lstStyle/>
          <a:p>
            <a:pPr algn="ctr"/>
            <a:r>
              <a:rPr lang="en-US" sz="1400" dirty="0"/>
              <a:t>NICE Role description</a:t>
            </a:r>
          </a:p>
        </p:txBody>
      </p:sp>
      <p:sp>
        <p:nvSpPr>
          <p:cNvPr id="38" name="TextBox 37">
            <a:extLst>
              <a:ext uri="{FF2B5EF4-FFF2-40B4-BE49-F238E27FC236}">
                <a16:creationId xmlns:a16="http://schemas.microsoft.com/office/drawing/2014/main" id="{EB73BC1D-34CF-4DA1-9B2E-5F48A4DF532B}"/>
              </a:ext>
            </a:extLst>
          </p:cNvPr>
          <p:cNvSpPr txBox="1"/>
          <p:nvPr/>
        </p:nvSpPr>
        <p:spPr>
          <a:xfrm>
            <a:off x="7762240" y="1537847"/>
            <a:ext cx="2844800" cy="307777"/>
          </a:xfrm>
          <a:prstGeom prst="rect">
            <a:avLst/>
          </a:prstGeom>
          <a:noFill/>
        </p:spPr>
        <p:txBody>
          <a:bodyPr wrap="square" rtlCol="0">
            <a:spAutoFit/>
          </a:bodyPr>
          <a:lstStyle/>
          <a:p>
            <a:pPr algn="ctr"/>
            <a:r>
              <a:rPr lang="en-US" sz="1400" dirty="0"/>
              <a:t>Comments</a:t>
            </a:r>
          </a:p>
        </p:txBody>
      </p:sp>
      <p:sp>
        <p:nvSpPr>
          <p:cNvPr id="11" name="Rectangle 10">
            <a:extLst>
              <a:ext uri="{FF2B5EF4-FFF2-40B4-BE49-F238E27FC236}">
                <a16:creationId xmlns:a16="http://schemas.microsoft.com/office/drawing/2014/main" id="{910FE10A-7D81-42B7-9ACF-9442A959DD64}"/>
              </a:ext>
            </a:extLst>
          </p:cNvPr>
          <p:cNvSpPr/>
          <p:nvPr/>
        </p:nvSpPr>
        <p:spPr>
          <a:xfrm>
            <a:off x="783039" y="2168433"/>
            <a:ext cx="531223" cy="3936695"/>
          </a:xfrm>
          <a:prstGeom prst="rect">
            <a:avLst/>
          </a:prstGeom>
          <a:solidFill>
            <a:srgbClr val="4472C4">
              <a:alpha val="50196"/>
            </a:srgbClr>
          </a:solidFill>
          <a:ln>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rPr>
              <a:t>Security Management and Governance</a:t>
            </a:r>
          </a:p>
        </p:txBody>
      </p:sp>
      <p:sp>
        <p:nvSpPr>
          <p:cNvPr id="76" name="Rectangle 75">
            <a:extLst>
              <a:ext uri="{FF2B5EF4-FFF2-40B4-BE49-F238E27FC236}">
                <a16:creationId xmlns:a16="http://schemas.microsoft.com/office/drawing/2014/main" id="{B779368B-2D49-4A94-B14E-2660D7DAC232}"/>
              </a:ext>
            </a:extLst>
          </p:cNvPr>
          <p:cNvSpPr/>
          <p:nvPr/>
        </p:nvSpPr>
        <p:spPr>
          <a:xfrm>
            <a:off x="632594" y="6444705"/>
            <a:ext cx="1550424"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Securely Provision (SP)</a:t>
            </a:r>
            <a:r>
              <a:rPr lang="en-US" sz="1100" dirty="0"/>
              <a:t> </a:t>
            </a:r>
          </a:p>
        </p:txBody>
      </p:sp>
      <p:sp>
        <p:nvSpPr>
          <p:cNvPr id="77" name="Rectangle 76">
            <a:extLst>
              <a:ext uri="{FF2B5EF4-FFF2-40B4-BE49-F238E27FC236}">
                <a16:creationId xmlns:a16="http://schemas.microsoft.com/office/drawing/2014/main" id="{C92535C2-5FF6-485F-9E92-86F526A282E9}"/>
              </a:ext>
            </a:extLst>
          </p:cNvPr>
          <p:cNvSpPr/>
          <p:nvPr/>
        </p:nvSpPr>
        <p:spPr>
          <a:xfrm>
            <a:off x="2203408" y="6444702"/>
            <a:ext cx="1851789"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Operate and Maintain (OM) </a:t>
            </a:r>
          </a:p>
        </p:txBody>
      </p:sp>
      <p:sp>
        <p:nvSpPr>
          <p:cNvPr id="78" name="Rectangle 77">
            <a:extLst>
              <a:ext uri="{FF2B5EF4-FFF2-40B4-BE49-F238E27FC236}">
                <a16:creationId xmlns:a16="http://schemas.microsoft.com/office/drawing/2014/main" id="{50B67DC3-469D-4DC7-BF68-C80487E11A55}"/>
              </a:ext>
            </a:extLst>
          </p:cNvPr>
          <p:cNvSpPr/>
          <p:nvPr/>
        </p:nvSpPr>
        <p:spPr>
          <a:xfrm>
            <a:off x="4080667" y="6444702"/>
            <a:ext cx="1707519"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Oversee and Govern (OV) </a:t>
            </a:r>
          </a:p>
        </p:txBody>
      </p:sp>
      <p:sp>
        <p:nvSpPr>
          <p:cNvPr id="79" name="Rectangle 78">
            <a:extLst>
              <a:ext uri="{FF2B5EF4-FFF2-40B4-BE49-F238E27FC236}">
                <a16:creationId xmlns:a16="http://schemas.microsoft.com/office/drawing/2014/main" id="{35C73088-456F-421B-B1CB-9E584B787155}"/>
              </a:ext>
            </a:extLst>
          </p:cNvPr>
          <p:cNvSpPr/>
          <p:nvPr/>
        </p:nvSpPr>
        <p:spPr>
          <a:xfrm>
            <a:off x="5813656" y="6444702"/>
            <a:ext cx="1628972" cy="261610"/>
          </a:xfrm>
          <a:prstGeom prst="rect">
            <a:avLst/>
          </a:prstGeom>
          <a:solidFill>
            <a:schemeClr val="accent6">
              <a:lumMod val="40000"/>
              <a:lumOff val="60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Protect and Defend (PR) </a:t>
            </a:r>
          </a:p>
        </p:txBody>
      </p:sp>
      <p:sp>
        <p:nvSpPr>
          <p:cNvPr id="80" name="Rectangle 79">
            <a:extLst>
              <a:ext uri="{FF2B5EF4-FFF2-40B4-BE49-F238E27FC236}">
                <a16:creationId xmlns:a16="http://schemas.microsoft.com/office/drawing/2014/main" id="{AC50E614-162C-4FA6-B5DD-BEC3FC58E969}"/>
              </a:ext>
            </a:extLst>
          </p:cNvPr>
          <p:cNvSpPr/>
          <p:nvPr/>
        </p:nvSpPr>
        <p:spPr>
          <a:xfrm>
            <a:off x="7470074" y="6444702"/>
            <a:ext cx="971741" cy="261610"/>
          </a:xfrm>
          <a:prstGeom prst="rect">
            <a:avLst/>
          </a:prstGeom>
          <a:solidFill>
            <a:schemeClr val="accent6">
              <a:lumMod val="40000"/>
              <a:lumOff val="60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Analyze (AN)</a:t>
            </a:r>
            <a:r>
              <a:rPr lang="en-US" sz="1100" dirty="0"/>
              <a:t> </a:t>
            </a:r>
          </a:p>
        </p:txBody>
      </p:sp>
      <p:sp>
        <p:nvSpPr>
          <p:cNvPr id="81" name="Rectangle 80">
            <a:extLst>
              <a:ext uri="{FF2B5EF4-FFF2-40B4-BE49-F238E27FC236}">
                <a16:creationId xmlns:a16="http://schemas.microsoft.com/office/drawing/2014/main" id="{ACDFB061-5986-482A-B7FA-DFCA18B9306D}"/>
              </a:ext>
            </a:extLst>
          </p:cNvPr>
          <p:cNvSpPr/>
          <p:nvPr/>
        </p:nvSpPr>
        <p:spPr>
          <a:xfrm>
            <a:off x="8469261" y="6444702"/>
            <a:ext cx="1672253" cy="261610"/>
          </a:xfrm>
          <a:prstGeom prst="rect">
            <a:avLst/>
          </a:prstGeom>
          <a:solidFill>
            <a:schemeClr val="accent6">
              <a:lumMod val="40000"/>
              <a:lumOff val="60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Collect and Operate (CO)</a:t>
            </a:r>
            <a:r>
              <a:rPr lang="en-US" sz="1100" dirty="0"/>
              <a:t> </a:t>
            </a:r>
          </a:p>
        </p:txBody>
      </p:sp>
      <p:sp>
        <p:nvSpPr>
          <p:cNvPr id="82" name="Rectangle 81">
            <a:extLst>
              <a:ext uri="{FF2B5EF4-FFF2-40B4-BE49-F238E27FC236}">
                <a16:creationId xmlns:a16="http://schemas.microsoft.com/office/drawing/2014/main" id="{C446588E-39E1-4F80-9AEF-8B122F170A38}"/>
              </a:ext>
            </a:extLst>
          </p:cNvPr>
          <p:cNvSpPr/>
          <p:nvPr/>
        </p:nvSpPr>
        <p:spPr>
          <a:xfrm>
            <a:off x="10168960" y="6444702"/>
            <a:ext cx="1112805"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Investigate (IN)</a:t>
            </a:r>
            <a:r>
              <a:rPr lang="en-US" sz="1100" dirty="0"/>
              <a:t> </a:t>
            </a:r>
          </a:p>
        </p:txBody>
      </p:sp>
      <p:sp>
        <p:nvSpPr>
          <p:cNvPr id="83" name="Left Brace 82">
            <a:extLst>
              <a:ext uri="{FF2B5EF4-FFF2-40B4-BE49-F238E27FC236}">
                <a16:creationId xmlns:a16="http://schemas.microsoft.com/office/drawing/2014/main" id="{63A5F0DE-23BD-41B0-9FE9-CC48392A1B85}"/>
              </a:ext>
            </a:extLst>
          </p:cNvPr>
          <p:cNvSpPr/>
          <p:nvPr/>
        </p:nvSpPr>
        <p:spPr>
          <a:xfrm rot="5400000">
            <a:off x="5859585" y="1000753"/>
            <a:ext cx="217714" cy="10626645"/>
          </a:xfrm>
          <a:prstGeom prst="leftBrace">
            <a:avLst>
              <a:gd name="adj1" fmla="val 8333"/>
              <a:gd name="adj2" fmla="val 441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a:extLst>
              <a:ext uri="{FF2B5EF4-FFF2-40B4-BE49-F238E27FC236}">
                <a16:creationId xmlns:a16="http://schemas.microsoft.com/office/drawing/2014/main" id="{2D1B46D4-7EA6-4AF8-8688-FC8E22BCCD89}"/>
              </a:ext>
            </a:extLst>
          </p:cNvPr>
          <p:cNvSpPr txBox="1"/>
          <p:nvPr/>
        </p:nvSpPr>
        <p:spPr>
          <a:xfrm>
            <a:off x="7788025" y="4266531"/>
            <a:ext cx="3493740" cy="1015663"/>
          </a:xfrm>
          <a:prstGeom prst="rect">
            <a:avLst/>
          </a:prstGeom>
          <a:noFill/>
        </p:spPr>
        <p:txBody>
          <a:bodyPr wrap="square" rtlCol="0">
            <a:spAutoFit/>
          </a:bodyPr>
          <a:lstStyle/>
          <a:p>
            <a:r>
              <a:rPr lang="en-US" sz="1200" dirty="0"/>
              <a:t>Questions:</a:t>
            </a:r>
          </a:p>
          <a:p>
            <a:pPr marL="171450" indent="-171450">
              <a:buFontTx/>
              <a:buChar char="-"/>
            </a:pPr>
            <a:r>
              <a:rPr lang="en-US" sz="1200" dirty="0"/>
              <a:t>Should Economic aspects of the cybersecurity ecosystem</a:t>
            </a:r>
            <a:r>
              <a:rPr lang="en-US" sz="1200" b="1" dirty="0">
                <a:solidFill>
                  <a:srgbClr val="000000"/>
                </a:solidFill>
                <a:latin typeface="Calibri" panose="020F0502020204030204" pitchFamily="34" charset="0"/>
              </a:rPr>
              <a:t> </a:t>
            </a:r>
            <a:r>
              <a:rPr lang="en-US" sz="1200" dirty="0"/>
              <a:t>be considered in scope of activities performed by CS organizational unit or national CS institutions?</a:t>
            </a:r>
          </a:p>
        </p:txBody>
      </p:sp>
      <p:graphicFrame>
        <p:nvGraphicFramePr>
          <p:cNvPr id="4" name="Table 3">
            <a:extLst>
              <a:ext uri="{FF2B5EF4-FFF2-40B4-BE49-F238E27FC236}">
                <a16:creationId xmlns:a16="http://schemas.microsoft.com/office/drawing/2014/main" id="{20D8DB17-6DD6-4E33-A5FB-EC11406BBA15}"/>
              </a:ext>
            </a:extLst>
          </p:cNvPr>
          <p:cNvGraphicFramePr>
            <a:graphicFrameLocks noGrp="1"/>
          </p:cNvGraphicFramePr>
          <p:nvPr>
            <p:extLst>
              <p:ext uri="{D42A27DB-BD31-4B8C-83A1-F6EECF244321}">
                <p14:modId xmlns:p14="http://schemas.microsoft.com/office/powerpoint/2010/main" val="2717306537"/>
              </p:ext>
            </p:extLst>
          </p:nvPr>
        </p:nvGraphicFramePr>
        <p:xfrm>
          <a:off x="1377221" y="2168436"/>
          <a:ext cx="4535900" cy="3936696"/>
        </p:xfrm>
        <a:graphic>
          <a:graphicData uri="http://schemas.openxmlformats.org/drawingml/2006/table">
            <a:tbl>
              <a:tblPr>
                <a:tableStyleId>{5C22544A-7EE6-4342-B048-85BDC9FD1C3A}</a:tableStyleId>
              </a:tblPr>
              <a:tblGrid>
                <a:gridCol w="4535900">
                  <a:extLst>
                    <a:ext uri="{9D8B030D-6E8A-4147-A177-3AD203B41FA5}">
                      <a16:colId xmlns:a16="http://schemas.microsoft.com/office/drawing/2014/main" val="442762274"/>
                    </a:ext>
                  </a:extLst>
                </a:gridCol>
              </a:tblGrid>
              <a:tr h="76068">
                <a:tc>
                  <a:txBody>
                    <a:bodyPr/>
                    <a:lstStyle/>
                    <a:p>
                      <a:pPr algn="ctr" fontAlgn="b"/>
                      <a:r>
                        <a:rPr lang="en-US" sz="1100" u="none" strike="noStrike">
                          <a:effectLst/>
                        </a:rPr>
                        <a:t>Risk management</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110938218"/>
                  </a:ext>
                </a:extLst>
              </a:tr>
              <a:tr h="189189">
                <a:tc>
                  <a:txBody>
                    <a:bodyPr/>
                    <a:lstStyle/>
                    <a:p>
                      <a:pPr algn="ctr" fontAlgn="b"/>
                      <a:r>
                        <a:rPr lang="en-US" sz="1100" u="none" strike="noStrike">
                          <a:effectLst/>
                        </a:rPr>
                        <a:t>Continuous monitoring</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304763783"/>
                  </a:ext>
                </a:extLst>
              </a:tr>
              <a:tr h="189189">
                <a:tc>
                  <a:txBody>
                    <a:bodyPr/>
                    <a:lstStyle/>
                    <a:p>
                      <a:pPr algn="ctr" fontAlgn="b"/>
                      <a:r>
                        <a:rPr lang="en-US" sz="1100" u="none" strike="noStrike">
                          <a:effectLst/>
                        </a:rPr>
                        <a:t>Threats and vulnerabilities modelling</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4013028872"/>
                  </a:ext>
                </a:extLst>
              </a:tr>
              <a:tr h="189189">
                <a:tc>
                  <a:txBody>
                    <a:bodyPr/>
                    <a:lstStyle/>
                    <a:p>
                      <a:pPr algn="ctr" fontAlgn="b"/>
                      <a:r>
                        <a:rPr lang="en-US" sz="1100" u="none" strike="noStrike">
                          <a:effectLst/>
                        </a:rPr>
                        <a:t>Attack modelling and countermeasures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4178396929"/>
                  </a:ext>
                </a:extLst>
              </a:tr>
              <a:tr h="189189">
                <a:tc>
                  <a:txBody>
                    <a:bodyPr/>
                    <a:lstStyle/>
                    <a:p>
                      <a:pPr algn="ctr" fontAlgn="b"/>
                      <a:r>
                        <a:rPr lang="en-US" sz="1100" u="none" strike="noStrike">
                          <a:effectLst/>
                        </a:rPr>
                        <a:t>Managerial aspects concerning information security</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50963589"/>
                  </a:ext>
                </a:extLst>
              </a:tr>
              <a:tr h="0">
                <a:tc>
                  <a:txBody>
                    <a:bodyPr/>
                    <a:lstStyle/>
                    <a:p>
                      <a:pPr algn="ctr" fontAlgn="b"/>
                      <a:r>
                        <a:rPr lang="en-US" sz="1100" u="none" strike="noStrike">
                          <a:effectLst/>
                        </a:rPr>
                        <a:t>Assessment of information security effectiveness and degrees of control</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209356293"/>
                  </a:ext>
                </a:extLst>
              </a:tr>
              <a:tr h="378377">
                <a:tc>
                  <a:txBody>
                    <a:bodyPr/>
                    <a:lstStyle/>
                    <a:p>
                      <a:pPr algn="ctr" fontAlgn="b"/>
                      <a:r>
                        <a:rPr lang="en-US" sz="1100" u="none" strike="noStrike" dirty="0">
                          <a:effectLst/>
                        </a:rPr>
                        <a:t>Identification of the impact of hardware and software changes on the management of Information Security</a:t>
                      </a:r>
                      <a:endParaRPr lang="en-US" sz="11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092746826"/>
                  </a:ext>
                </a:extLst>
              </a:tr>
              <a:tr h="189189">
                <a:tc>
                  <a:txBody>
                    <a:bodyPr/>
                    <a:lstStyle/>
                    <a:p>
                      <a:pPr algn="ctr" fontAlgn="b"/>
                      <a:r>
                        <a:rPr lang="en-US" sz="1100" u="none" strike="noStrike">
                          <a:effectLst/>
                        </a:rPr>
                        <a:t>Standards for Information Security</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3310098823"/>
                  </a:ext>
                </a:extLst>
              </a:tr>
              <a:tr h="189189">
                <a:tc>
                  <a:txBody>
                    <a:bodyPr/>
                    <a:lstStyle/>
                    <a:p>
                      <a:pPr algn="ctr" fontAlgn="b"/>
                      <a:r>
                        <a:rPr lang="en-US" sz="1100" u="none" strike="noStrike">
                          <a:effectLst/>
                        </a:rPr>
                        <a:t>Incident management and disaster recovery</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389677740"/>
                  </a:ext>
                </a:extLst>
              </a:tr>
              <a:tr h="189189">
                <a:tc>
                  <a:txBody>
                    <a:bodyPr/>
                    <a:lstStyle/>
                    <a:p>
                      <a:pPr algn="ctr" fontAlgn="b"/>
                      <a:r>
                        <a:rPr lang="en-US" sz="1100" u="none" strike="noStrike">
                          <a:effectLst/>
                        </a:rPr>
                        <a:t>Reporting (e.g. disaster recovery and business continuity)</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906153345"/>
                  </a:ext>
                </a:extLst>
              </a:tr>
              <a:tr h="0">
                <a:tc>
                  <a:txBody>
                    <a:bodyPr/>
                    <a:lstStyle/>
                    <a:p>
                      <a:pPr algn="ctr" fontAlgn="b"/>
                      <a:r>
                        <a:rPr lang="en-US" sz="1100" u="none" strike="noStrike">
                          <a:effectLst/>
                        </a:rPr>
                        <a:t>Theoretical and empirical analyses of information security behaviour</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075627568"/>
                  </a:ext>
                </a:extLst>
              </a:tr>
              <a:tr h="378377">
                <a:tc>
                  <a:txBody>
                    <a:bodyPr/>
                    <a:lstStyle/>
                    <a:p>
                      <a:pPr algn="ctr" fontAlgn="b"/>
                      <a:r>
                        <a:rPr lang="en-US" sz="1100" u="none" strike="noStrike">
                          <a:effectLst/>
                        </a:rPr>
                        <a:t>Adoption, use, and continuance of information security technologies and policies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231687531"/>
                  </a:ext>
                </a:extLst>
              </a:tr>
              <a:tr h="378377">
                <a:tc>
                  <a:txBody>
                    <a:bodyPr/>
                    <a:lstStyle/>
                    <a:p>
                      <a:pPr algn="ctr" fontAlgn="b"/>
                      <a:r>
                        <a:rPr lang="en-US" sz="1100" u="none" strike="noStrike">
                          <a:effectLst/>
                        </a:rPr>
                        <a:t>Compliance with information security and privacy policies, procedures, and regulations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095226445"/>
                  </a:ext>
                </a:extLst>
              </a:tr>
              <a:tr h="189189">
                <a:tc>
                  <a:txBody>
                    <a:bodyPr/>
                    <a:lstStyle/>
                    <a:p>
                      <a:pPr algn="ctr" fontAlgn="b"/>
                      <a:r>
                        <a:rPr lang="en-US" sz="1100" u="none" strike="noStrike">
                          <a:effectLst/>
                        </a:rPr>
                        <a:t>Vetting for security staff and employees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860283990"/>
                  </a:ext>
                </a:extLst>
              </a:tr>
              <a:tr h="189189">
                <a:tc>
                  <a:txBody>
                    <a:bodyPr/>
                    <a:lstStyle/>
                    <a:p>
                      <a:pPr algn="ctr" fontAlgn="b"/>
                      <a:r>
                        <a:rPr lang="en-US" sz="1100" u="none" strike="noStrike" dirty="0">
                          <a:effectLst/>
                        </a:rPr>
                        <a:t>Economic aspects of the cybersecurity ecosystem</a:t>
                      </a:r>
                      <a:endParaRPr lang="en-US" sz="11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3243205720"/>
                  </a:ext>
                </a:extLst>
              </a:tr>
              <a:tr h="189189">
                <a:tc>
                  <a:txBody>
                    <a:bodyPr/>
                    <a:lstStyle/>
                    <a:p>
                      <a:pPr algn="ctr" fontAlgn="b"/>
                      <a:r>
                        <a:rPr lang="en-US" sz="1100" u="none" strike="noStrike" dirty="0">
                          <a:effectLst/>
                        </a:rPr>
                        <a:t>Vulnerability Assessment and Penetration Testing (VAPT)</a:t>
                      </a:r>
                      <a:endParaRPr lang="en-US" sz="11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701307973"/>
                  </a:ext>
                </a:extLst>
              </a:tr>
              <a:tr h="189189">
                <a:tc>
                  <a:txBody>
                    <a:bodyPr/>
                    <a:lstStyle/>
                    <a:p>
                      <a:pPr algn="ctr" fontAlgn="b"/>
                      <a:r>
                        <a:rPr lang="en-US" sz="1100" u="none" strike="noStrike" dirty="0">
                          <a:effectLst/>
                        </a:rPr>
                        <a:t>Attack prevention and detection</a:t>
                      </a:r>
                      <a:endParaRPr lang="en-US" sz="11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351968642"/>
                  </a:ext>
                </a:extLst>
              </a:tr>
              <a:tr h="189189">
                <a:tc>
                  <a:txBody>
                    <a:bodyPr/>
                    <a:lstStyle/>
                    <a:p>
                      <a:pPr algn="ctr" fontAlgn="b"/>
                      <a:r>
                        <a:rPr lang="en-US" sz="1100" u="none" strike="noStrike" dirty="0">
                          <a:effectLst/>
                        </a:rPr>
                        <a:t>Capability Maturity Models</a:t>
                      </a:r>
                      <a:endParaRPr lang="en-US" sz="11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506885019"/>
                  </a:ext>
                </a:extLst>
              </a:tr>
            </a:tbl>
          </a:graphicData>
        </a:graphic>
      </p:graphicFrame>
      <p:sp>
        <p:nvSpPr>
          <p:cNvPr id="18" name="Title 3">
            <a:extLst>
              <a:ext uri="{FF2B5EF4-FFF2-40B4-BE49-F238E27FC236}">
                <a16:creationId xmlns:a16="http://schemas.microsoft.com/office/drawing/2014/main" id="{BA015AEF-9836-4EC5-BB7C-FAAEE373D18F}"/>
              </a:ext>
            </a:extLst>
          </p:cNvPr>
          <p:cNvSpPr txBox="1">
            <a:spLocks/>
          </p:cNvSpPr>
          <p:nvPr/>
        </p:nvSpPr>
        <p:spPr>
          <a:xfrm>
            <a:off x="603529" y="373311"/>
            <a:ext cx="10367999" cy="3833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JRC / NICE MAPPING (VI) </a:t>
            </a:r>
            <a:endParaRPr lang="en-US" sz="2400" b="1" dirty="0">
              <a:solidFill>
                <a:schemeClr val="accent1"/>
              </a:solidFill>
            </a:endParaRPr>
          </a:p>
        </p:txBody>
      </p:sp>
    </p:spTree>
    <p:extLst>
      <p:ext uri="{BB962C8B-B14F-4D97-AF65-F5344CB8AC3E}">
        <p14:creationId xmlns:p14="http://schemas.microsoft.com/office/powerpoint/2010/main" val="2924012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EFC304EB-E57A-4F1F-BDAD-98F3D5C275A5}"/>
              </a:ext>
            </a:extLst>
          </p:cNvPr>
          <p:cNvGraphicFramePr>
            <a:graphicFrameLocks noGrp="1"/>
          </p:cNvGraphicFramePr>
          <p:nvPr>
            <p:extLst>
              <p:ext uri="{D42A27DB-BD31-4B8C-83A1-F6EECF244321}">
                <p14:modId xmlns:p14="http://schemas.microsoft.com/office/powerpoint/2010/main" val="2537451110"/>
              </p:ext>
            </p:extLst>
          </p:nvPr>
        </p:nvGraphicFramePr>
        <p:xfrm>
          <a:off x="4185326" y="2016325"/>
          <a:ext cx="3498040" cy="3315959"/>
        </p:xfrm>
        <a:graphic>
          <a:graphicData uri="http://schemas.openxmlformats.org/drawingml/2006/table">
            <a:tbl>
              <a:tblPr>
                <a:tableStyleId>{5C22544A-7EE6-4342-B048-85BDC9FD1C3A}</a:tableStyleId>
              </a:tblPr>
              <a:tblGrid>
                <a:gridCol w="3498040">
                  <a:extLst>
                    <a:ext uri="{9D8B030D-6E8A-4147-A177-3AD203B41FA5}">
                      <a16:colId xmlns:a16="http://schemas.microsoft.com/office/drawing/2014/main" val="2939796127"/>
                    </a:ext>
                  </a:extLst>
                </a:gridCol>
              </a:tblGrid>
              <a:tr h="33450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Also Communications Security (COMSEC) Manager (OV-MGT-002)</a:t>
                      </a:r>
                    </a:p>
                  </a:txBody>
                  <a:tcPr marL="9525" marR="9525" marT="9525" marB="0" anchor="ctr"/>
                </a:tc>
                <a:extLst>
                  <a:ext uri="{0D108BD9-81ED-4DB2-BD59-A6C34878D82A}">
                    <a16:rowId xmlns:a16="http://schemas.microsoft.com/office/drawing/2014/main" val="1646605366"/>
                  </a:ext>
                </a:extLst>
              </a:tr>
              <a:tr h="33450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Also Communications Security (COMSEC) Manager (OV-MGT-002)</a:t>
                      </a:r>
                    </a:p>
                  </a:txBody>
                  <a:tcPr marL="9525" marR="9525" marT="9525" marB="0" anchor="ctr"/>
                </a:tc>
                <a:extLst>
                  <a:ext uri="{0D108BD9-81ED-4DB2-BD59-A6C34878D82A}">
                    <a16:rowId xmlns:a16="http://schemas.microsoft.com/office/drawing/2014/main" val="4204969594"/>
                  </a:ext>
                </a:extLst>
              </a:tr>
              <a:tr h="33450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Also Communications Security (COMSEC) Manager (OV-MGT-002)</a:t>
                      </a:r>
                    </a:p>
                  </a:txBody>
                  <a:tcPr marL="9525" marR="9525" marT="9525" marB="0" anchor="ctr"/>
                </a:tc>
                <a:extLst>
                  <a:ext uri="{0D108BD9-81ED-4DB2-BD59-A6C34878D82A}">
                    <a16:rowId xmlns:a16="http://schemas.microsoft.com/office/drawing/2014/main" val="3833416547"/>
                  </a:ext>
                </a:extLst>
              </a:tr>
              <a:tr h="33450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Also Communications Security (COMSEC) Manager (OV-MGT-002)</a:t>
                      </a:r>
                    </a:p>
                  </a:txBody>
                  <a:tcPr marL="9525" marR="9525" marT="9525" marB="0" anchor="ctr"/>
                </a:tc>
                <a:extLst>
                  <a:ext uri="{0D108BD9-81ED-4DB2-BD59-A6C34878D82A}">
                    <a16:rowId xmlns:a16="http://schemas.microsoft.com/office/drawing/2014/main" val="3833316214"/>
                  </a:ext>
                </a:extLst>
              </a:tr>
              <a:tr h="334502">
                <a:tc>
                  <a:txBody>
                    <a:bodyPr/>
                    <a:lstStyle/>
                    <a:p>
                      <a:pPr algn="l" fontAlgn="ctr"/>
                      <a:r>
                        <a:rPr lang="en-US" sz="1100" b="0" i="0" u="none" strike="noStrike" dirty="0">
                          <a:solidFill>
                            <a:srgbClr val="000000"/>
                          </a:solidFill>
                          <a:effectLst/>
                          <a:latin typeface="Calibri" panose="020F0502020204030204" pitchFamily="34" charset="0"/>
                        </a:rPr>
                        <a:t>Also PR</a:t>
                      </a:r>
                    </a:p>
                    <a:p>
                      <a:pPr algn="l" fontAlgn="ct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36018850"/>
                  </a:ext>
                </a:extLst>
              </a:tr>
              <a:tr h="171871">
                <a:tc>
                  <a:txBody>
                    <a:bodyPr/>
                    <a:lstStyle/>
                    <a:p>
                      <a:pPr algn="l" fontAlgn="ctr"/>
                      <a:r>
                        <a:rPr lang="en-US" sz="1100" b="0" i="0" u="none" strike="noStrike" dirty="0">
                          <a:solidFill>
                            <a:srgbClr val="000000"/>
                          </a:solidFill>
                          <a:effectLst/>
                          <a:latin typeface="Calibri" panose="020F0502020204030204" pitchFamily="34" charset="0"/>
                        </a:rPr>
                        <a:t>Also PR</a:t>
                      </a:r>
                    </a:p>
                  </a:txBody>
                  <a:tcPr marL="9525" marR="9525" marT="9525" marB="0" anchor="ctr"/>
                </a:tc>
                <a:extLst>
                  <a:ext uri="{0D108BD9-81ED-4DB2-BD59-A6C34878D82A}">
                    <a16:rowId xmlns:a16="http://schemas.microsoft.com/office/drawing/2014/main" val="2433207014"/>
                  </a:ext>
                </a:extLst>
              </a:tr>
              <a:tr h="36063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239262100"/>
                  </a:ext>
                </a:extLst>
              </a:tr>
              <a:tr h="2027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48215157"/>
                  </a:ext>
                </a:extLst>
              </a:tr>
              <a:tr h="17345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59643896"/>
                  </a:ext>
                </a:extLst>
              </a:tr>
              <a:tr h="17345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57452112"/>
                  </a:ext>
                </a:extLst>
              </a:tr>
              <a:tr h="17345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Information Systems Security Manager</a:t>
                      </a:r>
                    </a:p>
                  </a:txBody>
                  <a:tcPr marL="9525" marR="9525" marT="9525" marB="0" anchor="ctr"/>
                </a:tc>
                <a:extLst>
                  <a:ext uri="{0D108BD9-81ED-4DB2-BD59-A6C34878D82A}">
                    <a16:rowId xmlns:a16="http://schemas.microsoft.com/office/drawing/2014/main" val="2609103070"/>
                  </a:ext>
                </a:extLst>
              </a:tr>
              <a:tr h="31987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kern="1200" dirty="0">
                          <a:solidFill>
                            <a:schemeClr val="dk1"/>
                          </a:solidFill>
                          <a:effectLst/>
                          <a:latin typeface="+mn-lt"/>
                          <a:ea typeface="+mn-ea"/>
                          <a:cs typeface="+mn-cs"/>
                        </a:rPr>
                        <a:t>Also CO</a:t>
                      </a:r>
                    </a:p>
                  </a:txBody>
                  <a:tcPr marL="9525" marR="9525" marT="9525" marB="0" anchor="ctr"/>
                </a:tc>
                <a:extLst>
                  <a:ext uri="{0D108BD9-81ED-4DB2-BD59-A6C34878D82A}">
                    <a16:rowId xmlns:a16="http://schemas.microsoft.com/office/drawing/2014/main" val="2981645298"/>
                  </a:ext>
                </a:extLst>
              </a:tr>
            </a:tbl>
          </a:graphicData>
        </a:graphic>
      </p:graphicFrame>
      <p:graphicFrame>
        <p:nvGraphicFramePr>
          <p:cNvPr id="36" name="Table 35">
            <a:extLst>
              <a:ext uri="{FF2B5EF4-FFF2-40B4-BE49-F238E27FC236}">
                <a16:creationId xmlns:a16="http://schemas.microsoft.com/office/drawing/2014/main" id="{DD50420B-CD92-48A3-B7CA-313C6ECCF5E8}"/>
              </a:ext>
            </a:extLst>
          </p:cNvPr>
          <p:cNvGraphicFramePr>
            <a:graphicFrameLocks noGrp="1"/>
          </p:cNvGraphicFramePr>
          <p:nvPr>
            <p:extLst>
              <p:ext uri="{D42A27DB-BD31-4B8C-83A1-F6EECF244321}">
                <p14:modId xmlns:p14="http://schemas.microsoft.com/office/powerpoint/2010/main" val="2538568066"/>
              </p:ext>
            </p:extLst>
          </p:nvPr>
        </p:nvGraphicFramePr>
        <p:xfrm>
          <a:off x="7762240" y="2020391"/>
          <a:ext cx="2844800" cy="1691154"/>
        </p:xfrm>
        <a:graphic>
          <a:graphicData uri="http://schemas.openxmlformats.org/drawingml/2006/table">
            <a:tbl>
              <a:tblPr>
                <a:tableStyleId>{5C22544A-7EE6-4342-B048-85BDC9FD1C3A}</a:tableStyleId>
              </a:tblPr>
              <a:tblGrid>
                <a:gridCol w="2844800">
                  <a:extLst>
                    <a:ext uri="{9D8B030D-6E8A-4147-A177-3AD203B41FA5}">
                      <a16:colId xmlns:a16="http://schemas.microsoft.com/office/drawing/2014/main" val="2939796127"/>
                    </a:ext>
                  </a:extLst>
                </a:gridCol>
              </a:tblGrid>
              <a:tr h="1691154">
                <a:tc>
                  <a:txBody>
                    <a:bodyPr/>
                    <a:lstStyle/>
                    <a:p>
                      <a:pPr algn="l" fontAlgn="ctr"/>
                      <a:r>
                        <a:rPr lang="en-US" sz="1100" u="none" strike="noStrike" dirty="0">
                          <a:effectLst/>
                        </a:rPr>
                        <a:t>Fully covered by Security Architect (SP-ARC-002).</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Network Operations Specialist (OM-NET-001), Systems Security Analyst (OM-ANA-001).</a:t>
                      </a:r>
                    </a:p>
                    <a:p>
                      <a:pPr algn="l" fontAlgn="ctr"/>
                      <a:r>
                        <a:rPr lang="en-US" sz="1100" u="none" strike="noStrike" dirty="0">
                          <a:effectLst/>
                        </a:rPr>
                        <a:t>  </a:t>
                      </a:r>
                    </a:p>
                    <a:p>
                      <a:pPr algn="l" fontAlgn="ctr"/>
                      <a:endParaRPr lang="en-US" sz="1100" u="none" strike="noStrike" dirty="0">
                        <a:effectLst/>
                      </a:endParaRPr>
                    </a:p>
                  </a:txBody>
                  <a:tcPr marL="9525" marR="9525" marT="9525" marB="0" anchor="ctr"/>
                </a:tc>
                <a:extLst>
                  <a:ext uri="{0D108BD9-81ED-4DB2-BD59-A6C34878D82A}">
                    <a16:rowId xmlns:a16="http://schemas.microsoft.com/office/drawing/2014/main" val="1646605366"/>
                  </a:ext>
                </a:extLst>
              </a:tr>
            </a:tbl>
          </a:graphicData>
        </a:graphic>
      </p:graphicFrame>
      <p:sp>
        <p:nvSpPr>
          <p:cNvPr id="3" name="TextBox 2">
            <a:extLst>
              <a:ext uri="{FF2B5EF4-FFF2-40B4-BE49-F238E27FC236}">
                <a16:creationId xmlns:a16="http://schemas.microsoft.com/office/drawing/2014/main" id="{89E78856-CDA9-4DB8-B81A-E0228193554C}"/>
              </a:ext>
            </a:extLst>
          </p:cNvPr>
          <p:cNvSpPr txBox="1"/>
          <p:nvPr/>
        </p:nvSpPr>
        <p:spPr>
          <a:xfrm>
            <a:off x="1079863" y="1393020"/>
            <a:ext cx="2516777" cy="523220"/>
          </a:xfrm>
          <a:prstGeom prst="rect">
            <a:avLst/>
          </a:prstGeom>
          <a:noFill/>
        </p:spPr>
        <p:txBody>
          <a:bodyPr wrap="square" rtlCol="0">
            <a:spAutoFit/>
          </a:bodyPr>
          <a:lstStyle/>
          <a:p>
            <a:pPr algn="ctr"/>
            <a:r>
              <a:rPr lang="en-US" sz="1400" dirty="0"/>
              <a:t>JRC taxonomy Cybersecurity subdomains</a:t>
            </a:r>
          </a:p>
        </p:txBody>
      </p:sp>
      <p:sp>
        <p:nvSpPr>
          <p:cNvPr id="37" name="TextBox 36">
            <a:extLst>
              <a:ext uri="{FF2B5EF4-FFF2-40B4-BE49-F238E27FC236}">
                <a16:creationId xmlns:a16="http://schemas.microsoft.com/office/drawing/2014/main" id="{FD85697C-5359-48E9-A34D-594521F652F7}"/>
              </a:ext>
            </a:extLst>
          </p:cNvPr>
          <p:cNvSpPr txBox="1"/>
          <p:nvPr/>
        </p:nvSpPr>
        <p:spPr>
          <a:xfrm>
            <a:off x="4568371" y="1393020"/>
            <a:ext cx="2065383" cy="307777"/>
          </a:xfrm>
          <a:prstGeom prst="rect">
            <a:avLst/>
          </a:prstGeom>
          <a:noFill/>
        </p:spPr>
        <p:txBody>
          <a:bodyPr wrap="square" rtlCol="0">
            <a:spAutoFit/>
          </a:bodyPr>
          <a:lstStyle/>
          <a:p>
            <a:pPr algn="ctr"/>
            <a:r>
              <a:rPr lang="en-US" sz="1400" dirty="0"/>
              <a:t>NICE Role description</a:t>
            </a:r>
          </a:p>
        </p:txBody>
      </p:sp>
      <p:sp>
        <p:nvSpPr>
          <p:cNvPr id="38" name="TextBox 37">
            <a:extLst>
              <a:ext uri="{FF2B5EF4-FFF2-40B4-BE49-F238E27FC236}">
                <a16:creationId xmlns:a16="http://schemas.microsoft.com/office/drawing/2014/main" id="{EB73BC1D-34CF-4DA1-9B2E-5F48A4DF532B}"/>
              </a:ext>
            </a:extLst>
          </p:cNvPr>
          <p:cNvSpPr txBox="1"/>
          <p:nvPr/>
        </p:nvSpPr>
        <p:spPr>
          <a:xfrm>
            <a:off x="7762240" y="1389801"/>
            <a:ext cx="2844800" cy="307777"/>
          </a:xfrm>
          <a:prstGeom prst="rect">
            <a:avLst/>
          </a:prstGeom>
          <a:noFill/>
        </p:spPr>
        <p:txBody>
          <a:bodyPr wrap="square" rtlCol="0">
            <a:spAutoFit/>
          </a:bodyPr>
          <a:lstStyle/>
          <a:p>
            <a:pPr algn="ctr"/>
            <a:r>
              <a:rPr lang="en-US" sz="1400" dirty="0"/>
              <a:t>Comments</a:t>
            </a:r>
          </a:p>
        </p:txBody>
      </p:sp>
      <p:sp>
        <p:nvSpPr>
          <p:cNvPr id="11" name="Rectangle 10">
            <a:extLst>
              <a:ext uri="{FF2B5EF4-FFF2-40B4-BE49-F238E27FC236}">
                <a16:creationId xmlns:a16="http://schemas.microsoft.com/office/drawing/2014/main" id="{910FE10A-7D81-42B7-9ACF-9442A959DD64}"/>
              </a:ext>
            </a:extLst>
          </p:cNvPr>
          <p:cNvSpPr/>
          <p:nvPr/>
        </p:nvSpPr>
        <p:spPr>
          <a:xfrm>
            <a:off x="783039" y="2020387"/>
            <a:ext cx="531223" cy="3243963"/>
          </a:xfrm>
          <a:prstGeom prst="rect">
            <a:avLst/>
          </a:prstGeom>
          <a:solidFill>
            <a:srgbClr val="4472C4">
              <a:alpha val="50196"/>
            </a:srgbClr>
          </a:solidFill>
          <a:ln>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rPr>
              <a:t>Network and Distributed Systems</a:t>
            </a:r>
          </a:p>
        </p:txBody>
      </p:sp>
      <p:sp>
        <p:nvSpPr>
          <p:cNvPr id="76" name="Rectangle 75">
            <a:extLst>
              <a:ext uri="{FF2B5EF4-FFF2-40B4-BE49-F238E27FC236}">
                <a16:creationId xmlns:a16="http://schemas.microsoft.com/office/drawing/2014/main" id="{B779368B-2D49-4A94-B14E-2660D7DAC232}"/>
              </a:ext>
            </a:extLst>
          </p:cNvPr>
          <p:cNvSpPr/>
          <p:nvPr/>
        </p:nvSpPr>
        <p:spPr>
          <a:xfrm>
            <a:off x="632594" y="5896063"/>
            <a:ext cx="1550424"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Securely Provision (SP)</a:t>
            </a:r>
            <a:r>
              <a:rPr lang="en-US" sz="1100" dirty="0"/>
              <a:t> </a:t>
            </a:r>
          </a:p>
        </p:txBody>
      </p:sp>
      <p:sp>
        <p:nvSpPr>
          <p:cNvPr id="77" name="Rectangle 76">
            <a:extLst>
              <a:ext uri="{FF2B5EF4-FFF2-40B4-BE49-F238E27FC236}">
                <a16:creationId xmlns:a16="http://schemas.microsoft.com/office/drawing/2014/main" id="{C92535C2-5FF6-485F-9E92-86F526A282E9}"/>
              </a:ext>
            </a:extLst>
          </p:cNvPr>
          <p:cNvSpPr/>
          <p:nvPr/>
        </p:nvSpPr>
        <p:spPr>
          <a:xfrm>
            <a:off x="2203408" y="5896060"/>
            <a:ext cx="1851789"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Operate and Maintain (OM) </a:t>
            </a:r>
          </a:p>
        </p:txBody>
      </p:sp>
      <p:sp>
        <p:nvSpPr>
          <p:cNvPr id="78" name="Rectangle 77">
            <a:extLst>
              <a:ext uri="{FF2B5EF4-FFF2-40B4-BE49-F238E27FC236}">
                <a16:creationId xmlns:a16="http://schemas.microsoft.com/office/drawing/2014/main" id="{50B67DC3-469D-4DC7-BF68-C80487E11A55}"/>
              </a:ext>
            </a:extLst>
          </p:cNvPr>
          <p:cNvSpPr/>
          <p:nvPr/>
        </p:nvSpPr>
        <p:spPr>
          <a:xfrm>
            <a:off x="4080667" y="5896060"/>
            <a:ext cx="1707519" cy="261610"/>
          </a:xfrm>
          <a:prstGeom prst="rect">
            <a:avLst/>
          </a:prstGeom>
          <a:solidFill>
            <a:schemeClr val="accent6">
              <a:lumMod val="40000"/>
              <a:lumOff val="60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Oversee and Govern (OV) </a:t>
            </a:r>
          </a:p>
        </p:txBody>
      </p:sp>
      <p:sp>
        <p:nvSpPr>
          <p:cNvPr id="79" name="Rectangle 78">
            <a:extLst>
              <a:ext uri="{FF2B5EF4-FFF2-40B4-BE49-F238E27FC236}">
                <a16:creationId xmlns:a16="http://schemas.microsoft.com/office/drawing/2014/main" id="{35C73088-456F-421B-B1CB-9E584B787155}"/>
              </a:ext>
            </a:extLst>
          </p:cNvPr>
          <p:cNvSpPr/>
          <p:nvPr/>
        </p:nvSpPr>
        <p:spPr>
          <a:xfrm>
            <a:off x="5813656" y="5896060"/>
            <a:ext cx="1628972" cy="261610"/>
          </a:xfrm>
          <a:prstGeom prst="rect">
            <a:avLst/>
          </a:prstGeom>
          <a:solidFill>
            <a:schemeClr val="accent6">
              <a:lumMod val="40000"/>
              <a:lumOff val="60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Protect and Defend (PR) </a:t>
            </a:r>
          </a:p>
        </p:txBody>
      </p:sp>
      <p:sp>
        <p:nvSpPr>
          <p:cNvPr id="80" name="Rectangle 79">
            <a:extLst>
              <a:ext uri="{FF2B5EF4-FFF2-40B4-BE49-F238E27FC236}">
                <a16:creationId xmlns:a16="http://schemas.microsoft.com/office/drawing/2014/main" id="{AC50E614-162C-4FA6-B5DD-BEC3FC58E969}"/>
              </a:ext>
            </a:extLst>
          </p:cNvPr>
          <p:cNvSpPr/>
          <p:nvPr/>
        </p:nvSpPr>
        <p:spPr>
          <a:xfrm>
            <a:off x="7470074" y="5896060"/>
            <a:ext cx="971741"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Analyze (AN) </a:t>
            </a:r>
          </a:p>
        </p:txBody>
      </p:sp>
      <p:sp>
        <p:nvSpPr>
          <p:cNvPr id="81" name="Rectangle 80">
            <a:extLst>
              <a:ext uri="{FF2B5EF4-FFF2-40B4-BE49-F238E27FC236}">
                <a16:creationId xmlns:a16="http://schemas.microsoft.com/office/drawing/2014/main" id="{ACDFB061-5986-482A-B7FA-DFCA18B9306D}"/>
              </a:ext>
            </a:extLst>
          </p:cNvPr>
          <p:cNvSpPr/>
          <p:nvPr/>
        </p:nvSpPr>
        <p:spPr>
          <a:xfrm>
            <a:off x="8469261" y="5896060"/>
            <a:ext cx="1672253" cy="261610"/>
          </a:xfrm>
          <a:prstGeom prst="rect">
            <a:avLst/>
          </a:prstGeom>
          <a:solidFill>
            <a:schemeClr val="accent6">
              <a:lumMod val="40000"/>
              <a:lumOff val="60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Collect and Operate (CO)</a:t>
            </a:r>
            <a:r>
              <a:rPr lang="en-US" sz="1100" dirty="0"/>
              <a:t> </a:t>
            </a:r>
          </a:p>
        </p:txBody>
      </p:sp>
      <p:sp>
        <p:nvSpPr>
          <p:cNvPr id="82" name="Rectangle 81">
            <a:extLst>
              <a:ext uri="{FF2B5EF4-FFF2-40B4-BE49-F238E27FC236}">
                <a16:creationId xmlns:a16="http://schemas.microsoft.com/office/drawing/2014/main" id="{C446588E-39E1-4F80-9AEF-8B122F170A38}"/>
              </a:ext>
            </a:extLst>
          </p:cNvPr>
          <p:cNvSpPr/>
          <p:nvPr/>
        </p:nvSpPr>
        <p:spPr>
          <a:xfrm>
            <a:off x="10168960" y="5896060"/>
            <a:ext cx="1112805"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Investigate (IN)</a:t>
            </a:r>
            <a:r>
              <a:rPr lang="en-US" sz="1100" dirty="0"/>
              <a:t> </a:t>
            </a:r>
          </a:p>
        </p:txBody>
      </p:sp>
      <p:sp>
        <p:nvSpPr>
          <p:cNvPr id="83" name="Left Brace 82">
            <a:extLst>
              <a:ext uri="{FF2B5EF4-FFF2-40B4-BE49-F238E27FC236}">
                <a16:creationId xmlns:a16="http://schemas.microsoft.com/office/drawing/2014/main" id="{63A5F0DE-23BD-41B0-9FE9-CC48392A1B85}"/>
              </a:ext>
            </a:extLst>
          </p:cNvPr>
          <p:cNvSpPr/>
          <p:nvPr/>
        </p:nvSpPr>
        <p:spPr>
          <a:xfrm rot="5400000">
            <a:off x="5859585" y="452111"/>
            <a:ext cx="217714" cy="10626645"/>
          </a:xfrm>
          <a:prstGeom prst="leftBrace">
            <a:avLst>
              <a:gd name="adj1" fmla="val 8333"/>
              <a:gd name="adj2" fmla="val 5016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D63D80C-A563-4CA4-BDEE-B54DCFCD6480}"/>
              </a:ext>
            </a:extLst>
          </p:cNvPr>
          <p:cNvGraphicFramePr>
            <a:graphicFrameLocks noGrp="1"/>
          </p:cNvGraphicFramePr>
          <p:nvPr>
            <p:extLst>
              <p:ext uri="{D42A27DB-BD31-4B8C-83A1-F6EECF244321}">
                <p14:modId xmlns:p14="http://schemas.microsoft.com/office/powerpoint/2010/main" val="4198127526"/>
              </p:ext>
            </p:extLst>
          </p:nvPr>
        </p:nvGraphicFramePr>
        <p:xfrm>
          <a:off x="1407806" y="2016325"/>
          <a:ext cx="2672861" cy="3248025"/>
        </p:xfrm>
        <a:graphic>
          <a:graphicData uri="http://schemas.openxmlformats.org/drawingml/2006/table">
            <a:tbl>
              <a:tblPr>
                <a:tableStyleId>{5C22544A-7EE6-4342-B048-85BDC9FD1C3A}</a:tableStyleId>
              </a:tblPr>
              <a:tblGrid>
                <a:gridCol w="2672861">
                  <a:extLst>
                    <a:ext uri="{9D8B030D-6E8A-4147-A177-3AD203B41FA5}">
                      <a16:colId xmlns:a16="http://schemas.microsoft.com/office/drawing/2014/main" val="2239714278"/>
                    </a:ext>
                  </a:extLst>
                </a:gridCol>
              </a:tblGrid>
              <a:tr h="343699">
                <a:tc>
                  <a:txBody>
                    <a:bodyPr/>
                    <a:lstStyle/>
                    <a:p>
                      <a:pPr algn="ctr" fontAlgn="b"/>
                      <a:r>
                        <a:rPr lang="en-US" sz="1100" u="none" strike="noStrike">
                          <a:effectLst/>
                        </a:rPr>
                        <a:t>Network security (principles, methods, protocols, algorithms and technologies)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6774763"/>
                  </a:ext>
                </a:extLst>
              </a:tr>
              <a:tr h="121903">
                <a:tc>
                  <a:txBody>
                    <a:bodyPr/>
                    <a:lstStyle/>
                    <a:p>
                      <a:pPr algn="ctr" fontAlgn="b"/>
                      <a:r>
                        <a:rPr lang="en-US" sz="1100" u="none" strike="noStrike" dirty="0">
                          <a:effectLst/>
                        </a:rPr>
                        <a:t>Distributed Systems Security</a:t>
                      </a:r>
                    </a:p>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4028343"/>
                  </a:ext>
                </a:extLst>
              </a:tr>
              <a:tr h="381000">
                <a:tc>
                  <a:txBody>
                    <a:bodyPr/>
                    <a:lstStyle/>
                    <a:p>
                      <a:pPr algn="ctr" fontAlgn="b"/>
                      <a:r>
                        <a:rPr lang="en-US" sz="1100" u="none" strike="noStrike" dirty="0">
                          <a:effectLst/>
                        </a:rPr>
                        <a:t>Managerial, procedural and technical aspects of network security</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5617764"/>
                  </a:ext>
                </a:extLst>
              </a:tr>
              <a:tr h="247088">
                <a:tc>
                  <a:txBody>
                    <a:bodyPr/>
                    <a:lstStyle/>
                    <a:p>
                      <a:pPr algn="ctr" fontAlgn="b"/>
                      <a:r>
                        <a:rPr lang="en-US" sz="1100" u="none" strike="noStrike" dirty="0">
                          <a:effectLst/>
                        </a:rPr>
                        <a:t>Protocols and frameworks for secure distributed computing</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08026017"/>
                  </a:ext>
                </a:extLst>
              </a:tr>
              <a:tr h="52778">
                <a:tc>
                  <a:txBody>
                    <a:bodyPr/>
                    <a:lstStyle/>
                    <a:p>
                      <a:pPr algn="ctr" fontAlgn="b"/>
                      <a:r>
                        <a:rPr lang="en-US" sz="1100" u="none" strike="noStrike" dirty="0">
                          <a:effectLst/>
                        </a:rPr>
                        <a:t>Network layer attacks and mitigation techniques</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7716071"/>
                  </a:ext>
                </a:extLst>
              </a:tr>
              <a:tr h="190500">
                <a:tc>
                  <a:txBody>
                    <a:bodyPr/>
                    <a:lstStyle/>
                    <a:p>
                      <a:pPr algn="ctr" fontAlgn="b"/>
                      <a:r>
                        <a:rPr lang="en-US" sz="1100" u="none" strike="noStrike" dirty="0">
                          <a:effectLst/>
                        </a:rPr>
                        <a:t>Network attack propagation analysis</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0653120"/>
                  </a:ext>
                </a:extLst>
              </a:tr>
              <a:tr h="190500">
                <a:tc>
                  <a:txBody>
                    <a:bodyPr/>
                    <a:lstStyle/>
                    <a:p>
                      <a:pPr algn="ctr" fontAlgn="b"/>
                      <a:r>
                        <a:rPr lang="en-US" sz="1100" u="none" strike="noStrike" dirty="0">
                          <a:effectLst/>
                        </a:rPr>
                        <a:t>Distributed systems security analysis and simulation</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9753728"/>
                  </a:ext>
                </a:extLst>
              </a:tr>
              <a:tr h="190500">
                <a:tc>
                  <a:txBody>
                    <a:bodyPr/>
                    <a:lstStyle/>
                    <a:p>
                      <a:pPr algn="ctr" fontAlgn="b"/>
                      <a:r>
                        <a:rPr lang="en-US" sz="1100" u="none" strike="noStrike" dirty="0">
                          <a:effectLst/>
                        </a:rPr>
                        <a:t>Distributed consensus techniques</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548819"/>
                  </a:ext>
                </a:extLst>
              </a:tr>
              <a:tr h="190500">
                <a:tc>
                  <a:txBody>
                    <a:bodyPr/>
                    <a:lstStyle/>
                    <a:p>
                      <a:pPr algn="ctr" fontAlgn="b"/>
                      <a:r>
                        <a:rPr lang="en-US" sz="1100" u="none" strike="noStrike" dirty="0">
                          <a:effectLst/>
                        </a:rPr>
                        <a:t>Fault tolerant models</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847681"/>
                  </a:ext>
                </a:extLst>
              </a:tr>
              <a:tr h="190500">
                <a:tc>
                  <a:txBody>
                    <a:bodyPr/>
                    <a:lstStyle/>
                    <a:p>
                      <a:pPr algn="ctr" fontAlgn="b"/>
                      <a:r>
                        <a:rPr lang="en-US" sz="1100" u="none" strike="noStrike" dirty="0">
                          <a:effectLst/>
                        </a:rPr>
                        <a:t>Secure distributed computations</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2049851"/>
                  </a:ext>
                </a:extLst>
              </a:tr>
              <a:tr h="190500">
                <a:tc>
                  <a:txBody>
                    <a:bodyPr/>
                    <a:lstStyle/>
                    <a:p>
                      <a:pPr algn="ctr" fontAlgn="b"/>
                      <a:r>
                        <a:rPr lang="en-US" sz="1100" u="none" strike="noStrike" dirty="0">
                          <a:effectLst/>
                        </a:rPr>
                        <a:t>Auditability and Accountability</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1500472"/>
                  </a:ext>
                </a:extLst>
              </a:tr>
              <a:tr h="190500">
                <a:tc>
                  <a:txBody>
                    <a:bodyPr/>
                    <a:lstStyle/>
                    <a:p>
                      <a:pPr algn="ctr" fontAlgn="b"/>
                      <a:r>
                        <a:rPr lang="en-US" sz="1100" u="none" strike="noStrike" dirty="0">
                          <a:effectLst/>
                        </a:rPr>
                        <a:t>Honey nets and Honey Pots</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6089952"/>
                  </a:ext>
                </a:extLst>
              </a:tr>
            </a:tbl>
          </a:graphicData>
        </a:graphic>
      </p:graphicFrame>
      <p:sp>
        <p:nvSpPr>
          <p:cNvPr id="17" name="Title 3">
            <a:extLst>
              <a:ext uri="{FF2B5EF4-FFF2-40B4-BE49-F238E27FC236}">
                <a16:creationId xmlns:a16="http://schemas.microsoft.com/office/drawing/2014/main" id="{835C8971-0844-4795-BE9C-588EB24B9247}"/>
              </a:ext>
            </a:extLst>
          </p:cNvPr>
          <p:cNvSpPr txBox="1">
            <a:spLocks/>
          </p:cNvSpPr>
          <p:nvPr/>
        </p:nvSpPr>
        <p:spPr>
          <a:xfrm>
            <a:off x="603529" y="373311"/>
            <a:ext cx="10367999" cy="3833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JRC / NICE MAPPING (VII) </a:t>
            </a:r>
            <a:endParaRPr lang="en-US" sz="2400" b="1" dirty="0">
              <a:solidFill>
                <a:schemeClr val="accent1"/>
              </a:solidFill>
            </a:endParaRPr>
          </a:p>
        </p:txBody>
      </p:sp>
    </p:spTree>
    <p:extLst>
      <p:ext uri="{BB962C8B-B14F-4D97-AF65-F5344CB8AC3E}">
        <p14:creationId xmlns:p14="http://schemas.microsoft.com/office/powerpoint/2010/main" val="4282437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EFC304EB-E57A-4F1F-BDAD-98F3D5C275A5}"/>
              </a:ext>
            </a:extLst>
          </p:cNvPr>
          <p:cNvGraphicFramePr>
            <a:graphicFrameLocks noGrp="1"/>
          </p:cNvGraphicFramePr>
          <p:nvPr>
            <p:extLst>
              <p:ext uri="{D42A27DB-BD31-4B8C-83A1-F6EECF244321}">
                <p14:modId xmlns:p14="http://schemas.microsoft.com/office/powerpoint/2010/main" val="3632700134"/>
              </p:ext>
            </p:extLst>
          </p:nvPr>
        </p:nvGraphicFramePr>
        <p:xfrm>
          <a:off x="7443947" y="1490259"/>
          <a:ext cx="2144189" cy="4587680"/>
        </p:xfrm>
        <a:graphic>
          <a:graphicData uri="http://schemas.openxmlformats.org/drawingml/2006/table">
            <a:tbl>
              <a:tblPr>
                <a:tableStyleId>{5C22544A-7EE6-4342-B048-85BDC9FD1C3A}</a:tableStyleId>
              </a:tblPr>
              <a:tblGrid>
                <a:gridCol w="2144189">
                  <a:extLst>
                    <a:ext uri="{9D8B030D-6E8A-4147-A177-3AD203B41FA5}">
                      <a16:colId xmlns:a16="http://schemas.microsoft.com/office/drawing/2014/main" val="2939796127"/>
                    </a:ext>
                  </a:extLst>
                </a:gridCol>
              </a:tblGrid>
              <a:tr h="4587680">
                <a:tc>
                  <a:txBody>
                    <a:bodyPr/>
                    <a:lstStyle/>
                    <a:p>
                      <a:pPr algn="l" fontAlgn="ctr"/>
                      <a:r>
                        <a:rPr lang="en-US" sz="1100" u="none" strike="noStrike" dirty="0">
                          <a:effectLst/>
                        </a:rPr>
                        <a:t>Fully covered by SP.</a:t>
                      </a:r>
                    </a:p>
                  </a:txBody>
                  <a:tcPr marL="9525" marR="9525" marT="9525" marB="0" anchor="ctr"/>
                </a:tc>
                <a:extLst>
                  <a:ext uri="{0D108BD9-81ED-4DB2-BD59-A6C34878D82A}">
                    <a16:rowId xmlns:a16="http://schemas.microsoft.com/office/drawing/2014/main" val="1646605366"/>
                  </a:ext>
                </a:extLst>
              </a:tr>
            </a:tbl>
          </a:graphicData>
        </a:graphic>
      </p:graphicFrame>
      <p:sp>
        <p:nvSpPr>
          <p:cNvPr id="3" name="TextBox 2">
            <a:extLst>
              <a:ext uri="{FF2B5EF4-FFF2-40B4-BE49-F238E27FC236}">
                <a16:creationId xmlns:a16="http://schemas.microsoft.com/office/drawing/2014/main" id="{89E78856-CDA9-4DB8-B81A-E0228193554C}"/>
              </a:ext>
            </a:extLst>
          </p:cNvPr>
          <p:cNvSpPr txBox="1"/>
          <p:nvPr/>
        </p:nvSpPr>
        <p:spPr>
          <a:xfrm>
            <a:off x="3083126" y="924615"/>
            <a:ext cx="2516777" cy="523220"/>
          </a:xfrm>
          <a:prstGeom prst="rect">
            <a:avLst/>
          </a:prstGeom>
          <a:noFill/>
        </p:spPr>
        <p:txBody>
          <a:bodyPr wrap="square" rtlCol="0">
            <a:spAutoFit/>
          </a:bodyPr>
          <a:lstStyle/>
          <a:p>
            <a:pPr algn="ctr"/>
            <a:r>
              <a:rPr lang="en-US" sz="1400" dirty="0"/>
              <a:t>JRC taxonomy Cybersecurity subdomains</a:t>
            </a:r>
          </a:p>
        </p:txBody>
      </p:sp>
      <p:sp>
        <p:nvSpPr>
          <p:cNvPr id="37" name="TextBox 36">
            <a:extLst>
              <a:ext uri="{FF2B5EF4-FFF2-40B4-BE49-F238E27FC236}">
                <a16:creationId xmlns:a16="http://schemas.microsoft.com/office/drawing/2014/main" id="{FD85697C-5359-48E9-A34D-594521F652F7}"/>
              </a:ext>
            </a:extLst>
          </p:cNvPr>
          <p:cNvSpPr txBox="1"/>
          <p:nvPr/>
        </p:nvSpPr>
        <p:spPr>
          <a:xfrm>
            <a:off x="7443947" y="1059816"/>
            <a:ext cx="2065383" cy="307777"/>
          </a:xfrm>
          <a:prstGeom prst="rect">
            <a:avLst/>
          </a:prstGeom>
          <a:noFill/>
        </p:spPr>
        <p:txBody>
          <a:bodyPr wrap="square" rtlCol="0">
            <a:spAutoFit/>
          </a:bodyPr>
          <a:lstStyle/>
          <a:p>
            <a:pPr algn="ctr"/>
            <a:r>
              <a:rPr lang="en-US" sz="1400" dirty="0"/>
              <a:t>NICE Role description</a:t>
            </a:r>
          </a:p>
        </p:txBody>
      </p:sp>
      <p:sp>
        <p:nvSpPr>
          <p:cNvPr id="11" name="Rectangle 10">
            <a:extLst>
              <a:ext uri="{FF2B5EF4-FFF2-40B4-BE49-F238E27FC236}">
                <a16:creationId xmlns:a16="http://schemas.microsoft.com/office/drawing/2014/main" id="{910FE10A-7D81-42B7-9ACF-9442A959DD64}"/>
              </a:ext>
            </a:extLst>
          </p:cNvPr>
          <p:cNvSpPr/>
          <p:nvPr/>
        </p:nvSpPr>
        <p:spPr>
          <a:xfrm>
            <a:off x="785223" y="1471742"/>
            <a:ext cx="531223" cy="3522323"/>
          </a:xfrm>
          <a:prstGeom prst="rect">
            <a:avLst/>
          </a:prstGeom>
          <a:solidFill>
            <a:srgbClr val="4472C4">
              <a:alpha val="50196"/>
            </a:srgbClr>
          </a:solidFill>
          <a:ln>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rPr>
              <a:t>Software and Hardware Security Engineering</a:t>
            </a:r>
          </a:p>
        </p:txBody>
      </p:sp>
      <p:graphicFrame>
        <p:nvGraphicFramePr>
          <p:cNvPr id="4" name="Table 3">
            <a:extLst>
              <a:ext uri="{FF2B5EF4-FFF2-40B4-BE49-F238E27FC236}">
                <a16:creationId xmlns:a16="http://schemas.microsoft.com/office/drawing/2014/main" id="{97C8A267-BA6D-4E4A-A0D9-8A68F9A67DB3}"/>
              </a:ext>
            </a:extLst>
          </p:cNvPr>
          <p:cNvGraphicFramePr>
            <a:graphicFrameLocks noGrp="1"/>
          </p:cNvGraphicFramePr>
          <p:nvPr>
            <p:extLst>
              <p:ext uri="{D42A27DB-BD31-4B8C-83A1-F6EECF244321}">
                <p14:modId xmlns:p14="http://schemas.microsoft.com/office/powerpoint/2010/main" val="59739611"/>
              </p:ext>
            </p:extLst>
          </p:nvPr>
        </p:nvGraphicFramePr>
        <p:xfrm>
          <a:off x="1376540" y="1447835"/>
          <a:ext cx="5929951" cy="3546231"/>
        </p:xfrm>
        <a:graphic>
          <a:graphicData uri="http://schemas.openxmlformats.org/drawingml/2006/table">
            <a:tbl>
              <a:tblPr>
                <a:tableStyleId>{5C22544A-7EE6-4342-B048-85BDC9FD1C3A}</a:tableStyleId>
              </a:tblPr>
              <a:tblGrid>
                <a:gridCol w="5929951">
                  <a:extLst>
                    <a:ext uri="{9D8B030D-6E8A-4147-A177-3AD203B41FA5}">
                      <a16:colId xmlns:a16="http://schemas.microsoft.com/office/drawing/2014/main" val="3582108860"/>
                    </a:ext>
                  </a:extLst>
                </a:gridCol>
              </a:tblGrid>
              <a:tr h="0">
                <a:tc>
                  <a:txBody>
                    <a:bodyPr/>
                    <a:lstStyle/>
                    <a:p>
                      <a:pPr algn="ctr" fontAlgn="b"/>
                      <a:r>
                        <a:rPr lang="en-US" sz="1100" u="none" strike="noStrike">
                          <a:effectLst/>
                        </a:rPr>
                        <a:t>Security requirements engineering with emphasis on identity, privacy, accountability, and trust</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898141265"/>
                  </a:ext>
                </a:extLst>
              </a:tr>
              <a:tr h="189189">
                <a:tc>
                  <a:txBody>
                    <a:bodyPr/>
                    <a:lstStyle/>
                    <a:p>
                      <a:pPr algn="ctr" fontAlgn="b"/>
                      <a:r>
                        <a:rPr lang="en-US" sz="1100" u="none" strike="noStrike">
                          <a:effectLst/>
                        </a:rPr>
                        <a:t>Security and risk analysis of components compositions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695619595"/>
                  </a:ext>
                </a:extLst>
              </a:tr>
              <a:tr h="189189">
                <a:tc>
                  <a:txBody>
                    <a:bodyPr/>
                    <a:lstStyle/>
                    <a:p>
                      <a:pPr algn="ctr" fontAlgn="b"/>
                      <a:r>
                        <a:rPr lang="en-US" sz="1100" u="none" strike="noStrike">
                          <a:effectLst/>
                        </a:rPr>
                        <a:t>Secure software architectures and design</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888065161"/>
                  </a:ext>
                </a:extLst>
              </a:tr>
              <a:tr h="189189">
                <a:tc>
                  <a:txBody>
                    <a:bodyPr/>
                    <a:lstStyle/>
                    <a:p>
                      <a:pPr algn="ctr" fontAlgn="b"/>
                      <a:r>
                        <a:rPr lang="en-US" sz="1100" u="none" strike="noStrike">
                          <a:effectLst/>
                        </a:rPr>
                        <a:t>Security design patterns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026792041"/>
                  </a:ext>
                </a:extLst>
              </a:tr>
              <a:tr h="189189">
                <a:tc>
                  <a:txBody>
                    <a:bodyPr/>
                    <a:lstStyle/>
                    <a:p>
                      <a:pPr algn="ctr" fontAlgn="b"/>
                      <a:r>
                        <a:rPr lang="en-US" sz="1100" u="none" strike="noStrike">
                          <a:effectLst/>
                        </a:rPr>
                        <a:t>Secure programming principles and best practices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247513867"/>
                  </a:ext>
                </a:extLst>
              </a:tr>
              <a:tr h="189189">
                <a:tc>
                  <a:txBody>
                    <a:bodyPr/>
                    <a:lstStyle/>
                    <a:p>
                      <a:pPr algn="ctr" fontAlgn="b"/>
                      <a:r>
                        <a:rPr lang="en-US" sz="1100" u="none" strike="noStrike">
                          <a:effectLst/>
                        </a:rPr>
                        <a:t>Security support in programming environments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12081875"/>
                  </a:ext>
                </a:extLst>
              </a:tr>
              <a:tr h="189189">
                <a:tc>
                  <a:txBody>
                    <a:bodyPr/>
                    <a:lstStyle/>
                    <a:p>
                      <a:pPr algn="ctr" fontAlgn="b"/>
                      <a:r>
                        <a:rPr lang="en-US" sz="1100" u="none" strike="noStrike">
                          <a:effectLst/>
                        </a:rPr>
                        <a:t>Security documentation</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622650809"/>
                  </a:ext>
                </a:extLst>
              </a:tr>
              <a:tr h="0">
                <a:tc>
                  <a:txBody>
                    <a:bodyPr/>
                    <a:lstStyle/>
                    <a:p>
                      <a:pPr algn="ctr" fontAlgn="b"/>
                      <a:r>
                        <a:rPr lang="en-US" sz="1100" u="none" strike="noStrike">
                          <a:effectLst/>
                        </a:rPr>
                        <a:t>Refinement and verification of security management policy models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436316054"/>
                  </a:ext>
                </a:extLst>
              </a:tr>
              <a:tr h="189189">
                <a:tc>
                  <a:txBody>
                    <a:bodyPr/>
                    <a:lstStyle/>
                    <a:p>
                      <a:pPr algn="ctr" fontAlgn="b"/>
                      <a:r>
                        <a:rPr lang="en-US" sz="1100" u="none" strike="noStrike">
                          <a:effectLst/>
                        </a:rPr>
                        <a:t>Runtime security verification and enforcement</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23642891"/>
                  </a:ext>
                </a:extLst>
              </a:tr>
              <a:tr h="189189">
                <a:tc>
                  <a:txBody>
                    <a:bodyPr/>
                    <a:lstStyle/>
                    <a:p>
                      <a:pPr algn="ctr" fontAlgn="b"/>
                      <a:r>
                        <a:rPr lang="en-US" sz="1100" u="none" strike="noStrike">
                          <a:effectLst/>
                        </a:rPr>
                        <a:t>Continuous monitoring</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562482563"/>
                  </a:ext>
                </a:extLst>
              </a:tr>
              <a:tr h="189189">
                <a:tc>
                  <a:txBody>
                    <a:bodyPr/>
                    <a:lstStyle/>
                    <a:p>
                      <a:pPr algn="ctr" fontAlgn="b"/>
                      <a:r>
                        <a:rPr lang="en-US" sz="1100" u="none" strike="noStrike">
                          <a:effectLst/>
                        </a:rPr>
                        <a:t>Security testing and validation</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3499698204"/>
                  </a:ext>
                </a:extLst>
              </a:tr>
              <a:tr h="189189">
                <a:tc>
                  <a:txBody>
                    <a:bodyPr/>
                    <a:lstStyle/>
                    <a:p>
                      <a:pPr algn="ctr" fontAlgn="b"/>
                      <a:r>
                        <a:rPr lang="en-US" sz="1100" u="none" strike="noStrike">
                          <a:effectLst/>
                        </a:rPr>
                        <a:t>Vulnerability discovery and penetration testing</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188583687"/>
                  </a:ext>
                </a:extLst>
              </a:tr>
              <a:tr h="189189">
                <a:tc>
                  <a:txBody>
                    <a:bodyPr/>
                    <a:lstStyle/>
                    <a:p>
                      <a:pPr algn="ctr" fontAlgn="b"/>
                      <a:r>
                        <a:rPr lang="en-US" sz="1100" u="none" strike="noStrike">
                          <a:effectLst/>
                        </a:rPr>
                        <a:t>Quantitative security for assurance</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845560166"/>
                  </a:ext>
                </a:extLst>
              </a:tr>
              <a:tr h="189189">
                <a:tc>
                  <a:txBody>
                    <a:bodyPr/>
                    <a:lstStyle/>
                    <a:p>
                      <a:pPr algn="ctr" fontAlgn="b"/>
                      <a:r>
                        <a:rPr lang="en-US" sz="1100" u="none" strike="noStrike">
                          <a:effectLst/>
                        </a:rPr>
                        <a:t>Intrusion detection and honeypots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980357525"/>
                  </a:ext>
                </a:extLst>
              </a:tr>
              <a:tr h="189189">
                <a:tc>
                  <a:txBody>
                    <a:bodyPr/>
                    <a:lstStyle/>
                    <a:p>
                      <a:pPr algn="ctr" fontAlgn="b"/>
                      <a:r>
                        <a:rPr lang="en-US" sz="1100" u="none" strike="noStrike">
                          <a:effectLst/>
                        </a:rPr>
                        <a:t>Malware analysis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821977044"/>
                  </a:ext>
                </a:extLst>
              </a:tr>
              <a:tr h="0">
                <a:tc>
                  <a:txBody>
                    <a:bodyPr/>
                    <a:lstStyle/>
                    <a:p>
                      <a:pPr algn="ctr" fontAlgn="b"/>
                      <a:r>
                        <a:rPr lang="en-US" sz="1100" u="none" strike="noStrike">
                          <a:effectLst/>
                        </a:rPr>
                        <a:t>Model-driven security and domain-specific modelling languages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812649752"/>
                  </a:ext>
                </a:extLst>
              </a:tr>
              <a:tr h="189189">
                <a:tc>
                  <a:txBody>
                    <a:bodyPr/>
                    <a:lstStyle/>
                    <a:p>
                      <a:pPr algn="ctr" fontAlgn="b"/>
                      <a:r>
                        <a:rPr lang="en-US" sz="1100" u="none" strike="noStrike">
                          <a:effectLst/>
                        </a:rPr>
                        <a:t>Self-healing systems</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2393742817"/>
                  </a:ext>
                </a:extLst>
              </a:tr>
              <a:tr h="0">
                <a:tc>
                  <a:txBody>
                    <a:bodyPr/>
                    <a:lstStyle/>
                    <a:p>
                      <a:pPr algn="ctr" fontAlgn="b"/>
                      <a:r>
                        <a:rPr lang="en-US" sz="1100" u="none" strike="noStrike">
                          <a:effectLst/>
                        </a:rPr>
                        <a:t>Side Channel Attacks (e.g. Power attacks, Electromagnetic Radiation attacks, etc.)</a:t>
                      </a:r>
                      <a:endParaRPr lang="en-US" sz="1100" b="1" i="0" u="none" strike="noStrike">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1728200146"/>
                  </a:ext>
                </a:extLst>
              </a:tr>
              <a:tr h="189189">
                <a:tc>
                  <a:txBody>
                    <a:bodyPr/>
                    <a:lstStyle/>
                    <a:p>
                      <a:pPr algn="ctr" fontAlgn="b"/>
                      <a:r>
                        <a:rPr lang="en-US" sz="1100" u="none" strike="noStrike" dirty="0">
                          <a:effectLst/>
                        </a:rPr>
                        <a:t>Fault Injection Attacks</a:t>
                      </a:r>
                      <a:endParaRPr lang="en-US" sz="1100" b="1" i="0" u="none" strike="noStrike" dirty="0">
                        <a:solidFill>
                          <a:srgbClr val="000000"/>
                        </a:solidFill>
                        <a:effectLst/>
                        <a:latin typeface="Calibri" panose="020F0502020204030204" pitchFamily="34" charset="0"/>
                      </a:endParaRPr>
                    </a:p>
                  </a:txBody>
                  <a:tcPr marL="9459" marR="9459" marT="9459" marB="0" anchor="b"/>
                </a:tc>
                <a:extLst>
                  <a:ext uri="{0D108BD9-81ED-4DB2-BD59-A6C34878D82A}">
                    <a16:rowId xmlns:a16="http://schemas.microsoft.com/office/drawing/2014/main" val="3009478726"/>
                  </a:ext>
                </a:extLst>
              </a:tr>
            </a:tbl>
          </a:graphicData>
        </a:graphic>
      </p:graphicFrame>
      <p:sp>
        <p:nvSpPr>
          <p:cNvPr id="30" name="Rectangle 29">
            <a:extLst>
              <a:ext uri="{FF2B5EF4-FFF2-40B4-BE49-F238E27FC236}">
                <a16:creationId xmlns:a16="http://schemas.microsoft.com/office/drawing/2014/main" id="{F412AF36-A8DF-43BE-96E1-67443FD39924}"/>
              </a:ext>
            </a:extLst>
          </p:cNvPr>
          <p:cNvSpPr/>
          <p:nvPr/>
        </p:nvSpPr>
        <p:spPr>
          <a:xfrm>
            <a:off x="785222" y="5194014"/>
            <a:ext cx="531223" cy="1067450"/>
          </a:xfrm>
          <a:prstGeom prst="rect">
            <a:avLst/>
          </a:prstGeom>
          <a:solidFill>
            <a:srgbClr val="4472C4">
              <a:alpha val="50196"/>
            </a:srgbClr>
          </a:solidFill>
          <a:ln>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rPr>
              <a:t>Security Measurements</a:t>
            </a:r>
          </a:p>
        </p:txBody>
      </p:sp>
      <p:graphicFrame>
        <p:nvGraphicFramePr>
          <p:cNvPr id="6" name="Table 5">
            <a:extLst>
              <a:ext uri="{FF2B5EF4-FFF2-40B4-BE49-F238E27FC236}">
                <a16:creationId xmlns:a16="http://schemas.microsoft.com/office/drawing/2014/main" id="{0B8B24A2-D07C-41E8-B9E6-AB64755DEE27}"/>
              </a:ext>
            </a:extLst>
          </p:cNvPr>
          <p:cNvGraphicFramePr>
            <a:graphicFrameLocks noGrp="1"/>
          </p:cNvGraphicFramePr>
          <p:nvPr>
            <p:extLst>
              <p:ext uri="{D42A27DB-BD31-4B8C-83A1-F6EECF244321}">
                <p14:modId xmlns:p14="http://schemas.microsoft.com/office/powerpoint/2010/main" val="2034378268"/>
              </p:ext>
            </p:extLst>
          </p:nvPr>
        </p:nvGraphicFramePr>
        <p:xfrm>
          <a:off x="1376540" y="5315939"/>
          <a:ext cx="5929950" cy="762000"/>
        </p:xfrm>
        <a:graphic>
          <a:graphicData uri="http://schemas.openxmlformats.org/drawingml/2006/table">
            <a:tbl>
              <a:tblPr>
                <a:tableStyleId>{5C22544A-7EE6-4342-B048-85BDC9FD1C3A}</a:tableStyleId>
              </a:tblPr>
              <a:tblGrid>
                <a:gridCol w="5929950">
                  <a:extLst>
                    <a:ext uri="{9D8B030D-6E8A-4147-A177-3AD203B41FA5}">
                      <a16:colId xmlns:a16="http://schemas.microsoft.com/office/drawing/2014/main" val="1765369199"/>
                    </a:ext>
                  </a:extLst>
                </a:gridCol>
              </a:tblGrid>
              <a:tr h="190500">
                <a:tc>
                  <a:txBody>
                    <a:bodyPr/>
                    <a:lstStyle/>
                    <a:p>
                      <a:pPr algn="ctr" fontAlgn="b"/>
                      <a:r>
                        <a:rPr lang="en-US" sz="1100" u="none" strike="noStrike">
                          <a:effectLst/>
                        </a:rPr>
                        <a:t>Security analytics and indicators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4169357"/>
                  </a:ext>
                </a:extLst>
              </a:tr>
              <a:tr h="190500">
                <a:tc>
                  <a:txBody>
                    <a:bodyPr/>
                    <a:lstStyle/>
                    <a:p>
                      <a:pPr algn="ctr" fontAlgn="b"/>
                      <a:r>
                        <a:rPr lang="en-US" sz="1100" u="none" strike="noStrike">
                          <a:effectLst/>
                        </a:rPr>
                        <a:t>Security metrics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6683775"/>
                  </a:ext>
                </a:extLst>
              </a:tr>
              <a:tr h="190500">
                <a:tc>
                  <a:txBody>
                    <a:bodyPr/>
                    <a:lstStyle/>
                    <a:p>
                      <a:pPr algn="ctr" fontAlgn="b"/>
                      <a:r>
                        <a:rPr lang="en-US" sz="1100" u="none" strike="noStrike">
                          <a:effectLst/>
                        </a:rPr>
                        <a:t>Validation and comparison frameworks for security metrics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8809522"/>
                  </a:ext>
                </a:extLst>
              </a:tr>
              <a:tr h="190500">
                <a:tc>
                  <a:txBody>
                    <a:bodyPr/>
                    <a:lstStyle/>
                    <a:p>
                      <a:pPr algn="ctr" fontAlgn="b"/>
                      <a:r>
                        <a:rPr lang="en-US" sz="1100" u="none" strike="noStrike" dirty="0">
                          <a:effectLst/>
                        </a:rPr>
                        <a:t>Measurement and assessment of security levels</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8470008"/>
                  </a:ext>
                </a:extLst>
              </a:tr>
            </a:tbl>
          </a:graphicData>
        </a:graphic>
      </p:graphicFrame>
      <p:sp>
        <p:nvSpPr>
          <p:cNvPr id="32" name="Rectangle 31">
            <a:extLst>
              <a:ext uri="{FF2B5EF4-FFF2-40B4-BE49-F238E27FC236}">
                <a16:creationId xmlns:a16="http://schemas.microsoft.com/office/drawing/2014/main" id="{840B9BC7-3FF0-487F-933F-8C4E90BEA5FB}"/>
              </a:ext>
            </a:extLst>
          </p:cNvPr>
          <p:cNvSpPr/>
          <p:nvPr/>
        </p:nvSpPr>
        <p:spPr>
          <a:xfrm>
            <a:off x="606467" y="6472600"/>
            <a:ext cx="1550424"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Securely Provision (SP)</a:t>
            </a:r>
            <a:r>
              <a:rPr lang="en-US" sz="1100" dirty="0"/>
              <a:t> </a:t>
            </a:r>
          </a:p>
        </p:txBody>
      </p:sp>
      <p:sp>
        <p:nvSpPr>
          <p:cNvPr id="33" name="Rectangle 32">
            <a:extLst>
              <a:ext uri="{FF2B5EF4-FFF2-40B4-BE49-F238E27FC236}">
                <a16:creationId xmlns:a16="http://schemas.microsoft.com/office/drawing/2014/main" id="{21D11743-59F4-4FAB-B16F-7502EB1CBC49}"/>
              </a:ext>
            </a:extLst>
          </p:cNvPr>
          <p:cNvSpPr/>
          <p:nvPr/>
        </p:nvSpPr>
        <p:spPr>
          <a:xfrm>
            <a:off x="2177281" y="6472597"/>
            <a:ext cx="1851789"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Operate and Maintain (OM) </a:t>
            </a:r>
          </a:p>
        </p:txBody>
      </p:sp>
      <p:sp>
        <p:nvSpPr>
          <p:cNvPr id="34" name="Rectangle 33">
            <a:extLst>
              <a:ext uri="{FF2B5EF4-FFF2-40B4-BE49-F238E27FC236}">
                <a16:creationId xmlns:a16="http://schemas.microsoft.com/office/drawing/2014/main" id="{65408477-3485-4FD7-AF51-C03FECF3A6A8}"/>
              </a:ext>
            </a:extLst>
          </p:cNvPr>
          <p:cNvSpPr/>
          <p:nvPr/>
        </p:nvSpPr>
        <p:spPr>
          <a:xfrm>
            <a:off x="4054540" y="6472597"/>
            <a:ext cx="1707519"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Oversee and Govern (OV) </a:t>
            </a:r>
          </a:p>
        </p:txBody>
      </p:sp>
      <p:sp>
        <p:nvSpPr>
          <p:cNvPr id="39" name="Rectangle 38">
            <a:extLst>
              <a:ext uri="{FF2B5EF4-FFF2-40B4-BE49-F238E27FC236}">
                <a16:creationId xmlns:a16="http://schemas.microsoft.com/office/drawing/2014/main" id="{04E604AC-975E-4A88-A4CB-DB0BEA24F64D}"/>
              </a:ext>
            </a:extLst>
          </p:cNvPr>
          <p:cNvSpPr/>
          <p:nvPr/>
        </p:nvSpPr>
        <p:spPr>
          <a:xfrm>
            <a:off x="5787529" y="6472597"/>
            <a:ext cx="1628972"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Protect and Defend (PR) </a:t>
            </a:r>
          </a:p>
        </p:txBody>
      </p:sp>
      <p:sp>
        <p:nvSpPr>
          <p:cNvPr id="40" name="Rectangle 39">
            <a:extLst>
              <a:ext uri="{FF2B5EF4-FFF2-40B4-BE49-F238E27FC236}">
                <a16:creationId xmlns:a16="http://schemas.microsoft.com/office/drawing/2014/main" id="{93FC0898-1411-4455-9676-1D792A46E318}"/>
              </a:ext>
            </a:extLst>
          </p:cNvPr>
          <p:cNvSpPr/>
          <p:nvPr/>
        </p:nvSpPr>
        <p:spPr>
          <a:xfrm>
            <a:off x="7443947" y="6472597"/>
            <a:ext cx="971741"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Analyze (AN) </a:t>
            </a:r>
          </a:p>
        </p:txBody>
      </p:sp>
      <p:sp>
        <p:nvSpPr>
          <p:cNvPr id="41" name="Rectangle 40">
            <a:extLst>
              <a:ext uri="{FF2B5EF4-FFF2-40B4-BE49-F238E27FC236}">
                <a16:creationId xmlns:a16="http://schemas.microsoft.com/office/drawing/2014/main" id="{D1C3C3E8-84D6-4A72-BA66-FF48B9AE23F3}"/>
              </a:ext>
            </a:extLst>
          </p:cNvPr>
          <p:cNvSpPr/>
          <p:nvPr/>
        </p:nvSpPr>
        <p:spPr>
          <a:xfrm>
            <a:off x="8443134" y="6472597"/>
            <a:ext cx="1672253"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Collect and Operate (CO) </a:t>
            </a:r>
          </a:p>
        </p:txBody>
      </p:sp>
      <p:sp>
        <p:nvSpPr>
          <p:cNvPr id="42" name="Rectangle 41">
            <a:extLst>
              <a:ext uri="{FF2B5EF4-FFF2-40B4-BE49-F238E27FC236}">
                <a16:creationId xmlns:a16="http://schemas.microsoft.com/office/drawing/2014/main" id="{2C07CB0B-21E1-4830-88BF-DFF75435679E}"/>
              </a:ext>
            </a:extLst>
          </p:cNvPr>
          <p:cNvSpPr/>
          <p:nvPr/>
        </p:nvSpPr>
        <p:spPr>
          <a:xfrm>
            <a:off x="10142833" y="6472597"/>
            <a:ext cx="1112805"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Investigate (IN)</a:t>
            </a:r>
            <a:r>
              <a:rPr lang="en-US" sz="1100" dirty="0"/>
              <a:t> </a:t>
            </a:r>
          </a:p>
        </p:txBody>
      </p:sp>
      <p:sp>
        <p:nvSpPr>
          <p:cNvPr id="43" name="Left Brace 42">
            <a:extLst>
              <a:ext uri="{FF2B5EF4-FFF2-40B4-BE49-F238E27FC236}">
                <a16:creationId xmlns:a16="http://schemas.microsoft.com/office/drawing/2014/main" id="{792B9D28-66E6-4536-B6BC-F1E24A6DE6FE}"/>
              </a:ext>
            </a:extLst>
          </p:cNvPr>
          <p:cNvSpPr/>
          <p:nvPr/>
        </p:nvSpPr>
        <p:spPr>
          <a:xfrm rot="5400000">
            <a:off x="5833458" y="1028648"/>
            <a:ext cx="217714" cy="10626645"/>
          </a:xfrm>
          <a:prstGeom prst="leftBrace">
            <a:avLst>
              <a:gd name="adj1" fmla="val 8333"/>
              <a:gd name="adj2" fmla="val 269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itle 3">
            <a:extLst>
              <a:ext uri="{FF2B5EF4-FFF2-40B4-BE49-F238E27FC236}">
                <a16:creationId xmlns:a16="http://schemas.microsoft.com/office/drawing/2014/main" id="{A87D5CDF-925C-4716-9C98-A8EC9529BC73}"/>
              </a:ext>
            </a:extLst>
          </p:cNvPr>
          <p:cNvSpPr txBox="1">
            <a:spLocks/>
          </p:cNvSpPr>
          <p:nvPr/>
        </p:nvSpPr>
        <p:spPr>
          <a:xfrm>
            <a:off x="603529" y="373311"/>
            <a:ext cx="10367999" cy="3833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JRC / NICE MAPPING (VIII) </a:t>
            </a:r>
            <a:endParaRPr lang="en-US" sz="2400" b="1" dirty="0">
              <a:solidFill>
                <a:schemeClr val="accent1"/>
              </a:solidFill>
            </a:endParaRPr>
          </a:p>
        </p:txBody>
      </p:sp>
    </p:spTree>
    <p:extLst>
      <p:ext uri="{BB962C8B-B14F-4D97-AF65-F5344CB8AC3E}">
        <p14:creationId xmlns:p14="http://schemas.microsoft.com/office/powerpoint/2010/main" val="2596486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le 35">
            <a:extLst>
              <a:ext uri="{FF2B5EF4-FFF2-40B4-BE49-F238E27FC236}">
                <a16:creationId xmlns:a16="http://schemas.microsoft.com/office/drawing/2014/main" id="{DD50420B-CD92-48A3-B7CA-313C6ECCF5E8}"/>
              </a:ext>
            </a:extLst>
          </p:cNvPr>
          <p:cNvGraphicFramePr>
            <a:graphicFrameLocks noGrp="1"/>
          </p:cNvGraphicFramePr>
          <p:nvPr>
            <p:extLst>
              <p:ext uri="{D42A27DB-BD31-4B8C-83A1-F6EECF244321}">
                <p14:modId xmlns:p14="http://schemas.microsoft.com/office/powerpoint/2010/main" val="2110391055"/>
              </p:ext>
            </p:extLst>
          </p:nvPr>
        </p:nvGraphicFramePr>
        <p:xfrm>
          <a:off x="7994468" y="1424393"/>
          <a:ext cx="2422153" cy="561154"/>
        </p:xfrm>
        <a:graphic>
          <a:graphicData uri="http://schemas.openxmlformats.org/drawingml/2006/table">
            <a:tbl>
              <a:tblPr>
                <a:tableStyleId>{5C22544A-7EE6-4342-B048-85BDC9FD1C3A}</a:tableStyleId>
              </a:tblPr>
              <a:tblGrid>
                <a:gridCol w="2422153">
                  <a:extLst>
                    <a:ext uri="{9D8B030D-6E8A-4147-A177-3AD203B41FA5}">
                      <a16:colId xmlns:a16="http://schemas.microsoft.com/office/drawing/2014/main" val="2939796127"/>
                    </a:ext>
                  </a:extLst>
                </a:gridCol>
              </a:tblGrid>
              <a:tr h="561154">
                <a:tc>
                  <a:txBody>
                    <a:bodyPr/>
                    <a:lstStyle/>
                    <a:p>
                      <a:pPr algn="l" fontAlgn="ctr"/>
                      <a:r>
                        <a:rPr lang="en-US" sz="1100" u="none" strike="noStrike" dirty="0">
                          <a:effectLst/>
                        </a:rPr>
                        <a:t>Clear and straight link to the Roles defined.</a:t>
                      </a:r>
                    </a:p>
                    <a:p>
                      <a:pPr algn="l"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6605366"/>
                  </a:ext>
                </a:extLst>
              </a:tr>
            </a:tbl>
          </a:graphicData>
        </a:graphic>
      </p:graphicFrame>
      <p:sp>
        <p:nvSpPr>
          <p:cNvPr id="3" name="TextBox 2">
            <a:extLst>
              <a:ext uri="{FF2B5EF4-FFF2-40B4-BE49-F238E27FC236}">
                <a16:creationId xmlns:a16="http://schemas.microsoft.com/office/drawing/2014/main" id="{89E78856-CDA9-4DB8-B81A-E0228193554C}"/>
              </a:ext>
            </a:extLst>
          </p:cNvPr>
          <p:cNvSpPr txBox="1"/>
          <p:nvPr/>
        </p:nvSpPr>
        <p:spPr>
          <a:xfrm>
            <a:off x="1759131" y="852637"/>
            <a:ext cx="2516777" cy="523220"/>
          </a:xfrm>
          <a:prstGeom prst="rect">
            <a:avLst/>
          </a:prstGeom>
          <a:noFill/>
        </p:spPr>
        <p:txBody>
          <a:bodyPr wrap="square" rtlCol="0">
            <a:spAutoFit/>
          </a:bodyPr>
          <a:lstStyle/>
          <a:p>
            <a:pPr algn="ctr"/>
            <a:r>
              <a:rPr lang="en-US" sz="1400" dirty="0"/>
              <a:t>JRC taxonomy Cybersecurity subdomains</a:t>
            </a:r>
          </a:p>
        </p:txBody>
      </p:sp>
      <p:sp>
        <p:nvSpPr>
          <p:cNvPr id="37" name="TextBox 36">
            <a:extLst>
              <a:ext uri="{FF2B5EF4-FFF2-40B4-BE49-F238E27FC236}">
                <a16:creationId xmlns:a16="http://schemas.microsoft.com/office/drawing/2014/main" id="{FD85697C-5359-48E9-A34D-594521F652F7}"/>
              </a:ext>
            </a:extLst>
          </p:cNvPr>
          <p:cNvSpPr txBox="1"/>
          <p:nvPr/>
        </p:nvSpPr>
        <p:spPr>
          <a:xfrm>
            <a:off x="5351118" y="1020364"/>
            <a:ext cx="2065383" cy="307777"/>
          </a:xfrm>
          <a:prstGeom prst="rect">
            <a:avLst/>
          </a:prstGeom>
          <a:noFill/>
        </p:spPr>
        <p:txBody>
          <a:bodyPr wrap="square" rtlCol="0">
            <a:spAutoFit/>
          </a:bodyPr>
          <a:lstStyle/>
          <a:p>
            <a:pPr algn="ctr"/>
            <a:r>
              <a:rPr lang="en-US" sz="1400" dirty="0"/>
              <a:t>NICE Role description</a:t>
            </a:r>
          </a:p>
        </p:txBody>
      </p:sp>
      <p:sp>
        <p:nvSpPr>
          <p:cNvPr id="38" name="TextBox 37">
            <a:extLst>
              <a:ext uri="{FF2B5EF4-FFF2-40B4-BE49-F238E27FC236}">
                <a16:creationId xmlns:a16="http://schemas.microsoft.com/office/drawing/2014/main" id="{EB73BC1D-34CF-4DA1-9B2E-5F48A4DF532B}"/>
              </a:ext>
            </a:extLst>
          </p:cNvPr>
          <p:cNvSpPr txBox="1"/>
          <p:nvPr/>
        </p:nvSpPr>
        <p:spPr>
          <a:xfrm>
            <a:off x="7718697" y="1022552"/>
            <a:ext cx="2844800" cy="307777"/>
          </a:xfrm>
          <a:prstGeom prst="rect">
            <a:avLst/>
          </a:prstGeom>
          <a:noFill/>
        </p:spPr>
        <p:txBody>
          <a:bodyPr wrap="square" rtlCol="0">
            <a:spAutoFit/>
          </a:bodyPr>
          <a:lstStyle/>
          <a:p>
            <a:pPr algn="ctr"/>
            <a:r>
              <a:rPr lang="en-US" sz="1400" dirty="0"/>
              <a:t>Comments</a:t>
            </a:r>
          </a:p>
        </p:txBody>
      </p:sp>
      <p:sp>
        <p:nvSpPr>
          <p:cNvPr id="11" name="Rectangle 10">
            <a:extLst>
              <a:ext uri="{FF2B5EF4-FFF2-40B4-BE49-F238E27FC236}">
                <a16:creationId xmlns:a16="http://schemas.microsoft.com/office/drawing/2014/main" id="{910FE10A-7D81-42B7-9ACF-9442A959DD64}"/>
              </a:ext>
            </a:extLst>
          </p:cNvPr>
          <p:cNvSpPr/>
          <p:nvPr/>
        </p:nvSpPr>
        <p:spPr>
          <a:xfrm>
            <a:off x="785223" y="1410781"/>
            <a:ext cx="531223" cy="1714500"/>
          </a:xfrm>
          <a:prstGeom prst="rect">
            <a:avLst/>
          </a:prstGeom>
          <a:solidFill>
            <a:srgbClr val="4472C4">
              <a:alpha val="50196"/>
            </a:srgbClr>
          </a:solidFill>
          <a:ln>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rPr>
              <a:t>Legal Aspects</a:t>
            </a:r>
          </a:p>
        </p:txBody>
      </p:sp>
      <p:sp>
        <p:nvSpPr>
          <p:cNvPr id="76" name="Rectangle 75">
            <a:extLst>
              <a:ext uri="{FF2B5EF4-FFF2-40B4-BE49-F238E27FC236}">
                <a16:creationId xmlns:a16="http://schemas.microsoft.com/office/drawing/2014/main" id="{B779368B-2D49-4A94-B14E-2660D7DAC232}"/>
              </a:ext>
            </a:extLst>
          </p:cNvPr>
          <p:cNvSpPr/>
          <p:nvPr/>
        </p:nvSpPr>
        <p:spPr>
          <a:xfrm>
            <a:off x="606467" y="3447408"/>
            <a:ext cx="1550424"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Securely Provision (SP)</a:t>
            </a:r>
            <a:r>
              <a:rPr lang="en-US" sz="1100" dirty="0"/>
              <a:t> </a:t>
            </a:r>
          </a:p>
        </p:txBody>
      </p:sp>
      <p:sp>
        <p:nvSpPr>
          <p:cNvPr id="77" name="Rectangle 76">
            <a:extLst>
              <a:ext uri="{FF2B5EF4-FFF2-40B4-BE49-F238E27FC236}">
                <a16:creationId xmlns:a16="http://schemas.microsoft.com/office/drawing/2014/main" id="{C92535C2-5FF6-485F-9E92-86F526A282E9}"/>
              </a:ext>
            </a:extLst>
          </p:cNvPr>
          <p:cNvSpPr/>
          <p:nvPr/>
        </p:nvSpPr>
        <p:spPr>
          <a:xfrm>
            <a:off x="2177281" y="3447405"/>
            <a:ext cx="1851789"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Operate and Maintain (OM) </a:t>
            </a:r>
          </a:p>
        </p:txBody>
      </p:sp>
      <p:sp>
        <p:nvSpPr>
          <p:cNvPr id="78" name="Rectangle 77">
            <a:extLst>
              <a:ext uri="{FF2B5EF4-FFF2-40B4-BE49-F238E27FC236}">
                <a16:creationId xmlns:a16="http://schemas.microsoft.com/office/drawing/2014/main" id="{50B67DC3-469D-4DC7-BF68-C80487E11A55}"/>
              </a:ext>
            </a:extLst>
          </p:cNvPr>
          <p:cNvSpPr/>
          <p:nvPr/>
        </p:nvSpPr>
        <p:spPr>
          <a:xfrm>
            <a:off x="4054540" y="3447405"/>
            <a:ext cx="1707519"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Oversee and Govern (OV) </a:t>
            </a:r>
          </a:p>
        </p:txBody>
      </p:sp>
      <p:sp>
        <p:nvSpPr>
          <p:cNvPr id="79" name="Rectangle 78">
            <a:extLst>
              <a:ext uri="{FF2B5EF4-FFF2-40B4-BE49-F238E27FC236}">
                <a16:creationId xmlns:a16="http://schemas.microsoft.com/office/drawing/2014/main" id="{35C73088-456F-421B-B1CB-9E584B787155}"/>
              </a:ext>
            </a:extLst>
          </p:cNvPr>
          <p:cNvSpPr/>
          <p:nvPr/>
        </p:nvSpPr>
        <p:spPr>
          <a:xfrm>
            <a:off x="5787529" y="3447405"/>
            <a:ext cx="1628972"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Protect and Defend (PR) </a:t>
            </a:r>
          </a:p>
        </p:txBody>
      </p:sp>
      <p:sp>
        <p:nvSpPr>
          <p:cNvPr id="80" name="Rectangle 79">
            <a:extLst>
              <a:ext uri="{FF2B5EF4-FFF2-40B4-BE49-F238E27FC236}">
                <a16:creationId xmlns:a16="http://schemas.microsoft.com/office/drawing/2014/main" id="{AC50E614-162C-4FA6-B5DD-BEC3FC58E969}"/>
              </a:ext>
            </a:extLst>
          </p:cNvPr>
          <p:cNvSpPr/>
          <p:nvPr/>
        </p:nvSpPr>
        <p:spPr>
          <a:xfrm>
            <a:off x="7443947" y="3447405"/>
            <a:ext cx="971741" cy="261610"/>
          </a:xfrm>
          <a:prstGeom prst="rect">
            <a:avLst/>
          </a:prstGeom>
          <a:solidFill>
            <a:schemeClr val="accent6">
              <a:lumMod val="40000"/>
              <a:lumOff val="60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Analyze (AN) </a:t>
            </a:r>
          </a:p>
        </p:txBody>
      </p:sp>
      <p:sp>
        <p:nvSpPr>
          <p:cNvPr id="81" name="Rectangle 80">
            <a:extLst>
              <a:ext uri="{FF2B5EF4-FFF2-40B4-BE49-F238E27FC236}">
                <a16:creationId xmlns:a16="http://schemas.microsoft.com/office/drawing/2014/main" id="{ACDFB061-5986-482A-B7FA-DFCA18B9306D}"/>
              </a:ext>
            </a:extLst>
          </p:cNvPr>
          <p:cNvSpPr/>
          <p:nvPr/>
        </p:nvSpPr>
        <p:spPr>
          <a:xfrm>
            <a:off x="8443134" y="3447405"/>
            <a:ext cx="1672253"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Collect and Operate (CO)</a:t>
            </a:r>
            <a:r>
              <a:rPr lang="en-US" sz="1100" dirty="0"/>
              <a:t> </a:t>
            </a:r>
          </a:p>
        </p:txBody>
      </p:sp>
      <p:sp>
        <p:nvSpPr>
          <p:cNvPr id="82" name="Rectangle 81">
            <a:extLst>
              <a:ext uri="{FF2B5EF4-FFF2-40B4-BE49-F238E27FC236}">
                <a16:creationId xmlns:a16="http://schemas.microsoft.com/office/drawing/2014/main" id="{C446588E-39E1-4F80-9AEF-8B122F170A38}"/>
              </a:ext>
            </a:extLst>
          </p:cNvPr>
          <p:cNvSpPr/>
          <p:nvPr/>
        </p:nvSpPr>
        <p:spPr>
          <a:xfrm>
            <a:off x="10142833" y="3447405"/>
            <a:ext cx="1112805" cy="261610"/>
          </a:xfrm>
          <a:prstGeom prst="rect">
            <a:avLst/>
          </a:prstGeom>
          <a:solidFill>
            <a:schemeClr val="accent6">
              <a:lumMod val="40000"/>
              <a:lumOff val="60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Investigate (IN) </a:t>
            </a:r>
          </a:p>
        </p:txBody>
      </p:sp>
      <p:sp>
        <p:nvSpPr>
          <p:cNvPr id="83" name="Left Brace 82">
            <a:extLst>
              <a:ext uri="{FF2B5EF4-FFF2-40B4-BE49-F238E27FC236}">
                <a16:creationId xmlns:a16="http://schemas.microsoft.com/office/drawing/2014/main" id="{63A5F0DE-23BD-41B0-9FE9-CC48392A1B85}"/>
              </a:ext>
            </a:extLst>
          </p:cNvPr>
          <p:cNvSpPr/>
          <p:nvPr/>
        </p:nvSpPr>
        <p:spPr>
          <a:xfrm rot="5400000">
            <a:off x="5833458" y="-1996544"/>
            <a:ext cx="217714" cy="106266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0" name="Table 19">
            <a:extLst>
              <a:ext uri="{FF2B5EF4-FFF2-40B4-BE49-F238E27FC236}">
                <a16:creationId xmlns:a16="http://schemas.microsoft.com/office/drawing/2014/main" id="{FF453598-AE7D-432C-92FF-BAFD483B9CB2}"/>
              </a:ext>
            </a:extLst>
          </p:cNvPr>
          <p:cNvGraphicFramePr>
            <a:graphicFrameLocks noGrp="1"/>
          </p:cNvGraphicFramePr>
          <p:nvPr>
            <p:extLst>
              <p:ext uri="{D42A27DB-BD31-4B8C-83A1-F6EECF244321}">
                <p14:modId xmlns:p14="http://schemas.microsoft.com/office/powerpoint/2010/main" val="3743222050"/>
              </p:ext>
            </p:extLst>
          </p:nvPr>
        </p:nvGraphicFramePr>
        <p:xfrm>
          <a:off x="7994468" y="3890132"/>
          <a:ext cx="2422154" cy="1878052"/>
        </p:xfrm>
        <a:graphic>
          <a:graphicData uri="http://schemas.openxmlformats.org/drawingml/2006/table">
            <a:tbl>
              <a:tblPr>
                <a:tableStyleId>{5C22544A-7EE6-4342-B048-85BDC9FD1C3A}</a:tableStyleId>
              </a:tblPr>
              <a:tblGrid>
                <a:gridCol w="2422154">
                  <a:extLst>
                    <a:ext uri="{9D8B030D-6E8A-4147-A177-3AD203B41FA5}">
                      <a16:colId xmlns:a16="http://schemas.microsoft.com/office/drawing/2014/main" val="2939796127"/>
                    </a:ext>
                  </a:extLst>
                </a:gridCol>
              </a:tblGrid>
              <a:tr h="1878052">
                <a:tc>
                  <a:txBody>
                    <a:bodyPr/>
                    <a:lstStyle/>
                    <a:p>
                      <a:pPr algn="l" fontAlgn="ctr"/>
                      <a:r>
                        <a:rPr lang="en-US" sz="1100" u="none" strike="noStrike" dirty="0">
                          <a:effectLst/>
                        </a:rPr>
                        <a:t>Taxonomy mainly relevant for R&amp;D and innovation uptake specialists.</a:t>
                      </a:r>
                      <a:endParaRPr lang="en-US" sz="1100" b="0" i="0" u="none" strike="noStrike" dirty="0">
                        <a:solidFill>
                          <a:srgbClr val="000000"/>
                        </a:solidFill>
                        <a:effectLst/>
                        <a:latin typeface="Calibri" panose="020F0502020204030204" pitchFamily="34" charset="0"/>
                      </a:endParaRPr>
                    </a:p>
                    <a:p>
                      <a:pPr algn="l" fontAlgn="ctr"/>
                      <a:endParaRPr lang="en-US" sz="1100" u="none" strike="noStrike" dirty="0">
                        <a:effectLst/>
                      </a:endParaRPr>
                    </a:p>
                    <a:p>
                      <a:pPr algn="l"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6605366"/>
                  </a:ext>
                </a:extLst>
              </a:tr>
            </a:tbl>
          </a:graphicData>
        </a:graphic>
      </p:graphicFrame>
      <p:sp>
        <p:nvSpPr>
          <p:cNvPr id="21" name="Rectangle 20">
            <a:extLst>
              <a:ext uri="{FF2B5EF4-FFF2-40B4-BE49-F238E27FC236}">
                <a16:creationId xmlns:a16="http://schemas.microsoft.com/office/drawing/2014/main" id="{19996F3E-131C-4296-91BB-2AB2A54783E6}"/>
              </a:ext>
            </a:extLst>
          </p:cNvPr>
          <p:cNvSpPr/>
          <p:nvPr/>
        </p:nvSpPr>
        <p:spPr>
          <a:xfrm>
            <a:off x="785223" y="3876519"/>
            <a:ext cx="531223" cy="1891665"/>
          </a:xfrm>
          <a:prstGeom prst="rect">
            <a:avLst/>
          </a:prstGeom>
          <a:solidFill>
            <a:srgbClr val="4472C4">
              <a:alpha val="50196"/>
            </a:srgbClr>
          </a:solidFill>
          <a:ln>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rPr>
              <a:t>Theoretical Foundations</a:t>
            </a:r>
          </a:p>
        </p:txBody>
      </p:sp>
      <p:sp>
        <p:nvSpPr>
          <p:cNvPr id="22" name="Rectangle 21">
            <a:extLst>
              <a:ext uri="{FF2B5EF4-FFF2-40B4-BE49-F238E27FC236}">
                <a16:creationId xmlns:a16="http://schemas.microsoft.com/office/drawing/2014/main" id="{03E95B94-351F-4927-B552-9B540F03559B}"/>
              </a:ext>
            </a:extLst>
          </p:cNvPr>
          <p:cNvSpPr/>
          <p:nvPr/>
        </p:nvSpPr>
        <p:spPr>
          <a:xfrm>
            <a:off x="606467" y="6235378"/>
            <a:ext cx="1550424"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Securely Provision (SP) </a:t>
            </a:r>
          </a:p>
        </p:txBody>
      </p:sp>
      <p:sp>
        <p:nvSpPr>
          <p:cNvPr id="23" name="Rectangle 22">
            <a:extLst>
              <a:ext uri="{FF2B5EF4-FFF2-40B4-BE49-F238E27FC236}">
                <a16:creationId xmlns:a16="http://schemas.microsoft.com/office/drawing/2014/main" id="{0CFD0E42-36F4-49D5-887A-BB01DF002F0E}"/>
              </a:ext>
            </a:extLst>
          </p:cNvPr>
          <p:cNvSpPr/>
          <p:nvPr/>
        </p:nvSpPr>
        <p:spPr>
          <a:xfrm>
            <a:off x="2177281" y="6235375"/>
            <a:ext cx="1851789"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Operate and Maintain (OM) </a:t>
            </a:r>
          </a:p>
        </p:txBody>
      </p:sp>
      <p:sp>
        <p:nvSpPr>
          <p:cNvPr id="24" name="Rectangle 23">
            <a:extLst>
              <a:ext uri="{FF2B5EF4-FFF2-40B4-BE49-F238E27FC236}">
                <a16:creationId xmlns:a16="http://schemas.microsoft.com/office/drawing/2014/main" id="{F8B10107-96B7-4D14-831E-2C572600B915}"/>
              </a:ext>
            </a:extLst>
          </p:cNvPr>
          <p:cNvSpPr/>
          <p:nvPr/>
        </p:nvSpPr>
        <p:spPr>
          <a:xfrm>
            <a:off x="4054540" y="6235375"/>
            <a:ext cx="1707519" cy="261610"/>
          </a:xfrm>
          <a:prstGeom prst="rect">
            <a:avLst/>
          </a:prstGeom>
          <a:solidFill>
            <a:schemeClr val="accent6">
              <a:lumMod val="40000"/>
              <a:lumOff val="60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Oversee and Govern (OV) </a:t>
            </a:r>
          </a:p>
        </p:txBody>
      </p:sp>
      <p:sp>
        <p:nvSpPr>
          <p:cNvPr id="25" name="Rectangle 24">
            <a:extLst>
              <a:ext uri="{FF2B5EF4-FFF2-40B4-BE49-F238E27FC236}">
                <a16:creationId xmlns:a16="http://schemas.microsoft.com/office/drawing/2014/main" id="{11F2879B-FF42-46F3-81BD-D6C4CE950788}"/>
              </a:ext>
            </a:extLst>
          </p:cNvPr>
          <p:cNvSpPr/>
          <p:nvPr/>
        </p:nvSpPr>
        <p:spPr>
          <a:xfrm>
            <a:off x="5787529" y="6235375"/>
            <a:ext cx="1628972"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Protect and Defend (PR) </a:t>
            </a:r>
          </a:p>
        </p:txBody>
      </p:sp>
      <p:sp>
        <p:nvSpPr>
          <p:cNvPr id="26" name="Rectangle 25">
            <a:extLst>
              <a:ext uri="{FF2B5EF4-FFF2-40B4-BE49-F238E27FC236}">
                <a16:creationId xmlns:a16="http://schemas.microsoft.com/office/drawing/2014/main" id="{629EA8FE-AC4A-483E-A0E0-EB080207F03A}"/>
              </a:ext>
            </a:extLst>
          </p:cNvPr>
          <p:cNvSpPr/>
          <p:nvPr/>
        </p:nvSpPr>
        <p:spPr>
          <a:xfrm>
            <a:off x="7443947" y="6235375"/>
            <a:ext cx="971741"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Analyze (AN)</a:t>
            </a:r>
            <a:r>
              <a:rPr lang="en-US" sz="1100" dirty="0"/>
              <a:t> </a:t>
            </a:r>
          </a:p>
        </p:txBody>
      </p:sp>
      <p:sp>
        <p:nvSpPr>
          <p:cNvPr id="27" name="Rectangle 26">
            <a:extLst>
              <a:ext uri="{FF2B5EF4-FFF2-40B4-BE49-F238E27FC236}">
                <a16:creationId xmlns:a16="http://schemas.microsoft.com/office/drawing/2014/main" id="{9FB60A3E-FD47-46E9-9D81-69ABC4047706}"/>
              </a:ext>
            </a:extLst>
          </p:cNvPr>
          <p:cNvSpPr/>
          <p:nvPr/>
        </p:nvSpPr>
        <p:spPr>
          <a:xfrm>
            <a:off x="8443134" y="6235375"/>
            <a:ext cx="1672253"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Collect and Operate (CO)</a:t>
            </a:r>
            <a:r>
              <a:rPr lang="en-US" sz="1100" dirty="0"/>
              <a:t> </a:t>
            </a:r>
          </a:p>
        </p:txBody>
      </p:sp>
      <p:sp>
        <p:nvSpPr>
          <p:cNvPr id="28" name="Rectangle 27">
            <a:extLst>
              <a:ext uri="{FF2B5EF4-FFF2-40B4-BE49-F238E27FC236}">
                <a16:creationId xmlns:a16="http://schemas.microsoft.com/office/drawing/2014/main" id="{402BE4D3-4DED-4987-BA67-3C6134E7B8AC}"/>
              </a:ext>
            </a:extLst>
          </p:cNvPr>
          <p:cNvSpPr/>
          <p:nvPr/>
        </p:nvSpPr>
        <p:spPr>
          <a:xfrm>
            <a:off x="10142833" y="6235375"/>
            <a:ext cx="1112805"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Investigate (IN) </a:t>
            </a:r>
          </a:p>
        </p:txBody>
      </p:sp>
      <p:sp>
        <p:nvSpPr>
          <p:cNvPr id="29" name="Left Brace 28">
            <a:extLst>
              <a:ext uri="{FF2B5EF4-FFF2-40B4-BE49-F238E27FC236}">
                <a16:creationId xmlns:a16="http://schemas.microsoft.com/office/drawing/2014/main" id="{931D675C-E662-4150-BBC6-F46F52AEBB04}"/>
              </a:ext>
            </a:extLst>
          </p:cNvPr>
          <p:cNvSpPr/>
          <p:nvPr/>
        </p:nvSpPr>
        <p:spPr>
          <a:xfrm rot="5400000">
            <a:off x="5833458" y="808844"/>
            <a:ext cx="217714" cy="106266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C8C7A266-543A-4C27-B086-D98323C16005}"/>
              </a:ext>
            </a:extLst>
          </p:cNvPr>
          <p:cNvGraphicFramePr>
            <a:graphicFrameLocks noGrp="1"/>
          </p:cNvGraphicFramePr>
          <p:nvPr>
            <p:extLst>
              <p:ext uri="{D42A27DB-BD31-4B8C-83A1-F6EECF244321}">
                <p14:modId xmlns:p14="http://schemas.microsoft.com/office/powerpoint/2010/main" val="3906740151"/>
              </p:ext>
            </p:extLst>
          </p:nvPr>
        </p:nvGraphicFramePr>
        <p:xfrm>
          <a:off x="1364262" y="1424393"/>
          <a:ext cx="3556000" cy="1714500"/>
        </p:xfrm>
        <a:graphic>
          <a:graphicData uri="http://schemas.openxmlformats.org/drawingml/2006/table">
            <a:tbl>
              <a:tblPr>
                <a:tableStyleId>{5C22544A-7EE6-4342-B048-85BDC9FD1C3A}</a:tableStyleId>
              </a:tblPr>
              <a:tblGrid>
                <a:gridCol w="3556000">
                  <a:extLst>
                    <a:ext uri="{9D8B030D-6E8A-4147-A177-3AD203B41FA5}">
                      <a16:colId xmlns:a16="http://schemas.microsoft.com/office/drawing/2014/main" val="349994418"/>
                    </a:ext>
                  </a:extLst>
                </a:gridCol>
              </a:tblGrid>
              <a:tr h="190500">
                <a:tc>
                  <a:txBody>
                    <a:bodyPr/>
                    <a:lstStyle/>
                    <a:p>
                      <a:pPr algn="ctr" fontAlgn="b"/>
                      <a:r>
                        <a:rPr lang="en-US" sz="1100" u="none" strike="noStrike">
                          <a:effectLst/>
                        </a:rPr>
                        <a:t>Cybercrime prosecution and law enforcement</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3573094"/>
                  </a:ext>
                </a:extLst>
              </a:tr>
              <a:tr h="190500">
                <a:tc>
                  <a:txBody>
                    <a:bodyPr/>
                    <a:lstStyle/>
                    <a:p>
                      <a:pPr algn="ctr" fontAlgn="b"/>
                      <a:r>
                        <a:rPr lang="en-US" sz="1100" u="none" strike="noStrike">
                          <a:effectLst/>
                        </a:rPr>
                        <a:t>Cybersecurity and ethics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7322282"/>
                  </a:ext>
                </a:extLst>
              </a:tr>
              <a:tr h="190500">
                <a:tc>
                  <a:txBody>
                    <a:bodyPr/>
                    <a:lstStyle/>
                    <a:p>
                      <a:pPr algn="ctr" fontAlgn="b"/>
                      <a:r>
                        <a:rPr lang="en-US" sz="1100" u="none" strike="noStrike">
                          <a:effectLst/>
                        </a:rPr>
                        <a:t>Intellectual property rights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0137691"/>
                  </a:ext>
                </a:extLst>
              </a:tr>
              <a:tr h="190500">
                <a:tc>
                  <a:txBody>
                    <a:bodyPr/>
                    <a:lstStyle/>
                    <a:p>
                      <a:pPr algn="ctr" fontAlgn="b"/>
                      <a:r>
                        <a:rPr lang="en-US" sz="1100" u="none" strike="noStrike">
                          <a:effectLst/>
                        </a:rPr>
                        <a:t>Cybersecurity regulation analysis and design</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49619954"/>
                  </a:ext>
                </a:extLst>
              </a:tr>
              <a:tr h="381000">
                <a:tc>
                  <a:txBody>
                    <a:bodyPr/>
                    <a:lstStyle/>
                    <a:p>
                      <a:pPr algn="ctr" fontAlgn="b"/>
                      <a:r>
                        <a:rPr lang="en-US" sz="1100" u="none" strike="noStrike">
                          <a:effectLst/>
                        </a:rPr>
                        <a:t>Investigations of computer crime (cybercrime) and security violations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4035482"/>
                  </a:ext>
                </a:extLst>
              </a:tr>
              <a:tr h="190500">
                <a:tc>
                  <a:txBody>
                    <a:bodyPr/>
                    <a:lstStyle/>
                    <a:p>
                      <a:pPr algn="ctr" fontAlgn="b"/>
                      <a:r>
                        <a:rPr lang="en-US" sz="1100" u="none" strike="noStrike">
                          <a:effectLst/>
                        </a:rPr>
                        <a:t>Legal, societal, and ethical issues in information security</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3196269"/>
                  </a:ext>
                </a:extLst>
              </a:tr>
              <a:tr h="190500">
                <a:tc>
                  <a:txBody>
                    <a:bodyPr/>
                    <a:lstStyle/>
                    <a:p>
                      <a:pPr algn="ctr" fontAlgn="b"/>
                      <a:r>
                        <a:rPr lang="en-US" sz="1100" u="none" strike="noStrike">
                          <a:effectLst/>
                        </a:rPr>
                        <a:t>Legal aspect of certification</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6859949"/>
                  </a:ext>
                </a:extLst>
              </a:tr>
              <a:tr h="190500">
                <a:tc>
                  <a:txBody>
                    <a:bodyPr/>
                    <a:lstStyle/>
                    <a:p>
                      <a:pPr algn="ctr" fontAlgn="b"/>
                      <a:r>
                        <a:rPr lang="en-US" sz="1100" u="none" strike="noStrike" dirty="0">
                          <a:effectLst/>
                        </a:rPr>
                        <a:t>Social media (e.g. fake news)</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4457789"/>
                  </a:ext>
                </a:extLst>
              </a:tr>
            </a:tbl>
          </a:graphicData>
        </a:graphic>
      </p:graphicFrame>
      <p:graphicFrame>
        <p:nvGraphicFramePr>
          <p:cNvPr id="6" name="Table 5">
            <a:extLst>
              <a:ext uri="{FF2B5EF4-FFF2-40B4-BE49-F238E27FC236}">
                <a16:creationId xmlns:a16="http://schemas.microsoft.com/office/drawing/2014/main" id="{E8F81DBE-9714-4A6D-9DF5-D859245C1829}"/>
              </a:ext>
            </a:extLst>
          </p:cNvPr>
          <p:cNvGraphicFramePr>
            <a:graphicFrameLocks noGrp="1"/>
          </p:cNvGraphicFramePr>
          <p:nvPr>
            <p:extLst>
              <p:ext uri="{D42A27DB-BD31-4B8C-83A1-F6EECF244321}">
                <p14:modId xmlns:p14="http://schemas.microsoft.com/office/powerpoint/2010/main" val="677533175"/>
              </p:ext>
            </p:extLst>
          </p:nvPr>
        </p:nvGraphicFramePr>
        <p:xfrm>
          <a:off x="4980592" y="1410781"/>
          <a:ext cx="2878751" cy="1714500"/>
        </p:xfrm>
        <a:graphic>
          <a:graphicData uri="http://schemas.openxmlformats.org/drawingml/2006/table">
            <a:tbl>
              <a:tblPr>
                <a:tableStyleId>{5C22544A-7EE6-4342-B048-85BDC9FD1C3A}</a:tableStyleId>
              </a:tblPr>
              <a:tblGrid>
                <a:gridCol w="2878751">
                  <a:extLst>
                    <a:ext uri="{9D8B030D-6E8A-4147-A177-3AD203B41FA5}">
                      <a16:colId xmlns:a16="http://schemas.microsoft.com/office/drawing/2014/main" val="3402693583"/>
                    </a:ext>
                  </a:extLst>
                </a:gridCol>
              </a:tblGrid>
              <a:tr h="190500">
                <a:tc>
                  <a:txBody>
                    <a:bodyPr/>
                    <a:lstStyle/>
                    <a:p>
                      <a:pPr algn="l" fontAlgn="b"/>
                      <a:r>
                        <a:rPr lang="en-US" sz="1100" u="none" strike="noStrike" dirty="0">
                          <a:effectLst/>
                        </a:rPr>
                        <a:t>Legal Advice and Advocacy (OV-LGA)</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0562733"/>
                  </a:ext>
                </a:extLst>
              </a:tr>
              <a:tr h="190500">
                <a:tc>
                  <a:txBody>
                    <a:bodyPr/>
                    <a:lstStyle/>
                    <a:p>
                      <a:pPr algn="l" fontAlgn="b"/>
                      <a:r>
                        <a:rPr lang="en-US" sz="1100" u="none" strike="noStrike" dirty="0">
                          <a:effectLst/>
                        </a:rPr>
                        <a:t>Legal Advice and Advocacy (OV-LGA)</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13158908"/>
                  </a:ext>
                </a:extLst>
              </a:tr>
              <a:tr h="190500">
                <a:tc>
                  <a:txBody>
                    <a:bodyPr/>
                    <a:lstStyle/>
                    <a:p>
                      <a:pPr algn="l" fontAlgn="b"/>
                      <a:r>
                        <a:rPr lang="en-US" sz="1100" u="none" strike="noStrike" dirty="0">
                          <a:effectLst/>
                        </a:rPr>
                        <a:t>Legal Advice and Advocacy (OV-LGA)</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158173"/>
                  </a:ext>
                </a:extLst>
              </a:tr>
              <a:tr h="190500">
                <a:tc>
                  <a:txBody>
                    <a:bodyPr/>
                    <a:lstStyle/>
                    <a:p>
                      <a:pPr algn="l" fontAlgn="b"/>
                      <a:r>
                        <a:rPr lang="en-US" sz="1100" u="none" strike="noStrike" dirty="0">
                          <a:effectLst/>
                        </a:rPr>
                        <a:t>Legal Advice and Advocacy (OV-LGA)</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9127898"/>
                  </a:ext>
                </a:extLst>
              </a:tr>
              <a:tr h="381000">
                <a:tc>
                  <a:txBody>
                    <a:bodyPr/>
                    <a:lstStyle/>
                    <a:p>
                      <a:pPr algn="l" fontAlgn="b"/>
                      <a:r>
                        <a:rPr lang="en-US" sz="1100" b="0" dirty="0">
                          <a:solidFill>
                            <a:srgbClr val="000000"/>
                          </a:solidFill>
                          <a:latin typeface="Calibri" panose="020F0502020204030204" pitchFamily="34" charset="0"/>
                        </a:rPr>
                        <a:t>Investigate (IN) in addition</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7466933"/>
                  </a:ext>
                </a:extLst>
              </a:tr>
              <a:tr h="190500">
                <a:tc>
                  <a:txBody>
                    <a:bodyPr/>
                    <a:lstStyle/>
                    <a:p>
                      <a:pPr algn="l" fontAlgn="b"/>
                      <a:r>
                        <a:rPr lang="en-US" sz="1100" u="none" strike="noStrike" dirty="0">
                          <a:effectLst/>
                        </a:rPr>
                        <a:t>Legal Advice and Advocacy (OV-LGA)</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2612551"/>
                  </a:ext>
                </a:extLst>
              </a:tr>
              <a:tr h="190500">
                <a:tc>
                  <a:txBody>
                    <a:bodyPr/>
                    <a:lstStyle/>
                    <a:p>
                      <a:pPr algn="l" fontAlgn="b"/>
                      <a:r>
                        <a:rPr lang="en-US" sz="1100" u="none" strike="noStrike" dirty="0">
                          <a:effectLst/>
                          <a:highlight>
                            <a:srgbClr val="FF0000"/>
                          </a:highlight>
                        </a:rPr>
                        <a:t>Not identified</a:t>
                      </a:r>
                      <a:endParaRPr lang="en-US" sz="1100" b="1" i="0" u="none" strike="noStrike" dirty="0">
                        <a:solidFill>
                          <a:srgbClr val="000000"/>
                        </a:solidFill>
                        <a:effectLst/>
                        <a:highlight>
                          <a:srgbClr val="FF0000"/>
                        </a:highlight>
                        <a:latin typeface="Calibri" panose="020F0502020204030204" pitchFamily="34" charset="0"/>
                      </a:endParaRPr>
                    </a:p>
                  </a:txBody>
                  <a:tcPr marL="9525" marR="9525" marT="9525" marB="0" anchor="b"/>
                </a:tc>
                <a:extLst>
                  <a:ext uri="{0D108BD9-81ED-4DB2-BD59-A6C34878D82A}">
                    <a16:rowId xmlns:a16="http://schemas.microsoft.com/office/drawing/2014/main" val="484996809"/>
                  </a:ext>
                </a:extLst>
              </a:tr>
              <a:tr h="190500">
                <a:tc>
                  <a:txBody>
                    <a:bodyPr/>
                    <a:lstStyle/>
                    <a:p>
                      <a:r>
                        <a:rPr lang="en-US" sz="1100" b="0" dirty="0">
                          <a:solidFill>
                            <a:srgbClr val="000000"/>
                          </a:solidFill>
                          <a:latin typeface="Calibri" panose="020F0502020204030204" pitchFamily="34" charset="0"/>
                        </a:rPr>
                        <a:t>Analyze (AN)</a:t>
                      </a:r>
                      <a:r>
                        <a:rPr lang="en-US" sz="1100" b="0" dirty="0"/>
                        <a:t> in addition</a:t>
                      </a:r>
                    </a:p>
                  </a:txBody>
                  <a:tcPr marL="9525" marR="9525" marT="9525" marB="0" anchor="b"/>
                </a:tc>
                <a:extLst>
                  <a:ext uri="{0D108BD9-81ED-4DB2-BD59-A6C34878D82A}">
                    <a16:rowId xmlns:a16="http://schemas.microsoft.com/office/drawing/2014/main" val="3033594968"/>
                  </a:ext>
                </a:extLst>
              </a:tr>
            </a:tbl>
          </a:graphicData>
        </a:graphic>
      </p:graphicFrame>
      <p:sp>
        <p:nvSpPr>
          <p:cNvPr id="31" name="TextBox 30">
            <a:extLst>
              <a:ext uri="{FF2B5EF4-FFF2-40B4-BE49-F238E27FC236}">
                <a16:creationId xmlns:a16="http://schemas.microsoft.com/office/drawing/2014/main" id="{51FAF0AC-4D5B-41B3-82A3-6BB398610A13}"/>
              </a:ext>
            </a:extLst>
          </p:cNvPr>
          <p:cNvSpPr txBox="1"/>
          <p:nvPr/>
        </p:nvSpPr>
        <p:spPr>
          <a:xfrm>
            <a:off x="7994468" y="2236643"/>
            <a:ext cx="3143795" cy="1015663"/>
          </a:xfrm>
          <a:prstGeom prst="rect">
            <a:avLst/>
          </a:prstGeom>
          <a:noFill/>
        </p:spPr>
        <p:txBody>
          <a:bodyPr wrap="square" rtlCol="0">
            <a:spAutoFit/>
          </a:bodyPr>
          <a:lstStyle/>
          <a:p>
            <a:r>
              <a:rPr lang="en-US" sz="1200" dirty="0"/>
              <a:t>Questions:</a:t>
            </a:r>
          </a:p>
          <a:p>
            <a:pPr marL="171450" indent="-171450">
              <a:buFontTx/>
              <a:buChar char="-"/>
            </a:pPr>
            <a:r>
              <a:rPr lang="en-US" sz="1200" dirty="0"/>
              <a:t>Related to the question about the certification activities performed by CS organizational unit or national CS institutions?</a:t>
            </a:r>
          </a:p>
        </p:txBody>
      </p:sp>
      <p:graphicFrame>
        <p:nvGraphicFramePr>
          <p:cNvPr id="7" name="Table 6">
            <a:extLst>
              <a:ext uri="{FF2B5EF4-FFF2-40B4-BE49-F238E27FC236}">
                <a16:creationId xmlns:a16="http://schemas.microsoft.com/office/drawing/2014/main" id="{8CB86CA9-1286-4457-BE0D-27FF9DBABF93}"/>
              </a:ext>
            </a:extLst>
          </p:cNvPr>
          <p:cNvGraphicFramePr>
            <a:graphicFrameLocks noGrp="1"/>
          </p:cNvGraphicFramePr>
          <p:nvPr>
            <p:extLst>
              <p:ext uri="{D42A27DB-BD31-4B8C-83A1-F6EECF244321}">
                <p14:modId xmlns:p14="http://schemas.microsoft.com/office/powerpoint/2010/main" val="1402853059"/>
              </p:ext>
            </p:extLst>
          </p:nvPr>
        </p:nvGraphicFramePr>
        <p:xfrm>
          <a:off x="1364262" y="3890132"/>
          <a:ext cx="3556000" cy="2088901"/>
        </p:xfrm>
        <a:graphic>
          <a:graphicData uri="http://schemas.openxmlformats.org/drawingml/2006/table">
            <a:tbl>
              <a:tblPr>
                <a:tableStyleId>{5C22544A-7EE6-4342-B048-85BDC9FD1C3A}</a:tableStyleId>
              </a:tblPr>
              <a:tblGrid>
                <a:gridCol w="3556000">
                  <a:extLst>
                    <a:ext uri="{9D8B030D-6E8A-4147-A177-3AD203B41FA5}">
                      <a16:colId xmlns:a16="http://schemas.microsoft.com/office/drawing/2014/main" val="1986062986"/>
                    </a:ext>
                  </a:extLst>
                </a:gridCol>
              </a:tblGrid>
              <a:tr h="351402">
                <a:tc>
                  <a:txBody>
                    <a:bodyPr/>
                    <a:lstStyle/>
                    <a:p>
                      <a:pPr algn="ctr" fontAlgn="b"/>
                      <a:r>
                        <a:rPr lang="en-US" sz="1100" u="none" strike="noStrike">
                          <a:effectLst/>
                        </a:rPr>
                        <a:t>Formal specification and verification of the various aspects of security</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0208755"/>
                  </a:ext>
                </a:extLst>
              </a:tr>
              <a:tr h="351402">
                <a:tc>
                  <a:txBody>
                    <a:bodyPr/>
                    <a:lstStyle/>
                    <a:p>
                      <a:pPr algn="ctr" fontAlgn="b"/>
                      <a:r>
                        <a:rPr lang="en-US" sz="1100" u="none" strike="noStrike">
                          <a:effectLst/>
                        </a:rPr>
                        <a:t>Formal techniques for the analysis, verification and auditing of software and hardware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8789290"/>
                  </a:ext>
                </a:extLst>
              </a:tr>
              <a:tr h="522250">
                <a:tc>
                  <a:txBody>
                    <a:bodyPr/>
                    <a:lstStyle/>
                    <a:p>
                      <a:pPr algn="ctr" fontAlgn="b"/>
                      <a:r>
                        <a:rPr lang="en-US" sz="1100" u="none" strike="noStrike" dirty="0">
                          <a:effectLst/>
                        </a:rPr>
                        <a:t>Information flow modelling and its application to confidentiality policies, composition of systems, and covert channel analysis</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3213580"/>
                  </a:ext>
                </a:extLst>
              </a:tr>
              <a:tr h="351402">
                <a:tc>
                  <a:txBody>
                    <a:bodyPr/>
                    <a:lstStyle/>
                    <a:p>
                      <a:pPr algn="ctr" fontAlgn="b"/>
                      <a:r>
                        <a:rPr lang="en-US" sz="1100" u="none" strike="noStrike" dirty="0">
                          <a:effectLst/>
                        </a:rPr>
                        <a:t>New theoretically-based techniques for the formal analysis and design of cryptographic protocols and their applications</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6084049"/>
                  </a:ext>
                </a:extLst>
              </a:tr>
              <a:tr h="351402">
                <a:tc>
                  <a:txBody>
                    <a:bodyPr/>
                    <a:lstStyle/>
                    <a:p>
                      <a:pPr algn="ctr" fontAlgn="b"/>
                      <a:r>
                        <a:rPr lang="en-US" sz="1100" u="none" strike="noStrike" dirty="0">
                          <a:effectLst/>
                        </a:rPr>
                        <a:t>Formal Verification of security assurance</a:t>
                      </a:r>
                    </a:p>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4211629"/>
                  </a:ext>
                </a:extLst>
              </a:tr>
            </a:tbl>
          </a:graphicData>
        </a:graphic>
      </p:graphicFrame>
      <p:graphicFrame>
        <p:nvGraphicFramePr>
          <p:cNvPr id="33" name="Table 32">
            <a:extLst>
              <a:ext uri="{FF2B5EF4-FFF2-40B4-BE49-F238E27FC236}">
                <a16:creationId xmlns:a16="http://schemas.microsoft.com/office/drawing/2014/main" id="{CEC58E01-5CB8-4143-9ED0-4709E0E27CAA}"/>
              </a:ext>
            </a:extLst>
          </p:cNvPr>
          <p:cNvGraphicFramePr>
            <a:graphicFrameLocks noGrp="1"/>
          </p:cNvGraphicFramePr>
          <p:nvPr>
            <p:extLst>
              <p:ext uri="{D42A27DB-BD31-4B8C-83A1-F6EECF244321}">
                <p14:modId xmlns:p14="http://schemas.microsoft.com/office/powerpoint/2010/main" val="2829495855"/>
              </p:ext>
            </p:extLst>
          </p:nvPr>
        </p:nvGraphicFramePr>
        <p:xfrm>
          <a:off x="5014544" y="3890132"/>
          <a:ext cx="2844799" cy="2226945"/>
        </p:xfrm>
        <a:graphic>
          <a:graphicData uri="http://schemas.openxmlformats.org/drawingml/2006/table">
            <a:tbl>
              <a:tblPr>
                <a:tableStyleId>{5C22544A-7EE6-4342-B048-85BDC9FD1C3A}</a:tableStyleId>
              </a:tblPr>
              <a:tblGrid>
                <a:gridCol w="2844799">
                  <a:extLst>
                    <a:ext uri="{9D8B030D-6E8A-4147-A177-3AD203B41FA5}">
                      <a16:colId xmlns:a16="http://schemas.microsoft.com/office/drawing/2014/main" val="3402693583"/>
                    </a:ext>
                  </a:extLst>
                </a:gridCol>
              </a:tblGrid>
              <a:tr h="190500">
                <a:tc>
                  <a:txBody>
                    <a:bodyPr/>
                    <a:lstStyle/>
                    <a:p>
                      <a:r>
                        <a:rPr lang="en-US" sz="1100" b="0" dirty="0">
                          <a:solidFill>
                            <a:srgbClr val="000000"/>
                          </a:solidFill>
                          <a:latin typeface="Calibri" panose="020F0502020204030204" pitchFamily="34" charset="0"/>
                        </a:rPr>
                        <a:t>Securely Provision (SP)</a:t>
                      </a:r>
                      <a:r>
                        <a:rPr lang="en-US" sz="1100" b="0" dirty="0"/>
                        <a:t> </a:t>
                      </a:r>
                    </a:p>
                    <a:p>
                      <a:endParaRPr lang="en-US" sz="1100" b="0" dirty="0"/>
                    </a:p>
                  </a:txBody>
                  <a:tcPr marL="9525" marR="9525" marT="9525" marB="0" anchor="b"/>
                </a:tc>
                <a:extLst>
                  <a:ext uri="{0D108BD9-81ED-4DB2-BD59-A6C34878D82A}">
                    <a16:rowId xmlns:a16="http://schemas.microsoft.com/office/drawing/2014/main" val="1980562733"/>
                  </a:ext>
                </a:extLst>
              </a:tr>
              <a:tr h="190500">
                <a:tc>
                  <a:txBody>
                    <a:bodyPr/>
                    <a:lstStyle/>
                    <a:p>
                      <a:pPr algn="l" fontAlgn="b"/>
                      <a:r>
                        <a:rPr lang="en-US" sz="1100" u="none" strike="noStrike" dirty="0">
                          <a:effectLst/>
                        </a:rPr>
                        <a:t>Research &amp; Development Specialist (SP-TRD-001)</a:t>
                      </a:r>
                    </a:p>
                  </a:txBody>
                  <a:tcPr marL="9525" marR="9525" marT="9525" marB="0" anchor="b"/>
                </a:tc>
                <a:extLst>
                  <a:ext uri="{0D108BD9-81ED-4DB2-BD59-A6C34878D82A}">
                    <a16:rowId xmlns:a16="http://schemas.microsoft.com/office/drawing/2014/main" val="1013158908"/>
                  </a:ext>
                </a:extLst>
              </a:tr>
              <a:tr h="190500">
                <a:tc>
                  <a:txBody>
                    <a:bodyPr/>
                    <a:lstStyle/>
                    <a:p>
                      <a:pPr algn="l" fontAlgn="b"/>
                      <a:r>
                        <a:rPr lang="en-US" sz="1100" u="none" strike="noStrike" dirty="0">
                          <a:effectLst/>
                        </a:rPr>
                        <a:t>Research &amp; Development Specialist (SP-TRD-001)</a:t>
                      </a:r>
                    </a:p>
                    <a:p>
                      <a:pPr algn="l" fontAlgn="b"/>
                      <a:r>
                        <a:rPr lang="en-US" sz="1100" b="0" i="0" u="none" strike="noStrike" dirty="0">
                          <a:solidFill>
                            <a:srgbClr val="000000"/>
                          </a:solidFill>
                          <a:effectLst/>
                          <a:latin typeface="Calibri" panose="020F0502020204030204" pitchFamily="34" charset="0"/>
                        </a:rPr>
                        <a:t>Program Manager (OV-PMA-001)</a:t>
                      </a:r>
                    </a:p>
                  </a:txBody>
                  <a:tcPr marL="9525" marR="9525" marT="9525" marB="0" anchor="b"/>
                </a:tc>
                <a:extLst>
                  <a:ext uri="{0D108BD9-81ED-4DB2-BD59-A6C34878D82A}">
                    <a16:rowId xmlns:a16="http://schemas.microsoft.com/office/drawing/2014/main" val="225158173"/>
                  </a:ext>
                </a:extLst>
              </a:tr>
              <a:tr h="190500">
                <a:tc>
                  <a:txBody>
                    <a:bodyPr/>
                    <a:lstStyle/>
                    <a:p>
                      <a:pPr algn="l" fontAlgn="b"/>
                      <a:r>
                        <a:rPr lang="en-US" sz="1100" u="none" strike="noStrike" dirty="0">
                          <a:effectLst/>
                        </a:rPr>
                        <a:t>Research &amp; Development Specialist (SP-TRD-001)</a:t>
                      </a:r>
                    </a:p>
                    <a:p>
                      <a:pPr algn="l" fontAlgn="b"/>
                      <a:endParaRPr lang="en-US" sz="1100" u="none" strike="noStrike" dirty="0">
                        <a:effectLst/>
                      </a:endParaRPr>
                    </a:p>
                  </a:txBody>
                  <a:tcPr marL="9525" marR="9525" marT="9525" marB="0" anchor="b"/>
                </a:tc>
                <a:extLst>
                  <a:ext uri="{0D108BD9-81ED-4DB2-BD59-A6C34878D82A}">
                    <a16:rowId xmlns:a16="http://schemas.microsoft.com/office/drawing/2014/main" val="3929127898"/>
                  </a:ext>
                </a:extLst>
              </a:tr>
              <a:tr h="381000">
                <a:tc>
                  <a:txBody>
                    <a:bodyPr/>
                    <a:lstStyle/>
                    <a:p>
                      <a:pPr algn="l" fontAlgn="b"/>
                      <a:r>
                        <a:rPr lang="en-US" sz="1100" u="none" strike="noStrike" dirty="0">
                          <a:effectLst/>
                        </a:rPr>
                        <a:t>Research &amp; Development Specialist (SP-TRD-001)</a:t>
                      </a:r>
                    </a:p>
                    <a:p>
                      <a:pPr algn="l" fontAlgn="b"/>
                      <a:r>
                        <a:rPr lang="en-US" sz="1100" b="0" i="0" u="none" strike="noStrike" dirty="0">
                          <a:solidFill>
                            <a:srgbClr val="000000"/>
                          </a:solidFill>
                          <a:effectLst/>
                          <a:latin typeface="Calibri" panose="020F0502020204030204" pitchFamily="34" charset="0"/>
                        </a:rPr>
                        <a:t>Program Manager (OV-PMA-001)</a:t>
                      </a:r>
                    </a:p>
                  </a:txBody>
                  <a:tcPr marL="9525" marR="9525" marT="9525" marB="0" anchor="b"/>
                </a:tc>
                <a:extLst>
                  <a:ext uri="{0D108BD9-81ED-4DB2-BD59-A6C34878D82A}">
                    <a16:rowId xmlns:a16="http://schemas.microsoft.com/office/drawing/2014/main" val="447466933"/>
                  </a:ext>
                </a:extLst>
              </a:tr>
            </a:tbl>
          </a:graphicData>
        </a:graphic>
      </p:graphicFrame>
      <p:sp>
        <p:nvSpPr>
          <p:cNvPr id="30" name="Title 3">
            <a:extLst>
              <a:ext uri="{FF2B5EF4-FFF2-40B4-BE49-F238E27FC236}">
                <a16:creationId xmlns:a16="http://schemas.microsoft.com/office/drawing/2014/main" id="{2C7DA1AD-552D-443A-B4F7-6C64CD7180EA}"/>
              </a:ext>
            </a:extLst>
          </p:cNvPr>
          <p:cNvSpPr txBox="1">
            <a:spLocks/>
          </p:cNvSpPr>
          <p:nvPr/>
        </p:nvSpPr>
        <p:spPr>
          <a:xfrm>
            <a:off x="603529" y="373311"/>
            <a:ext cx="10367999" cy="3833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JRC / NICE MAPPING (IX) </a:t>
            </a:r>
            <a:endParaRPr lang="en-US" sz="2400" b="1" dirty="0">
              <a:solidFill>
                <a:schemeClr val="accent1"/>
              </a:solidFill>
            </a:endParaRPr>
          </a:p>
        </p:txBody>
      </p:sp>
    </p:spTree>
    <p:extLst>
      <p:ext uri="{BB962C8B-B14F-4D97-AF65-F5344CB8AC3E}">
        <p14:creationId xmlns:p14="http://schemas.microsoft.com/office/powerpoint/2010/main" val="3526858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le 35">
            <a:extLst>
              <a:ext uri="{FF2B5EF4-FFF2-40B4-BE49-F238E27FC236}">
                <a16:creationId xmlns:a16="http://schemas.microsoft.com/office/drawing/2014/main" id="{DD50420B-CD92-48A3-B7CA-313C6ECCF5E8}"/>
              </a:ext>
            </a:extLst>
          </p:cNvPr>
          <p:cNvGraphicFramePr>
            <a:graphicFrameLocks noGrp="1"/>
          </p:cNvGraphicFramePr>
          <p:nvPr>
            <p:extLst>
              <p:ext uri="{D42A27DB-BD31-4B8C-83A1-F6EECF244321}">
                <p14:modId xmlns:p14="http://schemas.microsoft.com/office/powerpoint/2010/main" val="281355178"/>
              </p:ext>
            </p:extLst>
          </p:nvPr>
        </p:nvGraphicFramePr>
        <p:xfrm>
          <a:off x="7985759" y="2356219"/>
          <a:ext cx="2422153" cy="680085"/>
        </p:xfrm>
        <a:graphic>
          <a:graphicData uri="http://schemas.openxmlformats.org/drawingml/2006/table">
            <a:tbl>
              <a:tblPr>
                <a:tableStyleId>{5C22544A-7EE6-4342-B048-85BDC9FD1C3A}</a:tableStyleId>
              </a:tblPr>
              <a:tblGrid>
                <a:gridCol w="2422153">
                  <a:extLst>
                    <a:ext uri="{9D8B030D-6E8A-4147-A177-3AD203B41FA5}">
                      <a16:colId xmlns:a16="http://schemas.microsoft.com/office/drawing/2014/main" val="2939796127"/>
                    </a:ext>
                  </a:extLst>
                </a:gridCol>
              </a:tblGrid>
              <a:tr h="56115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Mainly related to Systems Architecture (SP-ARC)</a:t>
                      </a:r>
                      <a:r>
                        <a:rPr lang="en-US" sz="1100" b="1" i="0" u="none" strike="noStrike" dirty="0">
                          <a:solidFill>
                            <a:srgbClr val="000000"/>
                          </a:solidFill>
                          <a:effectLst/>
                          <a:latin typeface="Calibri" panose="020F0502020204030204" pitchFamily="34" charset="0"/>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Some specifics can be related to other roles.</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6605366"/>
                  </a:ext>
                </a:extLst>
              </a:tr>
            </a:tbl>
          </a:graphicData>
        </a:graphic>
      </p:graphicFrame>
      <p:sp>
        <p:nvSpPr>
          <p:cNvPr id="3" name="TextBox 2">
            <a:extLst>
              <a:ext uri="{FF2B5EF4-FFF2-40B4-BE49-F238E27FC236}">
                <a16:creationId xmlns:a16="http://schemas.microsoft.com/office/drawing/2014/main" id="{89E78856-CDA9-4DB8-B81A-E0228193554C}"/>
              </a:ext>
            </a:extLst>
          </p:cNvPr>
          <p:cNvSpPr txBox="1"/>
          <p:nvPr/>
        </p:nvSpPr>
        <p:spPr>
          <a:xfrm>
            <a:off x="1759131" y="1809848"/>
            <a:ext cx="2516777" cy="523220"/>
          </a:xfrm>
          <a:prstGeom prst="rect">
            <a:avLst/>
          </a:prstGeom>
          <a:noFill/>
        </p:spPr>
        <p:txBody>
          <a:bodyPr wrap="square" rtlCol="0">
            <a:spAutoFit/>
          </a:bodyPr>
          <a:lstStyle/>
          <a:p>
            <a:pPr algn="ctr"/>
            <a:r>
              <a:rPr lang="en-US" sz="1400" dirty="0"/>
              <a:t>JRC taxonomy Cybersecurity subdomains</a:t>
            </a:r>
          </a:p>
        </p:txBody>
      </p:sp>
      <p:sp>
        <p:nvSpPr>
          <p:cNvPr id="37" name="TextBox 36">
            <a:extLst>
              <a:ext uri="{FF2B5EF4-FFF2-40B4-BE49-F238E27FC236}">
                <a16:creationId xmlns:a16="http://schemas.microsoft.com/office/drawing/2014/main" id="{FD85697C-5359-48E9-A34D-594521F652F7}"/>
              </a:ext>
            </a:extLst>
          </p:cNvPr>
          <p:cNvSpPr txBox="1"/>
          <p:nvPr/>
        </p:nvSpPr>
        <p:spPr>
          <a:xfrm>
            <a:off x="5204096" y="1804229"/>
            <a:ext cx="2065383" cy="307777"/>
          </a:xfrm>
          <a:prstGeom prst="rect">
            <a:avLst/>
          </a:prstGeom>
          <a:noFill/>
        </p:spPr>
        <p:txBody>
          <a:bodyPr wrap="square" rtlCol="0">
            <a:spAutoFit/>
          </a:bodyPr>
          <a:lstStyle/>
          <a:p>
            <a:pPr algn="ctr"/>
            <a:r>
              <a:rPr lang="en-US" sz="1400" dirty="0"/>
              <a:t>NICE Role description</a:t>
            </a:r>
          </a:p>
        </p:txBody>
      </p:sp>
      <p:sp>
        <p:nvSpPr>
          <p:cNvPr id="38" name="TextBox 37">
            <a:extLst>
              <a:ext uri="{FF2B5EF4-FFF2-40B4-BE49-F238E27FC236}">
                <a16:creationId xmlns:a16="http://schemas.microsoft.com/office/drawing/2014/main" id="{EB73BC1D-34CF-4DA1-9B2E-5F48A4DF532B}"/>
              </a:ext>
            </a:extLst>
          </p:cNvPr>
          <p:cNvSpPr txBox="1"/>
          <p:nvPr/>
        </p:nvSpPr>
        <p:spPr>
          <a:xfrm>
            <a:off x="7753531" y="1790390"/>
            <a:ext cx="2844800" cy="307777"/>
          </a:xfrm>
          <a:prstGeom prst="rect">
            <a:avLst/>
          </a:prstGeom>
          <a:noFill/>
        </p:spPr>
        <p:txBody>
          <a:bodyPr wrap="square" rtlCol="0">
            <a:spAutoFit/>
          </a:bodyPr>
          <a:lstStyle/>
          <a:p>
            <a:pPr algn="ctr"/>
            <a:r>
              <a:rPr lang="en-US" sz="1400" dirty="0"/>
              <a:t>Comments</a:t>
            </a:r>
          </a:p>
        </p:txBody>
      </p:sp>
      <p:sp>
        <p:nvSpPr>
          <p:cNvPr id="11" name="Rectangle 10">
            <a:extLst>
              <a:ext uri="{FF2B5EF4-FFF2-40B4-BE49-F238E27FC236}">
                <a16:creationId xmlns:a16="http://schemas.microsoft.com/office/drawing/2014/main" id="{910FE10A-7D81-42B7-9ACF-9442A959DD64}"/>
              </a:ext>
            </a:extLst>
          </p:cNvPr>
          <p:cNvSpPr/>
          <p:nvPr/>
        </p:nvSpPr>
        <p:spPr>
          <a:xfrm>
            <a:off x="776514" y="2342607"/>
            <a:ext cx="531223" cy="2069930"/>
          </a:xfrm>
          <a:prstGeom prst="rect">
            <a:avLst/>
          </a:prstGeom>
          <a:solidFill>
            <a:srgbClr val="4472C4">
              <a:alpha val="50196"/>
            </a:srgbClr>
          </a:solidFill>
          <a:ln>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rPr>
              <a:t>Trust Management, Assurance, and Accountability</a:t>
            </a:r>
          </a:p>
        </p:txBody>
      </p:sp>
      <p:sp>
        <p:nvSpPr>
          <p:cNvPr id="76" name="Rectangle 75">
            <a:extLst>
              <a:ext uri="{FF2B5EF4-FFF2-40B4-BE49-F238E27FC236}">
                <a16:creationId xmlns:a16="http://schemas.microsoft.com/office/drawing/2014/main" id="{B779368B-2D49-4A94-B14E-2660D7DAC232}"/>
              </a:ext>
            </a:extLst>
          </p:cNvPr>
          <p:cNvSpPr/>
          <p:nvPr/>
        </p:nvSpPr>
        <p:spPr>
          <a:xfrm>
            <a:off x="597758" y="4893041"/>
            <a:ext cx="1550424"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Securely Provision (SP) </a:t>
            </a:r>
          </a:p>
        </p:txBody>
      </p:sp>
      <p:sp>
        <p:nvSpPr>
          <p:cNvPr id="77" name="Rectangle 76">
            <a:extLst>
              <a:ext uri="{FF2B5EF4-FFF2-40B4-BE49-F238E27FC236}">
                <a16:creationId xmlns:a16="http://schemas.microsoft.com/office/drawing/2014/main" id="{C92535C2-5FF6-485F-9E92-86F526A282E9}"/>
              </a:ext>
            </a:extLst>
          </p:cNvPr>
          <p:cNvSpPr/>
          <p:nvPr/>
        </p:nvSpPr>
        <p:spPr>
          <a:xfrm>
            <a:off x="2168572" y="4893038"/>
            <a:ext cx="1851789"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Operate and Maintain (OM) </a:t>
            </a:r>
          </a:p>
        </p:txBody>
      </p:sp>
      <p:sp>
        <p:nvSpPr>
          <p:cNvPr id="78" name="Rectangle 77">
            <a:extLst>
              <a:ext uri="{FF2B5EF4-FFF2-40B4-BE49-F238E27FC236}">
                <a16:creationId xmlns:a16="http://schemas.microsoft.com/office/drawing/2014/main" id="{50B67DC3-469D-4DC7-BF68-C80487E11A55}"/>
              </a:ext>
            </a:extLst>
          </p:cNvPr>
          <p:cNvSpPr/>
          <p:nvPr/>
        </p:nvSpPr>
        <p:spPr>
          <a:xfrm>
            <a:off x="4045831" y="4893038"/>
            <a:ext cx="1707519" cy="261610"/>
          </a:xfrm>
          <a:prstGeom prst="rect">
            <a:avLst/>
          </a:prstGeom>
          <a:solidFill>
            <a:schemeClr val="accent6">
              <a:lumMod val="40000"/>
              <a:lumOff val="60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Oversee and Govern (OV) </a:t>
            </a:r>
          </a:p>
        </p:txBody>
      </p:sp>
      <p:sp>
        <p:nvSpPr>
          <p:cNvPr id="79" name="Rectangle 78">
            <a:extLst>
              <a:ext uri="{FF2B5EF4-FFF2-40B4-BE49-F238E27FC236}">
                <a16:creationId xmlns:a16="http://schemas.microsoft.com/office/drawing/2014/main" id="{35C73088-456F-421B-B1CB-9E584B787155}"/>
              </a:ext>
            </a:extLst>
          </p:cNvPr>
          <p:cNvSpPr/>
          <p:nvPr/>
        </p:nvSpPr>
        <p:spPr>
          <a:xfrm>
            <a:off x="5778820" y="4893038"/>
            <a:ext cx="1628972"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Protect and Defend (PR) </a:t>
            </a:r>
          </a:p>
        </p:txBody>
      </p:sp>
      <p:sp>
        <p:nvSpPr>
          <p:cNvPr id="80" name="Rectangle 79">
            <a:extLst>
              <a:ext uri="{FF2B5EF4-FFF2-40B4-BE49-F238E27FC236}">
                <a16:creationId xmlns:a16="http://schemas.microsoft.com/office/drawing/2014/main" id="{AC50E614-162C-4FA6-B5DD-BEC3FC58E969}"/>
              </a:ext>
            </a:extLst>
          </p:cNvPr>
          <p:cNvSpPr/>
          <p:nvPr/>
        </p:nvSpPr>
        <p:spPr>
          <a:xfrm>
            <a:off x="7435238" y="4893038"/>
            <a:ext cx="971741" cy="261610"/>
          </a:xfrm>
          <a:prstGeom prst="rect">
            <a:avLst/>
          </a:prstGeom>
          <a:solidFill>
            <a:schemeClr val="accent6">
              <a:lumMod val="40000"/>
              <a:lumOff val="60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Analyze (AN) </a:t>
            </a:r>
          </a:p>
        </p:txBody>
      </p:sp>
      <p:sp>
        <p:nvSpPr>
          <p:cNvPr id="81" name="Rectangle 80">
            <a:extLst>
              <a:ext uri="{FF2B5EF4-FFF2-40B4-BE49-F238E27FC236}">
                <a16:creationId xmlns:a16="http://schemas.microsoft.com/office/drawing/2014/main" id="{ACDFB061-5986-482A-B7FA-DFCA18B9306D}"/>
              </a:ext>
            </a:extLst>
          </p:cNvPr>
          <p:cNvSpPr/>
          <p:nvPr/>
        </p:nvSpPr>
        <p:spPr>
          <a:xfrm>
            <a:off x="8434425" y="4893038"/>
            <a:ext cx="1672253" cy="261610"/>
          </a:xfrm>
          <a:prstGeom prst="rect">
            <a:avLst/>
          </a:prstGeom>
          <a:solidFill>
            <a:schemeClr val="accent6">
              <a:lumMod val="40000"/>
              <a:lumOff val="60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Collect and Operate (CO) </a:t>
            </a:r>
          </a:p>
        </p:txBody>
      </p:sp>
      <p:sp>
        <p:nvSpPr>
          <p:cNvPr id="82" name="Rectangle 81">
            <a:extLst>
              <a:ext uri="{FF2B5EF4-FFF2-40B4-BE49-F238E27FC236}">
                <a16:creationId xmlns:a16="http://schemas.microsoft.com/office/drawing/2014/main" id="{C446588E-39E1-4F80-9AEF-8B122F170A38}"/>
              </a:ext>
            </a:extLst>
          </p:cNvPr>
          <p:cNvSpPr/>
          <p:nvPr/>
        </p:nvSpPr>
        <p:spPr>
          <a:xfrm>
            <a:off x="10134124" y="4893038"/>
            <a:ext cx="1112805" cy="261610"/>
          </a:xfrm>
          <a:prstGeom prst="rect">
            <a:avLst/>
          </a:prstGeom>
          <a:noFill/>
          <a:ln>
            <a:solidFill>
              <a:schemeClr val="tx1"/>
            </a:solidFill>
          </a:ln>
        </p:spPr>
        <p:txBody>
          <a:bodyPr wrap="none">
            <a:spAutoFit/>
          </a:bodyPr>
          <a:lstStyle/>
          <a:p>
            <a:r>
              <a:rPr lang="en-US" sz="1100" b="1" dirty="0">
                <a:solidFill>
                  <a:srgbClr val="000000"/>
                </a:solidFill>
                <a:latin typeface="Calibri" panose="020F0502020204030204" pitchFamily="34" charset="0"/>
              </a:rPr>
              <a:t>Investigate (IN) </a:t>
            </a:r>
          </a:p>
        </p:txBody>
      </p:sp>
      <p:sp>
        <p:nvSpPr>
          <p:cNvPr id="83" name="Left Brace 82">
            <a:extLst>
              <a:ext uri="{FF2B5EF4-FFF2-40B4-BE49-F238E27FC236}">
                <a16:creationId xmlns:a16="http://schemas.microsoft.com/office/drawing/2014/main" id="{63A5F0DE-23BD-41B0-9FE9-CC48392A1B85}"/>
              </a:ext>
            </a:extLst>
          </p:cNvPr>
          <p:cNvSpPr/>
          <p:nvPr/>
        </p:nvSpPr>
        <p:spPr>
          <a:xfrm rot="5400000">
            <a:off x="5824749" y="-550911"/>
            <a:ext cx="217714" cy="106266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51FAF0AC-4D5B-41B3-82A3-6BB398610A13}"/>
              </a:ext>
            </a:extLst>
          </p:cNvPr>
          <p:cNvSpPr txBox="1"/>
          <p:nvPr/>
        </p:nvSpPr>
        <p:spPr>
          <a:xfrm>
            <a:off x="7985759" y="3484584"/>
            <a:ext cx="3894990" cy="461665"/>
          </a:xfrm>
          <a:prstGeom prst="rect">
            <a:avLst/>
          </a:prstGeom>
          <a:noFill/>
        </p:spPr>
        <p:txBody>
          <a:bodyPr wrap="square" rtlCol="0">
            <a:spAutoFit/>
          </a:bodyPr>
          <a:lstStyle/>
          <a:p>
            <a:r>
              <a:rPr lang="en-US" sz="1200" dirty="0"/>
              <a:t>Questions:</a:t>
            </a:r>
          </a:p>
          <a:p>
            <a:pPr marL="171450" indent="-171450">
              <a:buFontTx/>
              <a:buChar char="-"/>
            </a:pPr>
            <a:r>
              <a:rPr lang="en-US" sz="1200" dirty="0"/>
              <a:t>Reputation model definition required?</a:t>
            </a:r>
          </a:p>
        </p:txBody>
      </p:sp>
      <p:graphicFrame>
        <p:nvGraphicFramePr>
          <p:cNvPr id="2" name="Table 1">
            <a:extLst>
              <a:ext uri="{FF2B5EF4-FFF2-40B4-BE49-F238E27FC236}">
                <a16:creationId xmlns:a16="http://schemas.microsoft.com/office/drawing/2014/main" id="{2FC009ED-6046-457B-9F14-4394BC441946}"/>
              </a:ext>
            </a:extLst>
          </p:cNvPr>
          <p:cNvGraphicFramePr>
            <a:graphicFrameLocks noGrp="1"/>
          </p:cNvGraphicFramePr>
          <p:nvPr>
            <p:extLst>
              <p:ext uri="{D42A27DB-BD31-4B8C-83A1-F6EECF244321}">
                <p14:modId xmlns:p14="http://schemas.microsoft.com/office/powerpoint/2010/main" val="1866325225"/>
              </p:ext>
            </p:extLst>
          </p:nvPr>
        </p:nvGraphicFramePr>
        <p:xfrm>
          <a:off x="1355553" y="2354840"/>
          <a:ext cx="3556000" cy="2235496"/>
        </p:xfrm>
        <a:graphic>
          <a:graphicData uri="http://schemas.openxmlformats.org/drawingml/2006/table">
            <a:tbl>
              <a:tblPr>
                <a:tableStyleId>{5C22544A-7EE6-4342-B048-85BDC9FD1C3A}</a:tableStyleId>
              </a:tblPr>
              <a:tblGrid>
                <a:gridCol w="3556000">
                  <a:extLst>
                    <a:ext uri="{9D8B030D-6E8A-4147-A177-3AD203B41FA5}">
                      <a16:colId xmlns:a16="http://schemas.microsoft.com/office/drawing/2014/main" val="1934801824"/>
                    </a:ext>
                  </a:extLst>
                </a:gridCol>
              </a:tblGrid>
              <a:tr h="348843">
                <a:tc>
                  <a:txBody>
                    <a:bodyPr/>
                    <a:lstStyle/>
                    <a:p>
                      <a:pPr algn="ctr" fontAlgn="b"/>
                      <a:r>
                        <a:rPr lang="en-US" sz="1100" u="none" strike="noStrike">
                          <a:effectLst/>
                        </a:rPr>
                        <a:t>Semantics and models for security, accountability, privacy, and trust</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8233681"/>
                  </a:ext>
                </a:extLst>
              </a:tr>
              <a:tr h="179240">
                <a:tc>
                  <a:txBody>
                    <a:bodyPr/>
                    <a:lstStyle/>
                    <a:p>
                      <a:pPr algn="ctr" fontAlgn="b"/>
                      <a:r>
                        <a:rPr lang="en-US" sz="1100" u="none" strike="noStrike">
                          <a:effectLst/>
                        </a:rPr>
                        <a:t>Trust management architectures, mechanisms and policies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45935918"/>
                  </a:ext>
                </a:extLst>
              </a:tr>
              <a:tr h="192731">
                <a:tc>
                  <a:txBody>
                    <a:bodyPr/>
                    <a:lstStyle/>
                    <a:p>
                      <a:pPr algn="ctr" fontAlgn="b"/>
                      <a:r>
                        <a:rPr lang="en-US" sz="1100" u="none" strike="noStrike">
                          <a:effectLst/>
                        </a:rPr>
                        <a:t>Trust and privacy</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8684473"/>
                  </a:ext>
                </a:extLst>
              </a:tr>
              <a:tr h="192731">
                <a:tc>
                  <a:txBody>
                    <a:bodyPr/>
                    <a:lstStyle/>
                    <a:p>
                      <a:pPr algn="ctr" fontAlgn="b"/>
                      <a:r>
                        <a:rPr lang="en-US" sz="1100" u="none" strike="noStrike">
                          <a:effectLst/>
                        </a:rPr>
                        <a:t>Identity and trust management</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97969882"/>
                  </a:ext>
                </a:extLst>
              </a:tr>
              <a:tr h="192731">
                <a:tc>
                  <a:txBody>
                    <a:bodyPr/>
                    <a:lstStyle/>
                    <a:p>
                      <a:pPr algn="ctr" fontAlgn="b"/>
                      <a:r>
                        <a:rPr lang="en-US" sz="1100" u="none" strike="noStrike">
                          <a:effectLst/>
                        </a:rPr>
                        <a:t>Trust in securing digital as well as physical assets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2658896"/>
                  </a:ext>
                </a:extLst>
              </a:tr>
              <a:tr h="192731">
                <a:tc>
                  <a:txBody>
                    <a:bodyPr/>
                    <a:lstStyle/>
                    <a:p>
                      <a:pPr algn="ctr" fontAlgn="b"/>
                      <a:r>
                        <a:rPr lang="en-US" sz="1100" u="none" strike="noStrike">
                          <a:effectLst/>
                        </a:rPr>
                        <a:t>Trust in decision making algorithms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835558"/>
                  </a:ext>
                </a:extLst>
              </a:tr>
              <a:tr h="192731">
                <a:tc>
                  <a:txBody>
                    <a:bodyPr/>
                    <a:lstStyle/>
                    <a:p>
                      <a:pPr algn="ctr" fontAlgn="b"/>
                      <a:r>
                        <a:rPr lang="en-US" sz="1100" u="none" strike="noStrike">
                          <a:effectLst/>
                        </a:rPr>
                        <a:t>Trust and reputation of social and mainstream media</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8548996"/>
                  </a:ext>
                </a:extLst>
              </a:tr>
              <a:tr h="192731">
                <a:tc>
                  <a:txBody>
                    <a:bodyPr/>
                    <a:lstStyle/>
                    <a:p>
                      <a:pPr algn="ctr" fontAlgn="b"/>
                      <a:r>
                        <a:rPr lang="en-US" sz="1100" u="none" strike="noStrike" dirty="0">
                          <a:effectLst/>
                        </a:rPr>
                        <a:t>Social and legal aspects of trust</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2579527"/>
                  </a:ext>
                </a:extLst>
              </a:tr>
              <a:tr h="192731">
                <a:tc>
                  <a:txBody>
                    <a:bodyPr/>
                    <a:lstStyle/>
                    <a:p>
                      <a:pPr algn="ctr" fontAlgn="b"/>
                      <a:r>
                        <a:rPr lang="en-US" sz="1100" u="none" strike="noStrike">
                          <a:effectLst/>
                        </a:rPr>
                        <a:t>Reputation models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9710412"/>
                  </a:ext>
                </a:extLst>
              </a:tr>
              <a:tr h="192731">
                <a:tc>
                  <a:txBody>
                    <a:bodyPr/>
                    <a:lstStyle/>
                    <a:p>
                      <a:pPr algn="ctr" fontAlgn="b"/>
                      <a:r>
                        <a:rPr lang="en-US" sz="1100" u="none" strike="noStrike" dirty="0">
                          <a:effectLst/>
                        </a:rPr>
                        <a:t>Trusted computing</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3726987"/>
                  </a:ext>
                </a:extLst>
              </a:tr>
            </a:tbl>
          </a:graphicData>
        </a:graphic>
      </p:graphicFrame>
      <p:graphicFrame>
        <p:nvGraphicFramePr>
          <p:cNvPr id="5" name="Table 4">
            <a:extLst>
              <a:ext uri="{FF2B5EF4-FFF2-40B4-BE49-F238E27FC236}">
                <a16:creationId xmlns:a16="http://schemas.microsoft.com/office/drawing/2014/main" id="{938B6302-4BFA-4103-8867-DBA37F2D8BEF}"/>
              </a:ext>
            </a:extLst>
          </p:cNvPr>
          <p:cNvGraphicFramePr>
            <a:graphicFrameLocks noGrp="1"/>
          </p:cNvGraphicFramePr>
          <p:nvPr>
            <p:extLst>
              <p:ext uri="{D42A27DB-BD31-4B8C-83A1-F6EECF244321}">
                <p14:modId xmlns:p14="http://schemas.microsoft.com/office/powerpoint/2010/main" val="2413061973"/>
              </p:ext>
            </p:extLst>
          </p:nvPr>
        </p:nvGraphicFramePr>
        <p:xfrm>
          <a:off x="4977619" y="2342607"/>
          <a:ext cx="2844799" cy="2082165"/>
        </p:xfrm>
        <a:graphic>
          <a:graphicData uri="http://schemas.openxmlformats.org/drawingml/2006/table">
            <a:tbl>
              <a:tblPr>
                <a:tableStyleId>{5C22544A-7EE6-4342-B048-85BDC9FD1C3A}</a:tableStyleId>
              </a:tblPr>
              <a:tblGrid>
                <a:gridCol w="2844799">
                  <a:extLst>
                    <a:ext uri="{9D8B030D-6E8A-4147-A177-3AD203B41FA5}">
                      <a16:colId xmlns:a16="http://schemas.microsoft.com/office/drawing/2014/main" val="2817353667"/>
                    </a:ext>
                  </a:extLst>
                </a:gridCol>
              </a:tblGrid>
              <a:tr h="381000">
                <a:tc>
                  <a:txBody>
                    <a:bodyPr/>
                    <a:lstStyle/>
                    <a:p>
                      <a:pPr algn="l" fontAlgn="b"/>
                      <a:r>
                        <a:rPr lang="en-US" sz="1100" u="none" strike="noStrike" dirty="0">
                          <a:effectLst/>
                        </a:rPr>
                        <a:t>Systems Architecture (SP-ARC)</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2566614"/>
                  </a:ext>
                </a:extLst>
              </a:tr>
              <a:tr h="132807">
                <a:tc>
                  <a:txBody>
                    <a:bodyPr/>
                    <a:lstStyle/>
                    <a:p>
                      <a:pPr algn="l" fontAlgn="b"/>
                      <a:r>
                        <a:rPr lang="en-US" sz="1100" u="none" strike="noStrike" dirty="0">
                          <a:effectLst/>
                        </a:rPr>
                        <a:t>Systems Architecture (SP-ARC)</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5745759"/>
                  </a:ext>
                </a:extLst>
              </a:tr>
              <a:tr h="190500">
                <a:tc>
                  <a:txBody>
                    <a:bodyPr/>
                    <a:lstStyle/>
                    <a:p>
                      <a:pPr algn="l" fontAlgn="b"/>
                      <a:r>
                        <a:rPr lang="en-US" sz="1100" u="none" strike="noStrike" dirty="0">
                          <a:effectLst/>
                        </a:rPr>
                        <a:t>Systems Architecture (SP-ARC)</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1952809"/>
                  </a:ext>
                </a:extLst>
              </a:tr>
              <a:tr h="190500">
                <a:tc>
                  <a:txBody>
                    <a:bodyPr/>
                    <a:lstStyle/>
                    <a:p>
                      <a:pPr algn="l" fontAlgn="b"/>
                      <a:r>
                        <a:rPr lang="en-US" sz="1100" u="none" strike="noStrike" dirty="0">
                          <a:effectLst/>
                        </a:rPr>
                        <a:t>Systems Architecture (SP-ARC)</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3858956"/>
                  </a:ext>
                </a:extLst>
              </a:tr>
              <a:tr h="190500">
                <a:tc>
                  <a:txBody>
                    <a:bodyPr/>
                    <a:lstStyle/>
                    <a:p>
                      <a:pPr algn="l" fontAlgn="b"/>
                      <a:r>
                        <a:rPr lang="en-US" sz="1100" u="none" strike="noStrike" dirty="0">
                          <a:effectLst/>
                        </a:rPr>
                        <a:t>Systems Architecture (SP-ARC)</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9604931"/>
                  </a:ext>
                </a:extLst>
              </a:tr>
              <a:tr h="190500">
                <a:tc>
                  <a:txBody>
                    <a:bodyPr/>
                    <a:lstStyle/>
                    <a:p>
                      <a:pPr algn="l" fontAlgn="b"/>
                      <a:r>
                        <a:rPr lang="en-US" sz="1100" u="none" strike="noStrike" dirty="0">
                          <a:effectLst/>
                        </a:rPr>
                        <a:t>Systems Architecture (SP-ARC)</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1304526"/>
                  </a:ext>
                </a:extLst>
              </a:tr>
              <a:tr h="190500">
                <a:tc>
                  <a:txBody>
                    <a:bodyPr/>
                    <a:lstStyle/>
                    <a:p>
                      <a:pPr algn="l" fontAlgn="b"/>
                      <a:r>
                        <a:rPr lang="en-US" sz="1100" b="0" dirty="0">
                          <a:solidFill>
                            <a:srgbClr val="000000"/>
                          </a:solidFill>
                          <a:latin typeface="Calibri" panose="020F0502020204030204" pitchFamily="34" charset="0"/>
                        </a:rPr>
                        <a:t>Analyze </a:t>
                      </a:r>
                      <a:r>
                        <a:rPr lang="en-US" sz="1100" b="0" i="0" u="none" strike="noStrike" dirty="0">
                          <a:solidFill>
                            <a:srgbClr val="000000"/>
                          </a:solidFill>
                          <a:effectLst/>
                          <a:latin typeface="Calibri" panose="020F0502020204030204" pitchFamily="34" charset="0"/>
                        </a:rPr>
                        <a:t>AN &amp; </a:t>
                      </a:r>
                      <a:r>
                        <a:rPr lang="en-US" sz="1100" b="0" dirty="0">
                          <a:solidFill>
                            <a:srgbClr val="000000"/>
                          </a:solidFill>
                          <a:latin typeface="Calibri" panose="020F0502020204030204" pitchFamily="34" charset="0"/>
                        </a:rPr>
                        <a:t>Collect and Operate </a:t>
                      </a:r>
                      <a:r>
                        <a:rPr lang="en-US" sz="1100" b="0" i="0" u="none" strike="noStrike" dirty="0">
                          <a:solidFill>
                            <a:srgbClr val="000000"/>
                          </a:solidFill>
                          <a:effectLst/>
                          <a:latin typeface="Calibri" panose="020F0502020204030204" pitchFamily="34" charset="0"/>
                        </a:rPr>
                        <a:t>CO</a:t>
                      </a:r>
                    </a:p>
                  </a:txBody>
                  <a:tcPr marL="9525" marR="9525" marT="9525" marB="0" anchor="b"/>
                </a:tc>
                <a:extLst>
                  <a:ext uri="{0D108BD9-81ED-4DB2-BD59-A6C34878D82A}">
                    <a16:rowId xmlns:a16="http://schemas.microsoft.com/office/drawing/2014/main" val="1268260373"/>
                  </a:ext>
                </a:extLst>
              </a:tr>
              <a:tr h="190500">
                <a:tc>
                  <a:txBody>
                    <a:bodyPr/>
                    <a:lstStyle/>
                    <a:p>
                      <a:pPr algn="l" fontAlgn="b"/>
                      <a:r>
                        <a:rPr lang="en-US" sz="1100" u="none" strike="noStrike" dirty="0">
                          <a:effectLst/>
                        </a:rPr>
                        <a:t>Legal Advice and Advocacy (OV- LGA)</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1025590"/>
                  </a:ext>
                </a:extLst>
              </a:tr>
              <a:tr h="190500">
                <a:tc>
                  <a:txBody>
                    <a:bodyPr/>
                    <a:lstStyle/>
                    <a:p>
                      <a:pPr algn="l" fontAlgn="b"/>
                      <a:r>
                        <a:rPr lang="en-US" sz="1100" u="none" strike="noStrike" dirty="0">
                          <a:effectLst/>
                          <a:highlight>
                            <a:srgbClr val="FF0000"/>
                          </a:highlight>
                        </a:rPr>
                        <a:t>To be defined</a:t>
                      </a:r>
                      <a:r>
                        <a:rPr lang="en-US" sz="1100" u="none" strike="noStrike" dirty="0">
                          <a:effectLst/>
                        </a:rPr>
                        <a:t>.</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8992200"/>
                  </a:ext>
                </a:extLst>
              </a:tr>
              <a:tr h="190500">
                <a:tc>
                  <a:txBody>
                    <a:bodyPr/>
                    <a:lstStyle/>
                    <a:p>
                      <a:pPr algn="l" fontAlgn="b"/>
                      <a:r>
                        <a:rPr lang="en-US" sz="1100" u="none" strike="noStrike" dirty="0">
                          <a:effectLst/>
                        </a:rPr>
                        <a:t>Systems Architecture (SP-ARC)</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0312808"/>
                  </a:ext>
                </a:extLst>
              </a:tr>
            </a:tbl>
          </a:graphicData>
        </a:graphic>
      </p:graphicFrame>
      <p:sp>
        <p:nvSpPr>
          <p:cNvPr id="18" name="Title 3">
            <a:extLst>
              <a:ext uri="{FF2B5EF4-FFF2-40B4-BE49-F238E27FC236}">
                <a16:creationId xmlns:a16="http://schemas.microsoft.com/office/drawing/2014/main" id="{2872271E-4B86-43D3-93B8-9810A9938ED5}"/>
              </a:ext>
            </a:extLst>
          </p:cNvPr>
          <p:cNvSpPr txBox="1">
            <a:spLocks/>
          </p:cNvSpPr>
          <p:nvPr/>
        </p:nvSpPr>
        <p:spPr>
          <a:xfrm>
            <a:off x="603529" y="373311"/>
            <a:ext cx="10367999" cy="3833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JRC / NICE MAPPING (X) </a:t>
            </a:r>
            <a:endParaRPr lang="en-US" sz="2400" b="1" dirty="0">
              <a:solidFill>
                <a:schemeClr val="accent1"/>
              </a:solidFill>
            </a:endParaRPr>
          </a:p>
        </p:txBody>
      </p:sp>
    </p:spTree>
    <p:extLst>
      <p:ext uri="{BB962C8B-B14F-4D97-AF65-F5344CB8AC3E}">
        <p14:creationId xmlns:p14="http://schemas.microsoft.com/office/powerpoint/2010/main" val="13363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EE345EF-4643-4EB0-AE56-C267EB506A17}"/>
              </a:ext>
            </a:extLst>
          </p:cNvPr>
          <p:cNvGraphicFramePr>
            <a:graphicFrameLocks noGrp="1"/>
          </p:cNvGraphicFramePr>
          <p:nvPr>
            <p:extLst>
              <p:ext uri="{D42A27DB-BD31-4B8C-83A1-F6EECF244321}">
                <p14:modId xmlns:p14="http://schemas.microsoft.com/office/powerpoint/2010/main" val="3065487444"/>
              </p:ext>
            </p:extLst>
          </p:nvPr>
        </p:nvGraphicFramePr>
        <p:xfrm>
          <a:off x="476250" y="1430339"/>
          <a:ext cx="10566219" cy="3997321"/>
        </p:xfrm>
        <a:graphic>
          <a:graphicData uri="http://schemas.openxmlformats.org/drawingml/2006/table">
            <a:tbl>
              <a:tblPr>
                <a:tableStyleId>{5C22544A-7EE6-4342-B048-85BDC9FD1C3A}</a:tableStyleId>
              </a:tblPr>
              <a:tblGrid>
                <a:gridCol w="3033304">
                  <a:extLst>
                    <a:ext uri="{9D8B030D-6E8A-4147-A177-3AD203B41FA5}">
                      <a16:colId xmlns:a16="http://schemas.microsoft.com/office/drawing/2014/main" val="3271433616"/>
                    </a:ext>
                  </a:extLst>
                </a:gridCol>
                <a:gridCol w="1132115">
                  <a:extLst>
                    <a:ext uri="{9D8B030D-6E8A-4147-A177-3AD203B41FA5}">
                      <a16:colId xmlns:a16="http://schemas.microsoft.com/office/drawing/2014/main" val="501181864"/>
                    </a:ext>
                  </a:extLst>
                </a:gridCol>
                <a:gridCol w="1132114">
                  <a:extLst>
                    <a:ext uri="{9D8B030D-6E8A-4147-A177-3AD203B41FA5}">
                      <a16:colId xmlns:a16="http://schemas.microsoft.com/office/drawing/2014/main" val="3053073123"/>
                    </a:ext>
                  </a:extLst>
                </a:gridCol>
                <a:gridCol w="1105988">
                  <a:extLst>
                    <a:ext uri="{9D8B030D-6E8A-4147-A177-3AD203B41FA5}">
                      <a16:colId xmlns:a16="http://schemas.microsoft.com/office/drawing/2014/main" val="1832627992"/>
                    </a:ext>
                  </a:extLst>
                </a:gridCol>
                <a:gridCol w="1001486">
                  <a:extLst>
                    <a:ext uri="{9D8B030D-6E8A-4147-A177-3AD203B41FA5}">
                      <a16:colId xmlns:a16="http://schemas.microsoft.com/office/drawing/2014/main" val="3161072698"/>
                    </a:ext>
                  </a:extLst>
                </a:gridCol>
                <a:gridCol w="992777">
                  <a:extLst>
                    <a:ext uri="{9D8B030D-6E8A-4147-A177-3AD203B41FA5}">
                      <a16:colId xmlns:a16="http://schemas.microsoft.com/office/drawing/2014/main" val="2895901979"/>
                    </a:ext>
                  </a:extLst>
                </a:gridCol>
                <a:gridCol w="1132115">
                  <a:extLst>
                    <a:ext uri="{9D8B030D-6E8A-4147-A177-3AD203B41FA5}">
                      <a16:colId xmlns:a16="http://schemas.microsoft.com/office/drawing/2014/main" val="1401197747"/>
                    </a:ext>
                  </a:extLst>
                </a:gridCol>
                <a:gridCol w="1036320">
                  <a:extLst>
                    <a:ext uri="{9D8B030D-6E8A-4147-A177-3AD203B41FA5}">
                      <a16:colId xmlns:a16="http://schemas.microsoft.com/office/drawing/2014/main" val="392990955"/>
                    </a:ext>
                  </a:extLst>
                </a:gridCol>
              </a:tblGrid>
              <a:tr h="427388">
                <a:tc gridSpan="8">
                  <a:txBody>
                    <a:bodyPr/>
                    <a:lstStyle/>
                    <a:p>
                      <a:pPr algn="ctr" fontAlgn="ctr"/>
                      <a:r>
                        <a:rPr lang="en-US" sz="1000" u="none" strike="noStrike">
                          <a:effectLst/>
                        </a:rPr>
                        <a:t>Cybersecurity domains</a:t>
                      </a:r>
                      <a:endParaRPr lang="en-US" sz="1000" b="1" i="0" u="none" strike="noStrike">
                        <a:solidFill>
                          <a:srgbClr val="000000"/>
                        </a:solidFill>
                        <a:effectLst/>
                        <a:latin typeface="Calibri" panose="020F0502020204030204" pitchFamily="34" charset="0"/>
                      </a:endParaRPr>
                    </a:p>
                  </a:txBody>
                  <a:tcPr marL="8471" marR="8471" marT="847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7317687"/>
                  </a:ext>
                </a:extLst>
              </a:tr>
              <a:tr h="427388">
                <a:tc>
                  <a:txBody>
                    <a:bodyPr/>
                    <a:lstStyle/>
                    <a:p>
                      <a:pPr algn="ctr" fontAlgn="ctr"/>
                      <a:r>
                        <a:rPr lang="en-US" sz="1000" u="none" strike="noStrike" dirty="0">
                          <a:effectLst/>
                        </a:rPr>
                        <a:t>Subdomains</a:t>
                      </a:r>
                      <a:endParaRPr lang="en-US" sz="1000" b="1" i="0" u="none" strike="noStrike" dirty="0">
                        <a:solidFill>
                          <a:srgbClr val="000000"/>
                        </a:solidFill>
                        <a:effectLst/>
                        <a:latin typeface="Calibri" panose="020F0502020204030204" pitchFamily="34" charset="0"/>
                      </a:endParaRPr>
                    </a:p>
                  </a:txBody>
                  <a:tcPr marL="8471" marR="8471" marT="8471" marB="0" anchor="ctr"/>
                </a:tc>
                <a:tc>
                  <a:txBody>
                    <a:bodyPr/>
                    <a:lstStyle/>
                    <a:p>
                      <a:pPr algn="ctr" fontAlgn="ctr"/>
                      <a:r>
                        <a:rPr lang="en-US" sz="1000" u="none" strike="noStrike">
                          <a:effectLst/>
                        </a:rPr>
                        <a:t>Securely Provision (SP)</a:t>
                      </a:r>
                      <a:endParaRPr lang="en-US" sz="1000" b="1" i="0" u="none" strike="noStrike">
                        <a:solidFill>
                          <a:srgbClr val="000000"/>
                        </a:solidFill>
                        <a:effectLst/>
                        <a:latin typeface="Calibri" panose="020F0502020204030204" pitchFamily="34" charset="0"/>
                      </a:endParaRPr>
                    </a:p>
                  </a:txBody>
                  <a:tcPr marL="8471" marR="8471" marT="8471" marB="0" anchor="ctr"/>
                </a:tc>
                <a:tc>
                  <a:txBody>
                    <a:bodyPr/>
                    <a:lstStyle/>
                    <a:p>
                      <a:pPr algn="ctr" fontAlgn="ctr"/>
                      <a:r>
                        <a:rPr lang="en-US" sz="1000" u="none" strike="noStrike">
                          <a:effectLst/>
                        </a:rPr>
                        <a:t>Operate and Maintain (OM)</a:t>
                      </a:r>
                      <a:endParaRPr lang="en-US" sz="1000" b="1" i="0" u="none" strike="noStrike">
                        <a:solidFill>
                          <a:srgbClr val="000000"/>
                        </a:solidFill>
                        <a:effectLst/>
                        <a:latin typeface="Calibri" panose="020F0502020204030204" pitchFamily="34" charset="0"/>
                      </a:endParaRPr>
                    </a:p>
                  </a:txBody>
                  <a:tcPr marL="8471" marR="8471" marT="8471" marB="0" anchor="ctr"/>
                </a:tc>
                <a:tc>
                  <a:txBody>
                    <a:bodyPr/>
                    <a:lstStyle/>
                    <a:p>
                      <a:pPr algn="ctr" fontAlgn="ctr"/>
                      <a:r>
                        <a:rPr lang="en-US" sz="1000" u="none" strike="noStrike">
                          <a:effectLst/>
                        </a:rPr>
                        <a:t>Oversee and Govern (OV)</a:t>
                      </a:r>
                      <a:endParaRPr lang="en-US" sz="1000" b="1" i="0" u="none" strike="noStrike">
                        <a:solidFill>
                          <a:srgbClr val="000000"/>
                        </a:solidFill>
                        <a:effectLst/>
                        <a:latin typeface="Calibri" panose="020F0502020204030204" pitchFamily="34" charset="0"/>
                      </a:endParaRPr>
                    </a:p>
                  </a:txBody>
                  <a:tcPr marL="8471" marR="8471" marT="8471" marB="0" anchor="ctr"/>
                </a:tc>
                <a:tc>
                  <a:txBody>
                    <a:bodyPr/>
                    <a:lstStyle/>
                    <a:p>
                      <a:pPr algn="ctr" fontAlgn="ctr"/>
                      <a:r>
                        <a:rPr lang="en-US" sz="1000" u="none" strike="noStrike">
                          <a:effectLst/>
                        </a:rPr>
                        <a:t>Protect and Defend (PR)</a:t>
                      </a:r>
                      <a:endParaRPr lang="en-US" sz="1000" b="1" i="0" u="none" strike="noStrike">
                        <a:solidFill>
                          <a:srgbClr val="000000"/>
                        </a:solidFill>
                        <a:effectLst/>
                        <a:latin typeface="Calibri" panose="020F0502020204030204" pitchFamily="34" charset="0"/>
                      </a:endParaRPr>
                    </a:p>
                  </a:txBody>
                  <a:tcPr marL="8471" marR="8471" marT="8471" marB="0" anchor="ctr"/>
                </a:tc>
                <a:tc>
                  <a:txBody>
                    <a:bodyPr/>
                    <a:lstStyle/>
                    <a:p>
                      <a:pPr algn="ctr" fontAlgn="ctr"/>
                      <a:r>
                        <a:rPr lang="en-US" sz="1000" u="none" strike="noStrike">
                          <a:effectLst/>
                        </a:rPr>
                        <a:t>Analyze (AN)</a:t>
                      </a:r>
                      <a:endParaRPr lang="en-US" sz="1000" b="1" i="0" u="none" strike="noStrike">
                        <a:solidFill>
                          <a:srgbClr val="000000"/>
                        </a:solidFill>
                        <a:effectLst/>
                        <a:latin typeface="Calibri" panose="020F0502020204030204" pitchFamily="34" charset="0"/>
                      </a:endParaRPr>
                    </a:p>
                  </a:txBody>
                  <a:tcPr marL="8471" marR="8471" marT="8471" marB="0" anchor="ctr"/>
                </a:tc>
                <a:tc>
                  <a:txBody>
                    <a:bodyPr/>
                    <a:lstStyle/>
                    <a:p>
                      <a:pPr algn="ctr" fontAlgn="ctr"/>
                      <a:r>
                        <a:rPr lang="en-US" sz="1000" u="none" strike="noStrike">
                          <a:effectLst/>
                        </a:rPr>
                        <a:t>Collect and Operate (CO)</a:t>
                      </a:r>
                      <a:endParaRPr lang="en-US" sz="1000" b="1" i="0" u="none" strike="noStrike">
                        <a:solidFill>
                          <a:srgbClr val="000000"/>
                        </a:solidFill>
                        <a:effectLst/>
                        <a:latin typeface="Calibri" panose="020F0502020204030204" pitchFamily="34" charset="0"/>
                      </a:endParaRPr>
                    </a:p>
                  </a:txBody>
                  <a:tcPr marL="8471" marR="8471" marT="8471" marB="0" anchor="ctr"/>
                </a:tc>
                <a:tc>
                  <a:txBody>
                    <a:bodyPr/>
                    <a:lstStyle/>
                    <a:p>
                      <a:pPr algn="ctr" fontAlgn="ctr"/>
                      <a:r>
                        <a:rPr lang="en-US" sz="1000" u="none" strike="noStrike">
                          <a:effectLst/>
                        </a:rPr>
                        <a:t>Investigate (IN)</a:t>
                      </a:r>
                      <a:endParaRPr lang="en-US" sz="1000" b="1" i="0" u="none" strike="noStrike">
                        <a:solidFill>
                          <a:srgbClr val="000000"/>
                        </a:solidFill>
                        <a:effectLst/>
                        <a:latin typeface="Calibri" panose="020F0502020204030204" pitchFamily="34" charset="0"/>
                      </a:endParaRPr>
                    </a:p>
                  </a:txBody>
                  <a:tcPr marL="8471" marR="8471" marT="8471" marB="0" anchor="ctr"/>
                </a:tc>
                <a:extLst>
                  <a:ext uri="{0D108BD9-81ED-4DB2-BD59-A6C34878D82A}">
                    <a16:rowId xmlns:a16="http://schemas.microsoft.com/office/drawing/2014/main" val="59789662"/>
                  </a:ext>
                </a:extLst>
              </a:tr>
              <a:tr h="209503">
                <a:tc>
                  <a:txBody>
                    <a:bodyPr/>
                    <a:lstStyle/>
                    <a:p>
                      <a:pPr algn="ctr" fontAlgn="ctr"/>
                      <a:r>
                        <a:rPr lang="en-US" sz="1000" u="none" strike="noStrike">
                          <a:effectLst/>
                        </a:rPr>
                        <a:t>Assurance, Audit, and Certification</a:t>
                      </a:r>
                      <a:endParaRPr lang="en-US" sz="1000" b="1" i="0" u="none" strike="noStrike">
                        <a:solidFill>
                          <a:srgbClr val="000000"/>
                        </a:solidFill>
                        <a:effectLst/>
                        <a:latin typeface="Calibri" panose="020F0502020204030204" pitchFamily="34" charset="0"/>
                      </a:endParaRPr>
                    </a:p>
                  </a:txBody>
                  <a:tcPr marL="8471" marR="8471" marT="8471" marB="0" anchor="ctr"/>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extLst>
                  <a:ext uri="{0D108BD9-81ED-4DB2-BD59-A6C34878D82A}">
                    <a16:rowId xmlns:a16="http://schemas.microsoft.com/office/drawing/2014/main" val="1674291795"/>
                  </a:ext>
                </a:extLst>
              </a:tr>
              <a:tr h="209503">
                <a:tc>
                  <a:txBody>
                    <a:bodyPr/>
                    <a:lstStyle/>
                    <a:p>
                      <a:pPr algn="ctr" fontAlgn="ctr"/>
                      <a:r>
                        <a:rPr lang="en-US" sz="1000" u="none" strike="noStrike">
                          <a:effectLst/>
                        </a:rPr>
                        <a:t>Data Security and Privacy</a:t>
                      </a:r>
                      <a:endParaRPr lang="en-US" sz="1000" b="1" i="0" u="none" strike="noStrike">
                        <a:solidFill>
                          <a:srgbClr val="000000"/>
                        </a:solidFill>
                        <a:effectLst/>
                        <a:latin typeface="Calibri" panose="020F0502020204030204" pitchFamily="34" charset="0"/>
                      </a:endParaRPr>
                    </a:p>
                  </a:txBody>
                  <a:tcPr marL="8471" marR="8471" marT="8471" marB="0" anchor="ctr"/>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extLst>
                  <a:ext uri="{0D108BD9-81ED-4DB2-BD59-A6C34878D82A}">
                    <a16:rowId xmlns:a16="http://schemas.microsoft.com/office/drawing/2014/main" val="3282158880"/>
                  </a:ext>
                </a:extLst>
              </a:tr>
              <a:tr h="209503">
                <a:tc>
                  <a:txBody>
                    <a:bodyPr/>
                    <a:lstStyle/>
                    <a:p>
                      <a:pPr algn="ctr" fontAlgn="ctr"/>
                      <a:r>
                        <a:rPr lang="en-US" sz="1000" u="none" strike="noStrike">
                          <a:effectLst/>
                        </a:rPr>
                        <a:t>Education and Training</a:t>
                      </a:r>
                      <a:endParaRPr lang="en-US" sz="1000" b="1" i="0" u="none" strike="noStrike">
                        <a:solidFill>
                          <a:srgbClr val="000000"/>
                        </a:solidFill>
                        <a:effectLst/>
                        <a:latin typeface="Calibri" panose="020F0502020204030204" pitchFamily="34" charset="0"/>
                      </a:endParaRPr>
                    </a:p>
                  </a:txBody>
                  <a:tcPr marL="8471" marR="8471" marT="8471" marB="0" anchor="ct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extLst>
                  <a:ext uri="{0D108BD9-81ED-4DB2-BD59-A6C34878D82A}">
                    <a16:rowId xmlns:a16="http://schemas.microsoft.com/office/drawing/2014/main" val="1452955315"/>
                  </a:ext>
                </a:extLst>
              </a:tr>
              <a:tr h="209503">
                <a:tc>
                  <a:txBody>
                    <a:bodyPr/>
                    <a:lstStyle/>
                    <a:p>
                      <a:pPr algn="ctr" fontAlgn="ctr"/>
                      <a:r>
                        <a:rPr lang="en-US" sz="1000" u="none" strike="noStrike">
                          <a:effectLst/>
                        </a:rPr>
                        <a:t>Operational Incident Handling and Digital Forensics</a:t>
                      </a:r>
                      <a:endParaRPr lang="en-US" sz="1000" b="1" i="0" u="none" strike="noStrike">
                        <a:solidFill>
                          <a:srgbClr val="000000"/>
                        </a:solidFill>
                        <a:effectLst/>
                        <a:latin typeface="Calibri" panose="020F0502020204030204" pitchFamily="34" charset="0"/>
                      </a:endParaRPr>
                    </a:p>
                  </a:txBody>
                  <a:tcPr marL="8471" marR="8471" marT="8471" marB="0" anchor="ctr"/>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extLst>
                  <a:ext uri="{0D108BD9-81ED-4DB2-BD59-A6C34878D82A}">
                    <a16:rowId xmlns:a16="http://schemas.microsoft.com/office/drawing/2014/main" val="1703093414"/>
                  </a:ext>
                </a:extLst>
              </a:tr>
              <a:tr h="209503">
                <a:tc>
                  <a:txBody>
                    <a:bodyPr/>
                    <a:lstStyle/>
                    <a:p>
                      <a:pPr algn="ctr" fontAlgn="ctr"/>
                      <a:r>
                        <a:rPr lang="en-US" sz="1000" u="none" strike="noStrike">
                          <a:effectLst/>
                        </a:rPr>
                        <a:t>Human Aspects</a:t>
                      </a:r>
                      <a:endParaRPr lang="en-US" sz="1000" b="1" i="0" u="none" strike="noStrike">
                        <a:solidFill>
                          <a:srgbClr val="000000"/>
                        </a:solidFill>
                        <a:effectLst/>
                        <a:latin typeface="Calibri" panose="020F0502020204030204" pitchFamily="34" charset="0"/>
                      </a:endParaRPr>
                    </a:p>
                  </a:txBody>
                  <a:tcPr marL="8471" marR="8471" marT="8471" marB="0" anchor="ctr"/>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extLst>
                  <a:ext uri="{0D108BD9-81ED-4DB2-BD59-A6C34878D82A}">
                    <a16:rowId xmlns:a16="http://schemas.microsoft.com/office/drawing/2014/main" val="992627574"/>
                  </a:ext>
                </a:extLst>
              </a:tr>
              <a:tr h="209503">
                <a:tc>
                  <a:txBody>
                    <a:bodyPr/>
                    <a:lstStyle/>
                    <a:p>
                      <a:pPr algn="ctr" fontAlgn="b"/>
                      <a:r>
                        <a:rPr lang="en-US" sz="1000" u="none" strike="noStrike">
                          <a:effectLst/>
                        </a:rPr>
                        <a:t>Identity and Access Management (IAM)</a:t>
                      </a:r>
                      <a:endParaRPr lang="en-US" sz="1000" b="1"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extLst>
                  <a:ext uri="{0D108BD9-81ED-4DB2-BD59-A6C34878D82A}">
                    <a16:rowId xmlns:a16="http://schemas.microsoft.com/office/drawing/2014/main" val="2514672312"/>
                  </a:ext>
                </a:extLst>
              </a:tr>
              <a:tr h="209503">
                <a:tc>
                  <a:txBody>
                    <a:bodyPr/>
                    <a:lstStyle/>
                    <a:p>
                      <a:pPr algn="ctr" fontAlgn="b"/>
                      <a:r>
                        <a:rPr lang="en-US" sz="1000" u="none" strike="noStrike">
                          <a:effectLst/>
                        </a:rPr>
                        <a:t>Security Management and Governance</a:t>
                      </a:r>
                      <a:endParaRPr lang="en-US" sz="1000" b="1"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dirty="0">
                          <a:effectLst/>
                        </a:rPr>
                        <a:t>X</a:t>
                      </a:r>
                      <a:endParaRPr lang="en-US" sz="1000" b="0" i="0" u="none" strike="noStrike" dirty="0">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extLst>
                  <a:ext uri="{0D108BD9-81ED-4DB2-BD59-A6C34878D82A}">
                    <a16:rowId xmlns:a16="http://schemas.microsoft.com/office/drawing/2014/main" val="3912697614"/>
                  </a:ext>
                </a:extLst>
              </a:tr>
              <a:tr h="209503">
                <a:tc>
                  <a:txBody>
                    <a:bodyPr/>
                    <a:lstStyle/>
                    <a:p>
                      <a:pPr algn="ctr" fontAlgn="b"/>
                      <a:r>
                        <a:rPr lang="en-US" sz="1000" u="none" strike="noStrike">
                          <a:effectLst/>
                        </a:rPr>
                        <a:t>Network and Distributed Systems</a:t>
                      </a:r>
                      <a:endParaRPr lang="en-US" sz="1000" b="1"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extLst>
                  <a:ext uri="{0D108BD9-81ED-4DB2-BD59-A6C34878D82A}">
                    <a16:rowId xmlns:a16="http://schemas.microsoft.com/office/drawing/2014/main" val="2483071109"/>
                  </a:ext>
                </a:extLst>
              </a:tr>
              <a:tr h="209503">
                <a:tc>
                  <a:txBody>
                    <a:bodyPr/>
                    <a:lstStyle/>
                    <a:p>
                      <a:pPr algn="ctr" fontAlgn="b"/>
                      <a:r>
                        <a:rPr lang="en-US" sz="1000" u="none" strike="noStrike">
                          <a:effectLst/>
                        </a:rPr>
                        <a:t>Software and Hardware Security Engineering</a:t>
                      </a:r>
                      <a:endParaRPr lang="en-US" sz="1000" b="1"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extLst>
                  <a:ext uri="{0D108BD9-81ED-4DB2-BD59-A6C34878D82A}">
                    <a16:rowId xmlns:a16="http://schemas.microsoft.com/office/drawing/2014/main" val="1038188038"/>
                  </a:ext>
                </a:extLst>
              </a:tr>
              <a:tr h="209503">
                <a:tc>
                  <a:txBody>
                    <a:bodyPr/>
                    <a:lstStyle/>
                    <a:p>
                      <a:pPr algn="ctr" fontAlgn="b"/>
                      <a:r>
                        <a:rPr lang="en-US" sz="1000" u="none" strike="noStrike">
                          <a:effectLst/>
                        </a:rPr>
                        <a:t>Security Measurements</a:t>
                      </a:r>
                      <a:endParaRPr lang="en-US" sz="1000" b="1"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extLst>
                  <a:ext uri="{0D108BD9-81ED-4DB2-BD59-A6C34878D82A}">
                    <a16:rowId xmlns:a16="http://schemas.microsoft.com/office/drawing/2014/main" val="4029920559"/>
                  </a:ext>
                </a:extLst>
              </a:tr>
              <a:tr h="209503">
                <a:tc>
                  <a:txBody>
                    <a:bodyPr/>
                    <a:lstStyle/>
                    <a:p>
                      <a:pPr algn="ctr" fontAlgn="b"/>
                      <a:r>
                        <a:rPr lang="en-US" sz="1000" u="none" strike="noStrike">
                          <a:effectLst/>
                        </a:rPr>
                        <a:t>Legal Aspects</a:t>
                      </a:r>
                      <a:endParaRPr lang="en-US" sz="1000" b="1"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extLst>
                  <a:ext uri="{0D108BD9-81ED-4DB2-BD59-A6C34878D82A}">
                    <a16:rowId xmlns:a16="http://schemas.microsoft.com/office/drawing/2014/main" val="905527927"/>
                  </a:ext>
                </a:extLst>
              </a:tr>
              <a:tr h="209503">
                <a:tc>
                  <a:txBody>
                    <a:bodyPr/>
                    <a:lstStyle/>
                    <a:p>
                      <a:pPr algn="ctr" fontAlgn="b"/>
                      <a:r>
                        <a:rPr lang="en-US" sz="1000" u="none" strike="noStrike">
                          <a:effectLst/>
                        </a:rPr>
                        <a:t>Theoretical Foundations</a:t>
                      </a:r>
                      <a:endParaRPr lang="en-US" sz="1000" b="1"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extLst>
                  <a:ext uri="{0D108BD9-81ED-4DB2-BD59-A6C34878D82A}">
                    <a16:rowId xmlns:a16="http://schemas.microsoft.com/office/drawing/2014/main" val="3648297563"/>
                  </a:ext>
                </a:extLst>
              </a:tr>
              <a:tr h="209503">
                <a:tc>
                  <a:txBody>
                    <a:bodyPr/>
                    <a:lstStyle/>
                    <a:p>
                      <a:pPr algn="ctr" fontAlgn="b"/>
                      <a:r>
                        <a:rPr lang="en-US" sz="1000" u="none" strike="noStrike">
                          <a:effectLst/>
                        </a:rPr>
                        <a:t>Trust Management, Assurance, and Accountability</a:t>
                      </a:r>
                      <a:endParaRPr lang="en-US" sz="1000" b="1"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extLst>
                  <a:ext uri="{0D108BD9-81ED-4DB2-BD59-A6C34878D82A}">
                    <a16:rowId xmlns:a16="http://schemas.microsoft.com/office/drawing/2014/main" val="3694132662"/>
                  </a:ext>
                </a:extLst>
              </a:tr>
              <a:tr h="209503">
                <a:tc>
                  <a:txBody>
                    <a:bodyPr/>
                    <a:lstStyle/>
                    <a:p>
                      <a:pPr algn="ctr"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471" marR="8471" marT="8471"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extLst>
                  <a:ext uri="{0D108BD9-81ED-4DB2-BD59-A6C34878D82A}">
                    <a16:rowId xmlns:a16="http://schemas.microsoft.com/office/drawing/2014/main" val="3760790236"/>
                  </a:ext>
                </a:extLst>
              </a:tr>
              <a:tr h="209503">
                <a:tc>
                  <a:txBody>
                    <a:bodyPr/>
                    <a:lstStyle/>
                    <a:p>
                      <a:pPr algn="ctr"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8471" marR="8471" marT="8471"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71" marR="8471" marT="8471"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471" marR="8471" marT="8471" marB="0" anchor="b"/>
                </a:tc>
                <a:extLst>
                  <a:ext uri="{0D108BD9-81ED-4DB2-BD59-A6C34878D82A}">
                    <a16:rowId xmlns:a16="http://schemas.microsoft.com/office/drawing/2014/main" val="3838926135"/>
                  </a:ext>
                </a:extLst>
              </a:tr>
            </a:tbl>
          </a:graphicData>
        </a:graphic>
      </p:graphicFrame>
      <p:sp>
        <p:nvSpPr>
          <p:cNvPr id="3" name="Title 3">
            <a:extLst>
              <a:ext uri="{FF2B5EF4-FFF2-40B4-BE49-F238E27FC236}">
                <a16:creationId xmlns:a16="http://schemas.microsoft.com/office/drawing/2014/main" id="{ACA95418-6CDA-4376-BD92-45CE4BF6CEC2}"/>
              </a:ext>
            </a:extLst>
          </p:cNvPr>
          <p:cNvSpPr txBox="1">
            <a:spLocks/>
          </p:cNvSpPr>
          <p:nvPr/>
        </p:nvSpPr>
        <p:spPr>
          <a:xfrm>
            <a:off x="603529" y="373311"/>
            <a:ext cx="10367999" cy="3833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JRC / NICE MAPPING OVERVIEW</a:t>
            </a:r>
            <a:endParaRPr lang="en-US" sz="2400" b="1" dirty="0">
              <a:solidFill>
                <a:schemeClr val="accent1"/>
              </a:solidFill>
            </a:endParaRPr>
          </a:p>
        </p:txBody>
      </p:sp>
    </p:spTree>
    <p:extLst>
      <p:ext uri="{BB962C8B-B14F-4D97-AF65-F5344CB8AC3E}">
        <p14:creationId xmlns:p14="http://schemas.microsoft.com/office/powerpoint/2010/main" val="177577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50538-8C49-46CB-B26D-4DF95A5B5291}"/>
              </a:ext>
            </a:extLst>
          </p:cNvPr>
          <p:cNvSpPr>
            <a:spLocks noGrp="1"/>
          </p:cNvSpPr>
          <p:nvPr>
            <p:ph type="title"/>
          </p:nvPr>
        </p:nvSpPr>
        <p:spPr/>
        <p:txBody>
          <a:bodyPr/>
          <a:lstStyle/>
          <a:p>
            <a:r>
              <a:rPr lang="en-US" dirty="0"/>
              <a:t>Activities to current point</a:t>
            </a:r>
            <a:br>
              <a:rPr lang="en-US" dirty="0"/>
            </a:br>
            <a:endParaRPr lang="en-US" dirty="0">
              <a:solidFill>
                <a:schemeClr val="accent1"/>
              </a:solidFill>
            </a:endParaRPr>
          </a:p>
        </p:txBody>
      </p:sp>
      <p:sp>
        <p:nvSpPr>
          <p:cNvPr id="5" name="Content Placeholder 1">
            <a:extLst>
              <a:ext uri="{FF2B5EF4-FFF2-40B4-BE49-F238E27FC236}">
                <a16:creationId xmlns:a16="http://schemas.microsoft.com/office/drawing/2014/main" id="{E17B8B48-BE69-4F54-8960-3DB02FB0E3B8}"/>
              </a:ext>
            </a:extLst>
          </p:cNvPr>
          <p:cNvSpPr txBox="1">
            <a:spLocks/>
          </p:cNvSpPr>
          <p:nvPr/>
        </p:nvSpPr>
        <p:spPr>
          <a:xfrm>
            <a:off x="863024" y="1540960"/>
            <a:ext cx="4148248" cy="4671970"/>
          </a:xfrm>
          <a:prstGeom prst="rect">
            <a:avLst/>
          </a:prstGeom>
        </p:spPr>
        <p:txBody>
          <a:bodyPr vert="horz" lIns="0" tIns="0" rIns="0" bIns="0" rtlCol="0">
            <a:normAutofit/>
          </a:bodyPr>
          <a:lstStyle>
            <a:lvl1pPr marL="252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endParaRPr lang="en-US" dirty="0"/>
          </a:p>
          <a:p>
            <a:r>
              <a:rPr lang="en-US" sz="1700" dirty="0"/>
              <a:t>Several different level documents were analyzed as described in T9.1 Plan:</a:t>
            </a:r>
          </a:p>
          <a:p>
            <a:pPr lvl="1"/>
            <a:r>
              <a:rPr lang="en-US" sz="1400" dirty="0"/>
              <a:t>EU documents, provided by ENISA, ECSO, JRC and CEN.</a:t>
            </a:r>
          </a:p>
          <a:p>
            <a:pPr lvl="1"/>
            <a:r>
              <a:rPr lang="en-US" sz="1400" dirty="0"/>
              <a:t>Non-EU relevant documents, including NIST (US), ACCS (AUS), cybersecurity strategies (US, CAN, AUS) etc.</a:t>
            </a:r>
          </a:p>
          <a:p>
            <a:pPr lvl="1"/>
            <a:r>
              <a:rPr lang="en-US" sz="1400" dirty="0"/>
              <a:t>National relevant documents (e.g.: ANSI (FR)).</a:t>
            </a:r>
          </a:p>
          <a:p>
            <a:pPr lvl="1"/>
            <a:r>
              <a:rPr lang="en-US" sz="1400" dirty="0"/>
              <a:t>Initiatives, like </a:t>
            </a:r>
            <a:r>
              <a:rPr lang="en-US" sz="1400" dirty="0" err="1"/>
              <a:t>cyberwatching</a:t>
            </a:r>
            <a:r>
              <a:rPr lang="en-US" sz="1400" dirty="0"/>
              <a:t>, </a:t>
            </a:r>
            <a:r>
              <a:rPr lang="en-US" sz="1400" dirty="0" err="1"/>
              <a:t>cybok</a:t>
            </a:r>
            <a:r>
              <a:rPr lang="en-US" sz="1400" dirty="0"/>
              <a:t>, etc.</a:t>
            </a:r>
            <a:endParaRPr lang="lt-LT" sz="1400" dirty="0"/>
          </a:p>
          <a:p>
            <a:pPr lvl="1"/>
            <a:r>
              <a:rPr lang="lt-LT" sz="1400" dirty="0" err="1"/>
              <a:t>Relevant</a:t>
            </a:r>
            <a:r>
              <a:rPr lang="lt-LT" sz="1400" dirty="0"/>
              <a:t> </a:t>
            </a:r>
            <a:r>
              <a:rPr lang="en-US" sz="1400" dirty="0"/>
              <a:t>studies and reports (e.g. The changing faces of cybersecurity</a:t>
            </a:r>
            <a:r>
              <a:rPr lang="en-US" sz="1400"/>
              <a:t>, Deloitte).</a:t>
            </a:r>
            <a:endParaRPr lang="en-US" sz="1400" dirty="0"/>
          </a:p>
          <a:p>
            <a:pPr lvl="1"/>
            <a:endParaRPr lang="en-US" sz="1700" dirty="0"/>
          </a:p>
          <a:p>
            <a:pPr marL="252000" lvl="1" indent="0">
              <a:buNone/>
            </a:pPr>
            <a:endParaRPr lang="en-US" dirty="0"/>
          </a:p>
          <a:p>
            <a:endParaRPr lang="en-US" dirty="0"/>
          </a:p>
        </p:txBody>
      </p:sp>
      <p:sp>
        <p:nvSpPr>
          <p:cNvPr id="6" name="Content Placeholder 1">
            <a:extLst>
              <a:ext uri="{FF2B5EF4-FFF2-40B4-BE49-F238E27FC236}">
                <a16:creationId xmlns:a16="http://schemas.microsoft.com/office/drawing/2014/main" id="{BB9A62F5-5ED2-4A2A-883A-C9412FC38023}"/>
              </a:ext>
            </a:extLst>
          </p:cNvPr>
          <p:cNvSpPr txBox="1">
            <a:spLocks/>
          </p:cNvSpPr>
          <p:nvPr/>
        </p:nvSpPr>
        <p:spPr>
          <a:xfrm>
            <a:off x="5515707" y="1540960"/>
            <a:ext cx="4148248" cy="4671970"/>
          </a:xfrm>
          <a:prstGeom prst="rect">
            <a:avLst/>
          </a:prstGeom>
        </p:spPr>
        <p:txBody>
          <a:bodyPr vert="horz" lIns="0" tIns="0" rIns="0" bIns="0" rtlCol="0">
            <a:normAutofit/>
          </a:bodyPr>
          <a:lstStyle>
            <a:lvl1pPr marL="252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endParaRPr lang="en-US" dirty="0"/>
          </a:p>
          <a:p>
            <a:r>
              <a:rPr lang="en-US" sz="1700" dirty="0"/>
              <a:t>Criteria applied in distinguishing best practice:</a:t>
            </a:r>
          </a:p>
          <a:p>
            <a:pPr lvl="1"/>
            <a:r>
              <a:rPr lang="en-US" sz="1400" dirty="0"/>
              <a:t>Relevance and approximation to Skills framework</a:t>
            </a:r>
            <a:r>
              <a:rPr lang="en-US" sz="1200" dirty="0"/>
              <a:t>.</a:t>
            </a:r>
          </a:p>
          <a:p>
            <a:pPr lvl="1"/>
            <a:r>
              <a:rPr lang="en-US" sz="1400" dirty="0"/>
              <a:t>Sustainability of activities.</a:t>
            </a:r>
          </a:p>
          <a:p>
            <a:pPr lvl="1"/>
            <a:r>
              <a:rPr lang="en-US" sz="1400" dirty="0"/>
              <a:t>Practical applicability.</a:t>
            </a:r>
          </a:p>
          <a:p>
            <a:pPr lvl="1"/>
            <a:r>
              <a:rPr lang="en-US" sz="1400" dirty="0"/>
              <a:t>Reasonable granularity, enabling to identify and include relevant and emerging alterations.</a:t>
            </a:r>
          </a:p>
          <a:p>
            <a:pPr marL="252000" lvl="1" indent="0">
              <a:buNone/>
            </a:pPr>
            <a:endParaRPr lang="en-US" dirty="0"/>
          </a:p>
          <a:p>
            <a:endParaRPr lang="en-US" dirty="0"/>
          </a:p>
        </p:txBody>
      </p:sp>
    </p:spTree>
    <p:extLst>
      <p:ext uri="{BB962C8B-B14F-4D97-AF65-F5344CB8AC3E}">
        <p14:creationId xmlns:p14="http://schemas.microsoft.com/office/powerpoint/2010/main" val="205914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4FA08-2E45-46C1-AA0B-4A4935662CC0}"/>
              </a:ext>
            </a:extLst>
          </p:cNvPr>
          <p:cNvSpPr txBox="1">
            <a:spLocks/>
          </p:cNvSpPr>
          <p:nvPr/>
        </p:nvSpPr>
        <p:spPr>
          <a:xfrm>
            <a:off x="525645" y="356842"/>
            <a:ext cx="10367999" cy="792000"/>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t>PRELIMINARY CONCLUSIONS</a:t>
            </a:r>
            <a:br>
              <a:rPr lang="en-US" b="1" dirty="0"/>
            </a:br>
            <a:endParaRPr lang="en-US" b="1" dirty="0">
              <a:solidFill>
                <a:schemeClr val="accent1"/>
              </a:solidFill>
            </a:endParaRPr>
          </a:p>
        </p:txBody>
      </p:sp>
      <p:sp>
        <p:nvSpPr>
          <p:cNvPr id="6" name="TextBox 5">
            <a:extLst>
              <a:ext uri="{FF2B5EF4-FFF2-40B4-BE49-F238E27FC236}">
                <a16:creationId xmlns:a16="http://schemas.microsoft.com/office/drawing/2014/main" id="{D3FF8CB5-E356-45B5-84A4-559341B008C1}"/>
              </a:ext>
            </a:extLst>
          </p:cNvPr>
          <p:cNvSpPr txBox="1"/>
          <p:nvPr/>
        </p:nvSpPr>
        <p:spPr>
          <a:xfrm>
            <a:off x="525645" y="1148842"/>
            <a:ext cx="9153932" cy="2031325"/>
          </a:xfrm>
          <a:prstGeom prst="rect">
            <a:avLst/>
          </a:prstGeom>
        </p:spPr>
        <p:txBody>
          <a:bodyPr vert="horz" lIns="0" tIns="0" rIns="0" bIns="0" rtlCol="0" anchor="ctr">
            <a:normAutofit fontScale="92500" lnSpcReduction="20000"/>
          </a:bodyPr>
          <a:lstStyle>
            <a:defPPr>
              <a:defRPr lang="en-US"/>
            </a:defPPr>
            <a:lvl1pPr indent="0">
              <a:lnSpc>
                <a:spcPct val="100000"/>
              </a:lnSpc>
              <a:spcBef>
                <a:spcPts val="0"/>
              </a:spcBef>
              <a:spcAft>
                <a:spcPts val="600"/>
              </a:spcAft>
              <a:buClr>
                <a:schemeClr val="accent1"/>
              </a:buClr>
              <a:buFont typeface="Wingdings 3" panose="05040102010807070707" pitchFamily="18" charset="2"/>
              <a:buNone/>
              <a:defRPr sz="1600" b="1"/>
            </a:lvl1pPr>
            <a:lvl2pPr marL="504000" indent="-252000">
              <a:lnSpc>
                <a:spcPct val="100000"/>
              </a:lnSpc>
              <a:spcBef>
                <a:spcPts val="0"/>
              </a:spcBef>
              <a:spcAft>
                <a:spcPts val="600"/>
              </a:spcAft>
              <a:buClr>
                <a:schemeClr val="accent1"/>
              </a:buClr>
              <a:buFont typeface="Wingdings 3" panose="05040102010807070707" pitchFamily="18" charset="2"/>
              <a:buChar char=""/>
              <a:defRPr sz="1600"/>
            </a:lvl2pPr>
            <a:lvl3pPr marL="756000" indent="-252000">
              <a:lnSpc>
                <a:spcPct val="100000"/>
              </a:lnSpc>
              <a:spcBef>
                <a:spcPts val="0"/>
              </a:spcBef>
              <a:spcAft>
                <a:spcPts val="600"/>
              </a:spcAft>
              <a:buClr>
                <a:schemeClr val="accent1"/>
              </a:buClr>
              <a:buFont typeface="Wingdings 3" panose="05040102010807070707" pitchFamily="18" charset="2"/>
              <a:buChar char=""/>
              <a:defRPr sz="1400"/>
            </a:lvl3pPr>
            <a:lvl4pPr marL="1008000" indent="-252000">
              <a:lnSpc>
                <a:spcPct val="100000"/>
              </a:lnSpc>
              <a:spcBef>
                <a:spcPts val="0"/>
              </a:spcBef>
              <a:spcAft>
                <a:spcPts val="600"/>
              </a:spcAft>
              <a:buClr>
                <a:schemeClr val="accent1"/>
              </a:buClr>
              <a:buFont typeface="Wingdings 3" panose="05040102010807070707" pitchFamily="18" charset="2"/>
              <a:buChar char=""/>
              <a:defRPr sz="1200"/>
            </a:lvl4pPr>
            <a:lvl5pPr marL="1260000" indent="-252000">
              <a:lnSpc>
                <a:spcPct val="100000"/>
              </a:lnSpc>
              <a:spcBef>
                <a:spcPts val="0"/>
              </a:spcBef>
              <a:spcAft>
                <a:spcPts val="600"/>
              </a:spcAft>
              <a:buClr>
                <a:schemeClr val="accent1"/>
              </a:buClr>
              <a:buFont typeface="Wingdings 3" panose="05040102010807070707" pitchFamily="18"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b="0" dirty="0"/>
              <a:t>JRC Cybersecurity taxonomy Research domains can be mapped with NICE workforce framework description of Roles. Most of JRC subdomains are relevant in scope of NICE Role definitions.</a:t>
            </a:r>
          </a:p>
          <a:p>
            <a:pPr marL="285750" indent="-285750">
              <a:buFont typeface="Arial" panose="020B0604020202020204" pitchFamily="34" charset="0"/>
              <a:buChar char="•"/>
            </a:pPr>
            <a:r>
              <a:rPr lang="en-US" b="0" dirty="0"/>
              <a:t>NICE framework much better reflects the skills framework needs, despite the overseas nature. </a:t>
            </a:r>
          </a:p>
          <a:p>
            <a:pPr marL="285750" indent="-285750">
              <a:buFont typeface="Arial" panose="020B0604020202020204" pitchFamily="34" charset="0"/>
              <a:buChar char="•"/>
            </a:pPr>
            <a:r>
              <a:rPr lang="en-US" b="0" dirty="0"/>
              <a:t>Further application of JRC taxonomy in skills management (e.g. workforce frameworks, cross-national comparison and gaps identification, improvement of study programs curriculum or professional training development, etc.) is rather limited, unless realigned and detailed.</a:t>
            </a:r>
          </a:p>
          <a:p>
            <a:pPr marL="285750" indent="-285750">
              <a:buFont typeface="Arial" panose="020B0604020202020204" pitchFamily="34" charset="0"/>
              <a:buChar char="•"/>
            </a:pPr>
            <a:r>
              <a:rPr lang="en-US" b="0" dirty="0"/>
              <a:t>Main limitations of NICE framework for usage in EU are related to legal aspects mainly and can be easily adjusted. Other applicability limitations are related to lack of link to technologies and applications.</a:t>
            </a:r>
          </a:p>
          <a:p>
            <a:pPr marL="285750" indent="-285750">
              <a:buFont typeface="Arial" panose="020B0604020202020204" pitchFamily="34" charset="0"/>
              <a:buChar char="•"/>
            </a:pPr>
            <a:r>
              <a:rPr lang="en-US" b="0" dirty="0"/>
              <a:t>NICE bay now is the best model to be further elaborated in the scope of SPARTA WP9 activities. </a:t>
            </a:r>
          </a:p>
        </p:txBody>
      </p:sp>
    </p:spTree>
    <p:extLst>
      <p:ext uri="{BB962C8B-B14F-4D97-AF65-F5344CB8AC3E}">
        <p14:creationId xmlns:p14="http://schemas.microsoft.com/office/powerpoint/2010/main" val="2366916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4FA08-2E45-46C1-AA0B-4A4935662CC0}"/>
              </a:ext>
            </a:extLst>
          </p:cNvPr>
          <p:cNvSpPr txBox="1">
            <a:spLocks/>
          </p:cNvSpPr>
          <p:nvPr/>
        </p:nvSpPr>
        <p:spPr>
          <a:xfrm>
            <a:off x="525645" y="356842"/>
            <a:ext cx="10367999" cy="3833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LIST OF COMMON KNOWLEDGE (NICE)</a:t>
            </a:r>
            <a:endParaRPr lang="en-US" sz="2400" b="1" dirty="0">
              <a:solidFill>
                <a:schemeClr val="accent1"/>
              </a:solidFill>
            </a:endParaRPr>
          </a:p>
        </p:txBody>
      </p:sp>
      <p:pic>
        <p:nvPicPr>
          <p:cNvPr id="3" name="Picture 2">
            <a:extLst>
              <a:ext uri="{FF2B5EF4-FFF2-40B4-BE49-F238E27FC236}">
                <a16:creationId xmlns:a16="http://schemas.microsoft.com/office/drawing/2014/main" id="{E139ADDA-C0BD-468F-BCB7-BB388F5FF4FB}"/>
              </a:ext>
            </a:extLst>
          </p:cNvPr>
          <p:cNvPicPr>
            <a:picLocks noChangeAspect="1"/>
          </p:cNvPicPr>
          <p:nvPr/>
        </p:nvPicPr>
        <p:blipFill>
          <a:blip r:embed="rId2"/>
          <a:stretch>
            <a:fillRect/>
          </a:stretch>
        </p:blipFill>
        <p:spPr>
          <a:xfrm>
            <a:off x="1134894" y="1944348"/>
            <a:ext cx="9922211" cy="2534409"/>
          </a:xfrm>
          <a:prstGeom prst="rect">
            <a:avLst/>
          </a:prstGeom>
        </p:spPr>
      </p:pic>
    </p:spTree>
    <p:extLst>
      <p:ext uri="{BB962C8B-B14F-4D97-AF65-F5344CB8AC3E}">
        <p14:creationId xmlns:p14="http://schemas.microsoft.com/office/powerpoint/2010/main" val="661705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4FA08-2E45-46C1-AA0B-4A4935662CC0}"/>
              </a:ext>
            </a:extLst>
          </p:cNvPr>
          <p:cNvSpPr txBox="1">
            <a:spLocks/>
          </p:cNvSpPr>
          <p:nvPr/>
        </p:nvSpPr>
        <p:spPr>
          <a:xfrm>
            <a:off x="525645" y="356842"/>
            <a:ext cx="10367999" cy="792000"/>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2400" b="1">
                <a:latin typeface="+mj-lt"/>
                <a:ea typeface="+mj-ea"/>
                <a:cs typeface="+mj-cs"/>
              </a:defRPr>
            </a:lvl1pPr>
          </a:lstStyle>
          <a:p>
            <a:r>
              <a:rPr lang="de-DE" dirty="0"/>
              <a:t>PRIMARY ALIGNMENT WITH EU LANDSCAPE</a:t>
            </a:r>
            <a:br>
              <a:rPr lang="en-US" dirty="0"/>
            </a:br>
            <a:endParaRPr lang="en-US" dirty="0"/>
          </a:p>
        </p:txBody>
      </p:sp>
      <p:sp>
        <p:nvSpPr>
          <p:cNvPr id="6" name="TextBox 5">
            <a:extLst>
              <a:ext uri="{FF2B5EF4-FFF2-40B4-BE49-F238E27FC236}">
                <a16:creationId xmlns:a16="http://schemas.microsoft.com/office/drawing/2014/main" id="{D3FF8CB5-E356-45B5-84A4-559341B008C1}"/>
              </a:ext>
            </a:extLst>
          </p:cNvPr>
          <p:cNvSpPr txBox="1"/>
          <p:nvPr/>
        </p:nvSpPr>
        <p:spPr>
          <a:xfrm>
            <a:off x="525645" y="1148842"/>
            <a:ext cx="9153932" cy="2031325"/>
          </a:xfrm>
          <a:prstGeom prst="rect">
            <a:avLst/>
          </a:prstGeom>
        </p:spPr>
        <p:txBody>
          <a:bodyPr vert="horz" lIns="0" tIns="0" rIns="0" bIns="0" rtlCol="0" anchor="ctr">
            <a:normAutofit/>
          </a:bodyPr>
          <a:lstStyle>
            <a:defPPr>
              <a:defRPr lang="en-US"/>
            </a:defPPr>
            <a:lvl1pPr indent="0">
              <a:lnSpc>
                <a:spcPct val="100000"/>
              </a:lnSpc>
              <a:spcBef>
                <a:spcPts val="0"/>
              </a:spcBef>
              <a:spcAft>
                <a:spcPts val="600"/>
              </a:spcAft>
              <a:buClr>
                <a:schemeClr val="accent1"/>
              </a:buClr>
              <a:buFont typeface="Wingdings 3" panose="05040102010807070707" pitchFamily="18" charset="2"/>
              <a:buNone/>
              <a:defRPr sz="1600" b="1"/>
            </a:lvl1pPr>
            <a:lvl2pPr marL="504000" indent="-252000">
              <a:lnSpc>
                <a:spcPct val="100000"/>
              </a:lnSpc>
              <a:spcBef>
                <a:spcPts val="0"/>
              </a:spcBef>
              <a:spcAft>
                <a:spcPts val="600"/>
              </a:spcAft>
              <a:buClr>
                <a:schemeClr val="accent1"/>
              </a:buClr>
              <a:buFont typeface="Wingdings 3" panose="05040102010807070707" pitchFamily="18" charset="2"/>
              <a:buChar char=""/>
              <a:defRPr sz="1600"/>
            </a:lvl2pPr>
            <a:lvl3pPr marL="756000" indent="-252000">
              <a:lnSpc>
                <a:spcPct val="100000"/>
              </a:lnSpc>
              <a:spcBef>
                <a:spcPts val="0"/>
              </a:spcBef>
              <a:spcAft>
                <a:spcPts val="600"/>
              </a:spcAft>
              <a:buClr>
                <a:schemeClr val="accent1"/>
              </a:buClr>
              <a:buFont typeface="Wingdings 3" panose="05040102010807070707" pitchFamily="18" charset="2"/>
              <a:buChar char=""/>
              <a:defRPr sz="1400"/>
            </a:lvl3pPr>
            <a:lvl4pPr marL="1008000" indent="-252000">
              <a:lnSpc>
                <a:spcPct val="100000"/>
              </a:lnSpc>
              <a:spcBef>
                <a:spcPts val="0"/>
              </a:spcBef>
              <a:spcAft>
                <a:spcPts val="600"/>
              </a:spcAft>
              <a:buClr>
                <a:schemeClr val="accent1"/>
              </a:buClr>
              <a:buFont typeface="Wingdings 3" panose="05040102010807070707" pitchFamily="18" charset="2"/>
              <a:buChar char=""/>
              <a:defRPr sz="1200"/>
            </a:lvl4pPr>
            <a:lvl5pPr marL="1260000" indent="-252000">
              <a:lnSpc>
                <a:spcPct val="100000"/>
              </a:lnSpc>
              <a:spcBef>
                <a:spcPts val="0"/>
              </a:spcBef>
              <a:spcAft>
                <a:spcPts val="600"/>
              </a:spcAft>
              <a:buClr>
                <a:schemeClr val="accent1"/>
              </a:buClr>
              <a:buFont typeface="Wingdings 3" panose="05040102010807070707" pitchFamily="18"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b="0" dirty="0"/>
              <a:t>GDPR included.</a:t>
            </a:r>
          </a:p>
          <a:p>
            <a:pPr marL="285750" indent="-285750">
              <a:buFont typeface="Arial" panose="020B0604020202020204" pitchFamily="34" charset="0"/>
              <a:buChar char="•"/>
            </a:pPr>
            <a:r>
              <a:rPr lang="en-US" b="0" dirty="0"/>
              <a:t>Some national specifics identified (e.g. Information System Security Officer</a:t>
            </a:r>
            <a:r>
              <a:rPr lang="lt-LT" b="0" dirty="0"/>
              <a:t> </a:t>
            </a:r>
            <a:r>
              <a:rPr lang="lt-LT" b="0" dirty="0" err="1"/>
              <a:t>in</a:t>
            </a:r>
            <a:r>
              <a:rPr lang="lt-LT" b="0" dirty="0"/>
              <a:t> Lithuania) </a:t>
            </a:r>
            <a:endParaRPr lang="en-US" b="0" dirty="0"/>
          </a:p>
        </p:txBody>
      </p:sp>
    </p:spTree>
    <p:extLst>
      <p:ext uri="{BB962C8B-B14F-4D97-AF65-F5344CB8AC3E}">
        <p14:creationId xmlns:p14="http://schemas.microsoft.com/office/powerpoint/2010/main" val="2534547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88C1BE-4BC7-45D6-B23D-DF03888656BE}"/>
              </a:ext>
            </a:extLst>
          </p:cNvPr>
          <p:cNvSpPr>
            <a:spLocks noGrp="1"/>
          </p:cNvSpPr>
          <p:nvPr>
            <p:ph sz="quarter" idx="13"/>
          </p:nvPr>
        </p:nvSpPr>
        <p:spPr>
          <a:xfrm>
            <a:off x="442914" y="1374965"/>
            <a:ext cx="6822590" cy="1519670"/>
          </a:xfrm>
        </p:spPr>
        <p:txBody>
          <a:bodyPr anchor="ctr">
            <a:normAutofit/>
          </a:bodyPr>
          <a:lstStyle/>
          <a:p>
            <a:pPr marL="0" indent="0">
              <a:buNone/>
            </a:pPr>
            <a:endParaRPr lang="en-US" noProof="0" dirty="0"/>
          </a:p>
        </p:txBody>
      </p:sp>
      <p:sp>
        <p:nvSpPr>
          <p:cNvPr id="4" name="Title 3">
            <a:extLst>
              <a:ext uri="{FF2B5EF4-FFF2-40B4-BE49-F238E27FC236}">
                <a16:creationId xmlns:a16="http://schemas.microsoft.com/office/drawing/2014/main" id="{EE650538-8C49-46CB-B26D-4DF95A5B5291}"/>
              </a:ext>
            </a:extLst>
          </p:cNvPr>
          <p:cNvSpPr>
            <a:spLocks noGrp="1"/>
          </p:cNvSpPr>
          <p:nvPr>
            <p:ph type="title"/>
          </p:nvPr>
        </p:nvSpPr>
        <p:spPr/>
        <p:txBody>
          <a:bodyPr/>
          <a:lstStyle/>
          <a:p>
            <a:r>
              <a:rPr lang="en-US" dirty="0"/>
              <a:t>ANY</a:t>
            </a:r>
            <a:br>
              <a:rPr lang="en-US" dirty="0"/>
            </a:br>
            <a:br>
              <a:rPr lang="en-US" noProof="0" dirty="0"/>
            </a:br>
            <a:endParaRPr lang="en-US" noProof="0" dirty="0">
              <a:solidFill>
                <a:schemeClr val="accent1"/>
              </a:solidFill>
            </a:endParaRPr>
          </a:p>
        </p:txBody>
      </p:sp>
    </p:spTree>
    <p:extLst>
      <p:ext uri="{BB962C8B-B14F-4D97-AF65-F5344CB8AC3E}">
        <p14:creationId xmlns:p14="http://schemas.microsoft.com/office/powerpoint/2010/main" val="3635743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50538-8C49-46CB-B26D-4DF95A5B5291}"/>
              </a:ext>
            </a:extLst>
          </p:cNvPr>
          <p:cNvSpPr>
            <a:spLocks noGrp="1"/>
          </p:cNvSpPr>
          <p:nvPr>
            <p:ph type="title"/>
          </p:nvPr>
        </p:nvSpPr>
        <p:spPr/>
        <p:txBody>
          <a:bodyPr/>
          <a:lstStyle/>
          <a:p>
            <a:r>
              <a:rPr lang="en-US" dirty="0"/>
              <a:t>Best Practice</a:t>
            </a:r>
          </a:p>
        </p:txBody>
      </p:sp>
      <p:sp>
        <p:nvSpPr>
          <p:cNvPr id="6" name="Content Placeholder 1">
            <a:extLst>
              <a:ext uri="{FF2B5EF4-FFF2-40B4-BE49-F238E27FC236}">
                <a16:creationId xmlns:a16="http://schemas.microsoft.com/office/drawing/2014/main" id="{8606D252-31C6-4BE3-874D-7D0CA725A701}"/>
              </a:ext>
            </a:extLst>
          </p:cNvPr>
          <p:cNvSpPr txBox="1">
            <a:spLocks/>
          </p:cNvSpPr>
          <p:nvPr/>
        </p:nvSpPr>
        <p:spPr>
          <a:xfrm>
            <a:off x="574767" y="1045029"/>
            <a:ext cx="3631474" cy="879565"/>
          </a:xfrm>
          <a:prstGeom prst="rect">
            <a:avLst/>
          </a:prstGeom>
        </p:spPr>
        <p:txBody>
          <a:bodyPr vert="horz" lIns="0" tIns="0" rIns="0" bIns="0" rtlCol="0">
            <a:normAutofit/>
          </a:bodyPr>
          <a:lstStyle>
            <a:lvl1pPr marL="252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endParaRPr lang="en-US" dirty="0"/>
          </a:p>
          <a:p>
            <a:r>
              <a:rPr lang="en-US" dirty="0"/>
              <a:t>The selected best practice selected:</a:t>
            </a:r>
            <a:endParaRPr lang="en-US" sz="1700" dirty="0"/>
          </a:p>
          <a:p>
            <a:endParaRPr lang="en-US" sz="1700" dirty="0"/>
          </a:p>
          <a:p>
            <a:pPr marL="252000" lvl="1" indent="0">
              <a:buNone/>
            </a:pPr>
            <a:endParaRPr lang="en-US" dirty="0"/>
          </a:p>
          <a:p>
            <a:endParaRPr lang="en-US" dirty="0"/>
          </a:p>
        </p:txBody>
      </p:sp>
      <p:sp>
        <p:nvSpPr>
          <p:cNvPr id="7" name="Content Placeholder 1">
            <a:extLst>
              <a:ext uri="{FF2B5EF4-FFF2-40B4-BE49-F238E27FC236}">
                <a16:creationId xmlns:a16="http://schemas.microsoft.com/office/drawing/2014/main" id="{E9C29594-951E-40D8-9F05-6D073D71DA0A}"/>
              </a:ext>
            </a:extLst>
          </p:cNvPr>
          <p:cNvSpPr txBox="1">
            <a:spLocks/>
          </p:cNvSpPr>
          <p:nvPr/>
        </p:nvSpPr>
        <p:spPr>
          <a:xfrm>
            <a:off x="1780906" y="1700600"/>
            <a:ext cx="4136570" cy="1519670"/>
          </a:xfrm>
          <a:prstGeom prst="rect">
            <a:avLst/>
          </a:prstGeom>
        </p:spPr>
        <p:txBody>
          <a:bodyPr vert="horz" lIns="0" tIns="0" rIns="0" bIns="0" rtlCol="0" anchor="ctr">
            <a:normAutofit fontScale="70000" lnSpcReduction="20000"/>
          </a:bodyPr>
          <a:lstStyle>
            <a:lvl1pPr marL="252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JRC taxonomy:</a:t>
            </a:r>
          </a:p>
          <a:p>
            <a:r>
              <a:rPr lang="en-US" dirty="0"/>
              <a:t>Dedicated to describe the </a:t>
            </a:r>
            <a:r>
              <a:rPr lang="en-US" b="1" dirty="0"/>
              <a:t>overall landscape of cybersecurity</a:t>
            </a:r>
            <a:r>
              <a:rPr lang="en-US" dirty="0"/>
              <a:t>.</a:t>
            </a:r>
          </a:p>
          <a:p>
            <a:r>
              <a:rPr lang="en-US" dirty="0"/>
              <a:t>Recognized in EU and by SPARTA as benchmark framework.</a:t>
            </a:r>
          </a:p>
          <a:p>
            <a:r>
              <a:rPr lang="en-US" dirty="0"/>
              <a:t>Describes functions (as Research domains) and Technologies and applications, </a:t>
            </a:r>
            <a:r>
              <a:rPr lang="en-US" b="1" dirty="0"/>
              <a:t>no attention given for roles</a:t>
            </a:r>
            <a:r>
              <a:rPr lang="en-US" dirty="0"/>
              <a:t>, thus not directly usable for skills or workforce frameworks.</a:t>
            </a:r>
          </a:p>
          <a:p>
            <a:r>
              <a:rPr lang="en-US" dirty="0"/>
              <a:t>High level description, less applicable for practitioners.</a:t>
            </a:r>
          </a:p>
        </p:txBody>
      </p:sp>
      <p:sp>
        <p:nvSpPr>
          <p:cNvPr id="8" name="Content Placeholder 1">
            <a:extLst>
              <a:ext uri="{FF2B5EF4-FFF2-40B4-BE49-F238E27FC236}">
                <a16:creationId xmlns:a16="http://schemas.microsoft.com/office/drawing/2014/main" id="{F512171B-7693-4005-A734-6DD98E393DB6}"/>
              </a:ext>
            </a:extLst>
          </p:cNvPr>
          <p:cNvSpPr txBox="1">
            <a:spLocks/>
          </p:cNvSpPr>
          <p:nvPr/>
        </p:nvSpPr>
        <p:spPr>
          <a:xfrm>
            <a:off x="5917476" y="1843560"/>
            <a:ext cx="4136570" cy="1519670"/>
          </a:xfrm>
          <a:prstGeom prst="rect">
            <a:avLst/>
          </a:prstGeom>
        </p:spPr>
        <p:txBody>
          <a:bodyPr vert="horz" lIns="0" tIns="0" rIns="0" bIns="0" rtlCol="0" anchor="ctr">
            <a:normAutofit fontScale="92500" lnSpcReduction="20000"/>
          </a:bodyPr>
          <a:lstStyle>
            <a:lvl1pPr marL="252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600" kern="1200" dirty="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400" kern="1200" dirty="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600"/>
              </a:spcAft>
              <a:buClr>
                <a:schemeClr val="accent1"/>
              </a:buClr>
              <a:buFont typeface="Wingdings 3" panose="05040102010807070707" pitchFamily="18" charset="2"/>
              <a:buChar char=""/>
              <a:defRPr lang="en-US"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NICE workforce framework:</a:t>
            </a:r>
          </a:p>
          <a:p>
            <a:r>
              <a:rPr lang="en-US" sz="1200" dirty="0"/>
              <a:t>Dedicated directly to the description of </a:t>
            </a:r>
            <a:r>
              <a:rPr lang="en-US" sz="1200" b="1" dirty="0"/>
              <a:t>roles and abilities (KAS) </a:t>
            </a:r>
            <a:r>
              <a:rPr lang="en-US" sz="1200" dirty="0"/>
              <a:t>to fulfill related tasks.</a:t>
            </a:r>
          </a:p>
          <a:p>
            <a:r>
              <a:rPr lang="en-US" sz="1200" dirty="0"/>
              <a:t>Recognized as a most in-depth cybersecurity framework by most stakeholders.</a:t>
            </a:r>
          </a:p>
          <a:p>
            <a:r>
              <a:rPr lang="en-US" sz="1200" b="1" dirty="0"/>
              <a:t>Not related to industry sectors or Technologies and applications.</a:t>
            </a:r>
          </a:p>
          <a:p>
            <a:r>
              <a:rPr lang="en-US" sz="1200" dirty="0"/>
              <a:t>Allows identification of emerging changes at different levels (as roles, tasks, knowledge, skills, etc.)</a:t>
            </a:r>
          </a:p>
        </p:txBody>
      </p:sp>
      <p:pic>
        <p:nvPicPr>
          <p:cNvPr id="9" name="Picture 8">
            <a:extLst>
              <a:ext uri="{FF2B5EF4-FFF2-40B4-BE49-F238E27FC236}">
                <a16:creationId xmlns:a16="http://schemas.microsoft.com/office/drawing/2014/main" id="{D73D578C-DBEA-4F58-A391-17C4AC4EA31D}"/>
              </a:ext>
            </a:extLst>
          </p:cNvPr>
          <p:cNvPicPr>
            <a:picLocks noChangeAspect="1"/>
          </p:cNvPicPr>
          <p:nvPr/>
        </p:nvPicPr>
        <p:blipFill>
          <a:blip r:embed="rId3"/>
          <a:stretch>
            <a:fillRect/>
          </a:stretch>
        </p:blipFill>
        <p:spPr>
          <a:xfrm>
            <a:off x="2253858" y="3587220"/>
            <a:ext cx="2715019" cy="2953120"/>
          </a:xfrm>
          <a:prstGeom prst="rect">
            <a:avLst/>
          </a:prstGeom>
        </p:spPr>
      </p:pic>
      <p:sp>
        <p:nvSpPr>
          <p:cNvPr id="10" name="Flowchart: Connector 9">
            <a:extLst>
              <a:ext uri="{FF2B5EF4-FFF2-40B4-BE49-F238E27FC236}">
                <a16:creationId xmlns:a16="http://schemas.microsoft.com/office/drawing/2014/main" id="{C2D65FD4-EB58-472A-9B2B-6C3FEE13C760}"/>
              </a:ext>
            </a:extLst>
          </p:cNvPr>
          <p:cNvSpPr/>
          <p:nvPr/>
        </p:nvSpPr>
        <p:spPr>
          <a:xfrm>
            <a:off x="1872866" y="3739227"/>
            <a:ext cx="304800" cy="3048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pic>
        <p:nvPicPr>
          <p:cNvPr id="11" name="Picture 10">
            <a:extLst>
              <a:ext uri="{FF2B5EF4-FFF2-40B4-BE49-F238E27FC236}">
                <a16:creationId xmlns:a16="http://schemas.microsoft.com/office/drawing/2014/main" id="{BD32D1D2-EB78-4F63-98E0-C4A895C9B057}"/>
              </a:ext>
            </a:extLst>
          </p:cNvPr>
          <p:cNvPicPr>
            <a:picLocks noChangeAspect="1"/>
          </p:cNvPicPr>
          <p:nvPr/>
        </p:nvPicPr>
        <p:blipFill>
          <a:blip r:embed="rId4"/>
          <a:stretch>
            <a:fillRect/>
          </a:stretch>
        </p:blipFill>
        <p:spPr>
          <a:xfrm>
            <a:off x="6222276" y="4406285"/>
            <a:ext cx="3573607" cy="1008397"/>
          </a:xfrm>
          <a:prstGeom prst="rect">
            <a:avLst/>
          </a:prstGeom>
        </p:spPr>
      </p:pic>
      <p:sp>
        <p:nvSpPr>
          <p:cNvPr id="12" name="Flowchart: Connector 11">
            <a:extLst>
              <a:ext uri="{FF2B5EF4-FFF2-40B4-BE49-F238E27FC236}">
                <a16:creationId xmlns:a16="http://schemas.microsoft.com/office/drawing/2014/main" id="{D7C3416D-3BC1-4C22-BE1D-8401F0FD433B}"/>
              </a:ext>
            </a:extLst>
          </p:cNvPr>
          <p:cNvSpPr/>
          <p:nvPr/>
        </p:nvSpPr>
        <p:spPr>
          <a:xfrm>
            <a:off x="5917476" y="4097130"/>
            <a:ext cx="304800" cy="3048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Tree>
    <p:extLst>
      <p:ext uri="{BB962C8B-B14F-4D97-AF65-F5344CB8AC3E}">
        <p14:creationId xmlns:p14="http://schemas.microsoft.com/office/powerpoint/2010/main" val="34943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50538-8C49-46CB-B26D-4DF95A5B5291}"/>
              </a:ext>
            </a:extLst>
          </p:cNvPr>
          <p:cNvSpPr>
            <a:spLocks noGrp="1"/>
          </p:cNvSpPr>
          <p:nvPr>
            <p:ph type="title"/>
          </p:nvPr>
        </p:nvSpPr>
        <p:spPr/>
        <p:txBody>
          <a:bodyPr/>
          <a:lstStyle/>
          <a:p>
            <a:r>
              <a:rPr lang="en-US" dirty="0"/>
              <a:t>Model </a:t>
            </a:r>
            <a:br>
              <a:rPr lang="en-US" dirty="0"/>
            </a:br>
            <a:br>
              <a:rPr lang="en-US" dirty="0"/>
            </a:br>
            <a:endParaRPr lang="en-US" dirty="0">
              <a:solidFill>
                <a:schemeClr val="accent1"/>
              </a:solidFill>
            </a:endParaRPr>
          </a:p>
        </p:txBody>
      </p:sp>
      <p:pic>
        <p:nvPicPr>
          <p:cNvPr id="2" name="Picture 1">
            <a:extLst>
              <a:ext uri="{FF2B5EF4-FFF2-40B4-BE49-F238E27FC236}">
                <a16:creationId xmlns:a16="http://schemas.microsoft.com/office/drawing/2014/main" id="{3FDC3528-CFAC-4FF9-9A1B-4175560538AF}"/>
              </a:ext>
            </a:extLst>
          </p:cNvPr>
          <p:cNvPicPr>
            <a:picLocks noChangeAspect="1"/>
          </p:cNvPicPr>
          <p:nvPr/>
        </p:nvPicPr>
        <p:blipFill>
          <a:blip r:embed="rId3"/>
          <a:stretch>
            <a:fillRect/>
          </a:stretch>
        </p:blipFill>
        <p:spPr>
          <a:xfrm>
            <a:off x="3895794" y="182029"/>
            <a:ext cx="2819732" cy="3067016"/>
          </a:xfrm>
          <a:prstGeom prst="rect">
            <a:avLst/>
          </a:prstGeom>
        </p:spPr>
      </p:pic>
      <p:sp>
        <p:nvSpPr>
          <p:cNvPr id="3" name="TextBox 2">
            <a:extLst>
              <a:ext uri="{FF2B5EF4-FFF2-40B4-BE49-F238E27FC236}">
                <a16:creationId xmlns:a16="http://schemas.microsoft.com/office/drawing/2014/main" id="{4DAD5616-EA81-43C3-9B6A-49D1B0B5D944}"/>
              </a:ext>
            </a:extLst>
          </p:cNvPr>
          <p:cNvSpPr txBox="1"/>
          <p:nvPr/>
        </p:nvSpPr>
        <p:spPr>
          <a:xfrm>
            <a:off x="386757" y="1722247"/>
            <a:ext cx="3056709" cy="430887"/>
          </a:xfrm>
          <a:prstGeom prst="rect">
            <a:avLst/>
          </a:prstGeom>
          <a:noFill/>
        </p:spPr>
        <p:txBody>
          <a:bodyPr wrap="square" rtlCol="0">
            <a:spAutoFit/>
          </a:bodyPr>
          <a:lstStyle/>
          <a:p>
            <a:pPr algn="ctr"/>
            <a:r>
              <a:rPr lang="en-US" sz="1100" dirty="0"/>
              <a:t>Research domains are taken as functional domains, detailed by subdomains.</a:t>
            </a:r>
          </a:p>
        </p:txBody>
      </p:sp>
      <p:cxnSp>
        <p:nvCxnSpPr>
          <p:cNvPr id="7" name="Straight Arrow Connector 6">
            <a:extLst>
              <a:ext uri="{FF2B5EF4-FFF2-40B4-BE49-F238E27FC236}">
                <a16:creationId xmlns:a16="http://schemas.microsoft.com/office/drawing/2014/main" id="{82E901D0-1C1E-4AA9-88E8-5F58F9F37BB9}"/>
              </a:ext>
            </a:extLst>
          </p:cNvPr>
          <p:cNvCxnSpPr>
            <a:cxnSpLocks/>
            <a:endCxn id="3" idx="3"/>
          </p:cNvCxnSpPr>
          <p:nvPr/>
        </p:nvCxnSpPr>
        <p:spPr>
          <a:xfrm flipH="1">
            <a:off x="3443466" y="1931253"/>
            <a:ext cx="452328" cy="6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FB8B9E9-B83E-42E1-BA93-0AF91F926057}"/>
              </a:ext>
            </a:extLst>
          </p:cNvPr>
          <p:cNvPicPr>
            <a:picLocks noChangeAspect="1"/>
          </p:cNvPicPr>
          <p:nvPr/>
        </p:nvPicPr>
        <p:blipFill>
          <a:blip r:embed="rId4"/>
          <a:stretch>
            <a:fillRect/>
          </a:stretch>
        </p:blipFill>
        <p:spPr>
          <a:xfrm>
            <a:off x="4021294" y="5498188"/>
            <a:ext cx="2867403" cy="809121"/>
          </a:xfrm>
          <a:prstGeom prst="rect">
            <a:avLst/>
          </a:prstGeom>
        </p:spPr>
      </p:pic>
      <p:sp>
        <p:nvSpPr>
          <p:cNvPr id="9" name="Flowchart: Connector 8">
            <a:extLst>
              <a:ext uri="{FF2B5EF4-FFF2-40B4-BE49-F238E27FC236}">
                <a16:creationId xmlns:a16="http://schemas.microsoft.com/office/drawing/2014/main" id="{7B9C90E0-3160-4A7B-9FB7-BD12F7CDF2F5}"/>
              </a:ext>
            </a:extLst>
          </p:cNvPr>
          <p:cNvSpPr/>
          <p:nvPr/>
        </p:nvSpPr>
        <p:spPr>
          <a:xfrm>
            <a:off x="3974689" y="478971"/>
            <a:ext cx="304800" cy="3048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0" name="Flowchart: Connector 9">
            <a:extLst>
              <a:ext uri="{FF2B5EF4-FFF2-40B4-BE49-F238E27FC236}">
                <a16:creationId xmlns:a16="http://schemas.microsoft.com/office/drawing/2014/main" id="{9F91DB2B-C46B-4CD0-9661-2810AF39FF87}"/>
              </a:ext>
            </a:extLst>
          </p:cNvPr>
          <p:cNvSpPr/>
          <p:nvPr/>
        </p:nvSpPr>
        <p:spPr>
          <a:xfrm>
            <a:off x="3716494" y="5189033"/>
            <a:ext cx="304800" cy="30480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13" name="TextBox 12">
            <a:extLst>
              <a:ext uri="{FF2B5EF4-FFF2-40B4-BE49-F238E27FC236}">
                <a16:creationId xmlns:a16="http://schemas.microsoft.com/office/drawing/2014/main" id="{9F1E3EA8-9645-40C0-A58E-F16EFA1D941E}"/>
              </a:ext>
            </a:extLst>
          </p:cNvPr>
          <p:cNvSpPr txBox="1"/>
          <p:nvPr/>
        </p:nvSpPr>
        <p:spPr>
          <a:xfrm>
            <a:off x="386758" y="5471861"/>
            <a:ext cx="2795708" cy="430887"/>
          </a:xfrm>
          <a:prstGeom prst="rect">
            <a:avLst/>
          </a:prstGeom>
          <a:noFill/>
        </p:spPr>
        <p:txBody>
          <a:bodyPr wrap="square" rtlCol="0">
            <a:spAutoFit/>
          </a:bodyPr>
          <a:lstStyle/>
          <a:p>
            <a:pPr algn="ctr"/>
            <a:r>
              <a:rPr lang="en-US" sz="1100" dirty="0"/>
              <a:t>Links of Specialty area-Work role-Tasks analyzed</a:t>
            </a:r>
          </a:p>
        </p:txBody>
      </p:sp>
      <p:cxnSp>
        <p:nvCxnSpPr>
          <p:cNvPr id="14" name="Straight Arrow Connector 13">
            <a:extLst>
              <a:ext uri="{FF2B5EF4-FFF2-40B4-BE49-F238E27FC236}">
                <a16:creationId xmlns:a16="http://schemas.microsoft.com/office/drawing/2014/main" id="{56B4A381-9DAE-466C-BDCD-F135AAEC17B8}"/>
              </a:ext>
            </a:extLst>
          </p:cNvPr>
          <p:cNvCxnSpPr>
            <a:cxnSpLocks/>
            <a:endCxn id="13" idx="3"/>
          </p:cNvCxnSpPr>
          <p:nvPr/>
        </p:nvCxnSpPr>
        <p:spPr>
          <a:xfrm flipH="1" flipV="1">
            <a:off x="3182466" y="5687305"/>
            <a:ext cx="62453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2005A55-4AFB-4A11-89A3-D83A040C145A}"/>
              </a:ext>
            </a:extLst>
          </p:cNvPr>
          <p:cNvSpPr txBox="1"/>
          <p:nvPr/>
        </p:nvSpPr>
        <p:spPr>
          <a:xfrm>
            <a:off x="460004" y="3674184"/>
            <a:ext cx="1903599" cy="600164"/>
          </a:xfrm>
          <a:prstGeom prst="rect">
            <a:avLst/>
          </a:prstGeom>
          <a:solidFill>
            <a:srgbClr val="CC00CC">
              <a:alpha val="20000"/>
            </a:srgbClr>
          </a:solidFill>
        </p:spPr>
        <p:txBody>
          <a:bodyPr wrap="square" rtlCol="0">
            <a:spAutoFit/>
          </a:bodyPr>
          <a:lstStyle/>
          <a:p>
            <a:pPr algn="ctr"/>
            <a:r>
              <a:rPr lang="en-US" sz="1100" dirty="0"/>
              <a:t>NICE Work roles mapped to JRC functional domains at subdomain level</a:t>
            </a:r>
          </a:p>
        </p:txBody>
      </p:sp>
      <p:cxnSp>
        <p:nvCxnSpPr>
          <p:cNvPr id="16" name="Straight Arrow Connector 15">
            <a:extLst>
              <a:ext uri="{FF2B5EF4-FFF2-40B4-BE49-F238E27FC236}">
                <a16:creationId xmlns:a16="http://schemas.microsoft.com/office/drawing/2014/main" id="{FC320872-D7D7-402F-975F-B3079A972651}"/>
              </a:ext>
            </a:extLst>
          </p:cNvPr>
          <p:cNvCxnSpPr>
            <a:cxnSpLocks/>
            <a:endCxn id="15" idx="0"/>
          </p:cNvCxnSpPr>
          <p:nvPr/>
        </p:nvCxnSpPr>
        <p:spPr>
          <a:xfrm>
            <a:off x="1411804" y="2153134"/>
            <a:ext cx="0" cy="1521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EBEA473-6531-45BD-A46C-E4A0D9EC411A}"/>
              </a:ext>
            </a:extLst>
          </p:cNvPr>
          <p:cNvCxnSpPr>
            <a:cxnSpLocks/>
            <a:endCxn id="15" idx="2"/>
          </p:cNvCxnSpPr>
          <p:nvPr/>
        </p:nvCxnSpPr>
        <p:spPr>
          <a:xfrm flipV="1">
            <a:off x="1411803" y="4274348"/>
            <a:ext cx="1" cy="1197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27760C5-27D6-46F2-BEBE-AAC86FEA5E07}"/>
              </a:ext>
            </a:extLst>
          </p:cNvPr>
          <p:cNvSpPr txBox="1"/>
          <p:nvPr/>
        </p:nvSpPr>
        <p:spPr>
          <a:xfrm>
            <a:off x="2546218" y="3284032"/>
            <a:ext cx="1903599" cy="769441"/>
          </a:xfrm>
          <a:prstGeom prst="rect">
            <a:avLst/>
          </a:prstGeom>
          <a:solidFill>
            <a:srgbClr val="88BF2C">
              <a:alpha val="20000"/>
            </a:srgbClr>
          </a:solidFill>
        </p:spPr>
        <p:txBody>
          <a:bodyPr wrap="square" rtlCol="0">
            <a:spAutoFit/>
          </a:bodyPr>
          <a:lstStyle/>
          <a:p>
            <a:pPr algn="ctr"/>
            <a:r>
              <a:rPr lang="en-US" sz="1100" dirty="0"/>
              <a:t>Mapped functions primary alignment with:</a:t>
            </a:r>
          </a:p>
          <a:p>
            <a:pPr marL="171450" indent="-171450" algn="ctr">
              <a:buFontTx/>
              <a:buChar char="-"/>
            </a:pPr>
            <a:r>
              <a:rPr lang="en-US" sz="1100" dirty="0"/>
              <a:t>Practitioners</a:t>
            </a:r>
          </a:p>
          <a:p>
            <a:pPr marL="171450" indent="-171450" algn="ctr">
              <a:buFontTx/>
              <a:buChar char="-"/>
            </a:pPr>
            <a:r>
              <a:rPr lang="en-US" sz="1100" dirty="0"/>
              <a:t>T-SHARK program </a:t>
            </a:r>
          </a:p>
        </p:txBody>
      </p:sp>
      <p:sp>
        <p:nvSpPr>
          <p:cNvPr id="27" name="TextBox 26">
            <a:extLst>
              <a:ext uri="{FF2B5EF4-FFF2-40B4-BE49-F238E27FC236}">
                <a16:creationId xmlns:a16="http://schemas.microsoft.com/office/drawing/2014/main" id="{AD1B1F7F-7E6A-4944-AA68-805C2852109C}"/>
              </a:ext>
            </a:extLst>
          </p:cNvPr>
          <p:cNvSpPr txBox="1"/>
          <p:nvPr/>
        </p:nvSpPr>
        <p:spPr>
          <a:xfrm>
            <a:off x="2546217" y="4198932"/>
            <a:ext cx="1903599" cy="600164"/>
          </a:xfrm>
          <a:prstGeom prst="rect">
            <a:avLst/>
          </a:prstGeom>
          <a:solidFill>
            <a:srgbClr val="CC00CC">
              <a:alpha val="20000"/>
            </a:srgbClr>
          </a:solidFill>
        </p:spPr>
        <p:txBody>
          <a:bodyPr wrap="square" rtlCol="0">
            <a:spAutoFit/>
          </a:bodyPr>
          <a:lstStyle>
            <a:defPPr>
              <a:defRPr lang="en-US"/>
            </a:defPPr>
            <a:lvl1pPr algn="ctr">
              <a:defRPr sz="1100"/>
            </a:lvl1pPr>
          </a:lstStyle>
          <a:p>
            <a:r>
              <a:rPr lang="en-US" dirty="0"/>
              <a:t>Finetuned functions including emerging roles and functions</a:t>
            </a:r>
          </a:p>
        </p:txBody>
      </p:sp>
      <p:cxnSp>
        <p:nvCxnSpPr>
          <p:cNvPr id="29" name="Connector: Elbow 28">
            <a:extLst>
              <a:ext uri="{FF2B5EF4-FFF2-40B4-BE49-F238E27FC236}">
                <a16:creationId xmlns:a16="http://schemas.microsoft.com/office/drawing/2014/main" id="{C480566D-3D2D-411C-9C13-DBAAC764C1BC}"/>
              </a:ext>
            </a:extLst>
          </p:cNvPr>
          <p:cNvCxnSpPr>
            <a:cxnSpLocks/>
          </p:cNvCxnSpPr>
          <p:nvPr/>
        </p:nvCxnSpPr>
        <p:spPr>
          <a:xfrm flipV="1">
            <a:off x="1954300" y="3430600"/>
            <a:ext cx="591917" cy="243585"/>
          </a:xfrm>
          <a:prstGeom prst="bentConnector3">
            <a:avLst>
              <a:gd name="adj1" fmla="val -149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DE85C5D-A412-4A85-81AC-E4F53374239C}"/>
              </a:ext>
            </a:extLst>
          </p:cNvPr>
          <p:cNvCxnSpPr>
            <a:cxnSpLocks/>
            <a:stCxn id="25" idx="2"/>
            <a:endCxn id="27" idx="0"/>
          </p:cNvCxnSpPr>
          <p:nvPr/>
        </p:nvCxnSpPr>
        <p:spPr>
          <a:xfrm flipH="1">
            <a:off x="3498017" y="4053473"/>
            <a:ext cx="1" cy="145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FD51597-66C9-4743-A59B-010F5432C9FE}"/>
              </a:ext>
            </a:extLst>
          </p:cNvPr>
          <p:cNvCxnSpPr>
            <a:cxnSpLocks/>
            <a:stCxn id="37" idx="2"/>
          </p:cNvCxnSpPr>
          <p:nvPr/>
        </p:nvCxnSpPr>
        <p:spPr>
          <a:xfrm>
            <a:off x="734964" y="4927000"/>
            <a:ext cx="10258833" cy="0"/>
          </a:xfrm>
          <a:prstGeom prst="straightConnector1">
            <a:avLst/>
          </a:prstGeom>
          <a:ln w="60325">
            <a:solidFill>
              <a:srgbClr val="001F87"/>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6CEC3FC-B6C1-4590-92EE-9D941A8C4A9C}"/>
              </a:ext>
            </a:extLst>
          </p:cNvPr>
          <p:cNvSpPr txBox="1"/>
          <p:nvPr/>
        </p:nvSpPr>
        <p:spPr>
          <a:xfrm>
            <a:off x="40199" y="4619223"/>
            <a:ext cx="1389529" cy="307777"/>
          </a:xfrm>
          <a:prstGeom prst="rect">
            <a:avLst/>
          </a:prstGeom>
          <a:noFill/>
        </p:spPr>
        <p:txBody>
          <a:bodyPr wrap="square" rtlCol="0">
            <a:spAutoFit/>
          </a:bodyPr>
          <a:lstStyle/>
          <a:p>
            <a:pPr algn="ctr"/>
            <a:r>
              <a:rPr lang="en-US" sz="1400" dirty="0">
                <a:solidFill>
                  <a:srgbClr val="001F87"/>
                </a:solidFill>
              </a:rPr>
              <a:t>T9.1 last mile</a:t>
            </a:r>
          </a:p>
        </p:txBody>
      </p:sp>
      <p:sp>
        <p:nvSpPr>
          <p:cNvPr id="38" name="TextBox 37">
            <a:extLst>
              <a:ext uri="{FF2B5EF4-FFF2-40B4-BE49-F238E27FC236}">
                <a16:creationId xmlns:a16="http://schemas.microsoft.com/office/drawing/2014/main" id="{64758820-AB90-4E81-B46E-D1386DC185A3}"/>
              </a:ext>
            </a:extLst>
          </p:cNvPr>
          <p:cNvSpPr txBox="1"/>
          <p:nvPr/>
        </p:nvSpPr>
        <p:spPr>
          <a:xfrm>
            <a:off x="4633195" y="4202384"/>
            <a:ext cx="2103095" cy="600164"/>
          </a:xfrm>
          <a:prstGeom prst="rect">
            <a:avLst/>
          </a:prstGeom>
          <a:solidFill>
            <a:srgbClr val="88BF2C">
              <a:alpha val="20000"/>
            </a:srgbClr>
          </a:solidFill>
        </p:spPr>
        <p:txBody>
          <a:bodyPr wrap="square" rtlCol="0">
            <a:spAutoFit/>
          </a:bodyPr>
          <a:lstStyle/>
          <a:p>
            <a:pPr algn="ctr"/>
            <a:r>
              <a:rPr lang="en-US" sz="1100" dirty="0"/>
              <a:t>Shared as template with WP 4&amp;9 partners for review and alignment with practitioners</a:t>
            </a:r>
          </a:p>
        </p:txBody>
      </p:sp>
      <p:cxnSp>
        <p:nvCxnSpPr>
          <p:cNvPr id="39" name="Straight Arrow Connector 38">
            <a:extLst>
              <a:ext uri="{FF2B5EF4-FFF2-40B4-BE49-F238E27FC236}">
                <a16:creationId xmlns:a16="http://schemas.microsoft.com/office/drawing/2014/main" id="{8AE69180-0587-4323-B443-B8324E835BBC}"/>
              </a:ext>
            </a:extLst>
          </p:cNvPr>
          <p:cNvCxnSpPr>
            <a:cxnSpLocks/>
            <a:stCxn id="27" idx="3"/>
            <a:endCxn id="38" idx="1"/>
          </p:cNvCxnSpPr>
          <p:nvPr/>
        </p:nvCxnSpPr>
        <p:spPr>
          <a:xfrm>
            <a:off x="4449816" y="4499014"/>
            <a:ext cx="183379" cy="3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56D483E-5C9B-48A8-8521-133CD73FF1B6}"/>
              </a:ext>
            </a:extLst>
          </p:cNvPr>
          <p:cNvSpPr txBox="1"/>
          <p:nvPr/>
        </p:nvSpPr>
        <p:spPr>
          <a:xfrm>
            <a:off x="4633195" y="3301777"/>
            <a:ext cx="2103095" cy="430887"/>
          </a:xfrm>
          <a:prstGeom prst="rect">
            <a:avLst/>
          </a:prstGeom>
          <a:solidFill>
            <a:srgbClr val="CC00CC">
              <a:alpha val="20000"/>
            </a:srgbClr>
          </a:solidFill>
        </p:spPr>
        <p:txBody>
          <a:bodyPr wrap="square" rtlCol="0">
            <a:spAutoFit/>
          </a:bodyPr>
          <a:lstStyle>
            <a:defPPr>
              <a:defRPr lang="en-US"/>
            </a:defPPr>
            <a:lvl1pPr algn="ctr">
              <a:defRPr sz="1100"/>
            </a:lvl1pPr>
          </a:lstStyle>
          <a:p>
            <a:r>
              <a:rPr lang="en-US" dirty="0"/>
              <a:t>Finetuned roles catalogue with emerging roles and tasks</a:t>
            </a:r>
          </a:p>
        </p:txBody>
      </p:sp>
      <p:cxnSp>
        <p:nvCxnSpPr>
          <p:cNvPr id="43" name="Straight Arrow Connector 42">
            <a:extLst>
              <a:ext uri="{FF2B5EF4-FFF2-40B4-BE49-F238E27FC236}">
                <a16:creationId xmlns:a16="http://schemas.microsoft.com/office/drawing/2014/main" id="{737D1A6A-1063-4764-9511-FA86513F88F7}"/>
              </a:ext>
            </a:extLst>
          </p:cNvPr>
          <p:cNvCxnSpPr>
            <a:cxnSpLocks/>
            <a:stCxn id="38" idx="0"/>
            <a:endCxn id="42" idx="2"/>
          </p:cNvCxnSpPr>
          <p:nvPr/>
        </p:nvCxnSpPr>
        <p:spPr>
          <a:xfrm flipV="1">
            <a:off x="5684743" y="3732664"/>
            <a:ext cx="0" cy="469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B85873-32BB-40F2-9A7F-AAACF1AE1F91}"/>
              </a:ext>
            </a:extLst>
          </p:cNvPr>
          <p:cNvSpPr txBox="1"/>
          <p:nvPr/>
        </p:nvSpPr>
        <p:spPr>
          <a:xfrm>
            <a:off x="6937124" y="3221092"/>
            <a:ext cx="2103095" cy="600164"/>
          </a:xfrm>
          <a:prstGeom prst="rect">
            <a:avLst/>
          </a:prstGeom>
          <a:solidFill>
            <a:srgbClr val="CC00CC">
              <a:alpha val="20000"/>
            </a:srgbClr>
          </a:solidFill>
        </p:spPr>
        <p:txBody>
          <a:bodyPr wrap="square" rtlCol="0">
            <a:spAutoFit/>
          </a:bodyPr>
          <a:lstStyle>
            <a:defPPr>
              <a:defRPr lang="en-US"/>
            </a:defPPr>
            <a:lvl1pPr algn="ctr">
              <a:defRPr sz="1100"/>
            </a:lvl1pPr>
          </a:lstStyle>
          <a:p>
            <a:r>
              <a:rPr lang="en-US" dirty="0"/>
              <a:t>T-SHARK relevant emerging roles and tasks extracted and merged with Knowledge</a:t>
            </a:r>
          </a:p>
        </p:txBody>
      </p:sp>
      <p:sp>
        <p:nvSpPr>
          <p:cNvPr id="47" name="TextBox 46">
            <a:extLst>
              <a:ext uri="{FF2B5EF4-FFF2-40B4-BE49-F238E27FC236}">
                <a16:creationId xmlns:a16="http://schemas.microsoft.com/office/drawing/2014/main" id="{2C087497-362B-41EA-A624-2AC141B0DBFB}"/>
              </a:ext>
            </a:extLst>
          </p:cNvPr>
          <p:cNvSpPr txBox="1"/>
          <p:nvPr/>
        </p:nvSpPr>
        <p:spPr>
          <a:xfrm>
            <a:off x="6937123" y="4190155"/>
            <a:ext cx="2103095" cy="600164"/>
          </a:xfrm>
          <a:prstGeom prst="rect">
            <a:avLst/>
          </a:prstGeom>
          <a:solidFill>
            <a:srgbClr val="88BF2C">
              <a:alpha val="20000"/>
            </a:srgbClr>
          </a:solidFill>
        </p:spPr>
        <p:txBody>
          <a:bodyPr wrap="square" rtlCol="0">
            <a:spAutoFit/>
          </a:bodyPr>
          <a:lstStyle/>
          <a:p>
            <a:pPr algn="ctr"/>
            <a:r>
              <a:rPr lang="en-US" sz="1100" dirty="0"/>
              <a:t>Knowledge catalogue aligned with T_SHARK partners and mapped to Roles</a:t>
            </a:r>
          </a:p>
        </p:txBody>
      </p:sp>
      <p:cxnSp>
        <p:nvCxnSpPr>
          <p:cNvPr id="51" name="Straight Arrow Connector 50">
            <a:extLst>
              <a:ext uri="{FF2B5EF4-FFF2-40B4-BE49-F238E27FC236}">
                <a16:creationId xmlns:a16="http://schemas.microsoft.com/office/drawing/2014/main" id="{F37116F9-077B-4D8A-B424-2F00FCEF2BEC}"/>
              </a:ext>
            </a:extLst>
          </p:cNvPr>
          <p:cNvCxnSpPr>
            <a:cxnSpLocks/>
            <a:stCxn id="42" idx="3"/>
            <a:endCxn id="46" idx="1"/>
          </p:cNvCxnSpPr>
          <p:nvPr/>
        </p:nvCxnSpPr>
        <p:spPr>
          <a:xfrm>
            <a:off x="6736290" y="3517221"/>
            <a:ext cx="200834" cy="3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E5878E6-3548-4938-810C-2CA3EA3D1B34}"/>
              </a:ext>
            </a:extLst>
          </p:cNvPr>
          <p:cNvCxnSpPr>
            <a:cxnSpLocks/>
            <a:stCxn id="46" idx="2"/>
            <a:endCxn id="47" idx="0"/>
          </p:cNvCxnSpPr>
          <p:nvPr/>
        </p:nvCxnSpPr>
        <p:spPr>
          <a:xfrm flipH="1">
            <a:off x="7988671" y="3821256"/>
            <a:ext cx="1" cy="368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F759D6FC-1A7E-4F9E-B972-B589BFC6EF82}"/>
              </a:ext>
            </a:extLst>
          </p:cNvPr>
          <p:cNvCxnSpPr>
            <a:cxnSpLocks/>
            <a:stCxn id="47" idx="3"/>
            <a:endCxn id="59" idx="1"/>
          </p:cNvCxnSpPr>
          <p:nvPr/>
        </p:nvCxnSpPr>
        <p:spPr>
          <a:xfrm flipV="1">
            <a:off x="9040218" y="2887151"/>
            <a:ext cx="737171" cy="160308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0ABBB01-E1BF-4740-B87D-C602BF759865}"/>
              </a:ext>
            </a:extLst>
          </p:cNvPr>
          <p:cNvSpPr txBox="1"/>
          <p:nvPr/>
        </p:nvSpPr>
        <p:spPr>
          <a:xfrm>
            <a:off x="9777389" y="2756346"/>
            <a:ext cx="1319783" cy="261610"/>
          </a:xfrm>
          <a:prstGeom prst="rect">
            <a:avLst/>
          </a:prstGeom>
          <a:solidFill>
            <a:srgbClr val="39B3B0">
              <a:alpha val="20000"/>
            </a:srgbClr>
          </a:solidFill>
        </p:spPr>
        <p:txBody>
          <a:bodyPr wrap="square" rtlCol="0">
            <a:spAutoFit/>
          </a:bodyPr>
          <a:lstStyle/>
          <a:p>
            <a:pPr algn="ctr"/>
            <a:r>
              <a:rPr lang="en-US" sz="1100" dirty="0"/>
              <a:t>D9.1</a:t>
            </a:r>
          </a:p>
        </p:txBody>
      </p:sp>
      <p:sp>
        <p:nvSpPr>
          <p:cNvPr id="61" name="TextBox 60">
            <a:extLst>
              <a:ext uri="{FF2B5EF4-FFF2-40B4-BE49-F238E27FC236}">
                <a16:creationId xmlns:a16="http://schemas.microsoft.com/office/drawing/2014/main" id="{49C153EF-9E55-429E-B5FD-F010DBB3AF17}"/>
              </a:ext>
            </a:extLst>
          </p:cNvPr>
          <p:cNvSpPr txBox="1"/>
          <p:nvPr/>
        </p:nvSpPr>
        <p:spPr>
          <a:xfrm>
            <a:off x="9777389" y="3174972"/>
            <a:ext cx="1319795" cy="600164"/>
          </a:xfrm>
          <a:prstGeom prst="rect">
            <a:avLst/>
          </a:prstGeom>
          <a:solidFill>
            <a:srgbClr val="39B3B0">
              <a:alpha val="20000"/>
            </a:srgbClr>
          </a:solidFill>
        </p:spPr>
        <p:txBody>
          <a:bodyPr wrap="square" rtlCol="0">
            <a:spAutoFit/>
          </a:bodyPr>
          <a:lstStyle/>
          <a:p>
            <a:pPr algn="ctr"/>
            <a:r>
              <a:rPr lang="en-US" sz="1100" dirty="0"/>
              <a:t>T9.1 output as input for T9.2 &amp;T9.3</a:t>
            </a:r>
          </a:p>
        </p:txBody>
      </p:sp>
      <p:cxnSp>
        <p:nvCxnSpPr>
          <p:cNvPr id="63" name="Straight Arrow Connector 62">
            <a:extLst>
              <a:ext uri="{FF2B5EF4-FFF2-40B4-BE49-F238E27FC236}">
                <a16:creationId xmlns:a16="http://schemas.microsoft.com/office/drawing/2014/main" id="{44EF637D-5354-465F-99CB-3933476137A5}"/>
              </a:ext>
            </a:extLst>
          </p:cNvPr>
          <p:cNvCxnSpPr>
            <a:cxnSpLocks/>
            <a:endCxn id="61" idx="1"/>
          </p:cNvCxnSpPr>
          <p:nvPr/>
        </p:nvCxnSpPr>
        <p:spPr>
          <a:xfrm>
            <a:off x="9408804" y="3475054"/>
            <a:ext cx="3685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C426FEBA-E9C0-4A88-8F01-AE2159E7F992}"/>
              </a:ext>
            </a:extLst>
          </p:cNvPr>
          <p:cNvSpPr txBox="1"/>
          <p:nvPr/>
        </p:nvSpPr>
        <p:spPr>
          <a:xfrm>
            <a:off x="7527974" y="1265000"/>
            <a:ext cx="2249415" cy="769441"/>
          </a:xfrm>
          <a:prstGeom prst="rect">
            <a:avLst/>
          </a:prstGeom>
          <a:solidFill>
            <a:srgbClr val="39B3B0">
              <a:alpha val="20000"/>
            </a:srgbClr>
          </a:solidFill>
        </p:spPr>
        <p:txBody>
          <a:bodyPr wrap="square" rtlCol="0">
            <a:spAutoFit/>
          </a:bodyPr>
          <a:lstStyle/>
          <a:p>
            <a:pPr algn="ctr"/>
            <a:r>
              <a:rPr lang="en-US" sz="1100" dirty="0"/>
              <a:t>Recommendations on JRC taxonomy enrichment and further development as detailed framework </a:t>
            </a:r>
          </a:p>
        </p:txBody>
      </p:sp>
      <p:cxnSp>
        <p:nvCxnSpPr>
          <p:cNvPr id="68" name="Straight Arrow Connector 67">
            <a:extLst>
              <a:ext uri="{FF2B5EF4-FFF2-40B4-BE49-F238E27FC236}">
                <a16:creationId xmlns:a16="http://schemas.microsoft.com/office/drawing/2014/main" id="{F72565D9-4ED9-491A-864A-C2F1DF42C653}"/>
              </a:ext>
            </a:extLst>
          </p:cNvPr>
          <p:cNvCxnSpPr>
            <a:cxnSpLocks/>
            <a:stCxn id="67" idx="1"/>
          </p:cNvCxnSpPr>
          <p:nvPr/>
        </p:nvCxnSpPr>
        <p:spPr>
          <a:xfrm flipH="1" flipV="1">
            <a:off x="6715526" y="1643817"/>
            <a:ext cx="812448" cy="5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6755529-B29E-427D-A96D-3ECBF6F3F978}"/>
              </a:ext>
            </a:extLst>
          </p:cNvPr>
          <p:cNvCxnSpPr>
            <a:cxnSpLocks/>
          </p:cNvCxnSpPr>
          <p:nvPr/>
        </p:nvCxnSpPr>
        <p:spPr>
          <a:xfrm flipV="1">
            <a:off x="9408804" y="2034441"/>
            <a:ext cx="0" cy="852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5762C9-4FB5-4AF5-872B-F5AE5888C5E4}"/>
              </a:ext>
            </a:extLst>
          </p:cNvPr>
          <p:cNvSpPr txBox="1"/>
          <p:nvPr/>
        </p:nvSpPr>
        <p:spPr>
          <a:xfrm>
            <a:off x="9778512" y="3976689"/>
            <a:ext cx="1319795" cy="577081"/>
          </a:xfrm>
          <a:prstGeom prst="rect">
            <a:avLst/>
          </a:prstGeom>
          <a:solidFill>
            <a:srgbClr val="88BF2C">
              <a:alpha val="20000"/>
            </a:srgbClr>
          </a:solidFill>
        </p:spPr>
        <p:txBody>
          <a:bodyPr wrap="square" rtlCol="0">
            <a:spAutoFit/>
          </a:bodyPr>
          <a:lstStyle>
            <a:defPPr>
              <a:defRPr lang="en-US"/>
            </a:defPPr>
            <a:lvl1pPr algn="ctr">
              <a:defRPr sz="1100"/>
            </a:lvl1pPr>
          </a:lstStyle>
          <a:p>
            <a:r>
              <a:rPr lang="en-US" sz="1050" dirty="0"/>
              <a:t>Further filling based on other SPARTA programs</a:t>
            </a:r>
          </a:p>
        </p:txBody>
      </p:sp>
      <p:cxnSp>
        <p:nvCxnSpPr>
          <p:cNvPr id="77" name="Straight Arrow Connector 76">
            <a:extLst>
              <a:ext uri="{FF2B5EF4-FFF2-40B4-BE49-F238E27FC236}">
                <a16:creationId xmlns:a16="http://schemas.microsoft.com/office/drawing/2014/main" id="{9B285075-D219-499F-8BD5-1AA7F05AB6EB}"/>
              </a:ext>
            </a:extLst>
          </p:cNvPr>
          <p:cNvCxnSpPr>
            <a:cxnSpLocks/>
          </p:cNvCxnSpPr>
          <p:nvPr/>
        </p:nvCxnSpPr>
        <p:spPr>
          <a:xfrm>
            <a:off x="9408804" y="4271098"/>
            <a:ext cx="3685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671A979-AA39-4E03-88EB-89D40B32030C}"/>
              </a:ext>
            </a:extLst>
          </p:cNvPr>
          <p:cNvSpPr txBox="1"/>
          <p:nvPr/>
        </p:nvSpPr>
        <p:spPr>
          <a:xfrm>
            <a:off x="7527973" y="5896063"/>
            <a:ext cx="2249415" cy="430887"/>
          </a:xfrm>
          <a:prstGeom prst="rect">
            <a:avLst/>
          </a:prstGeom>
          <a:solidFill>
            <a:srgbClr val="39B3B0">
              <a:alpha val="20000"/>
            </a:srgbClr>
          </a:solidFill>
        </p:spPr>
        <p:txBody>
          <a:bodyPr wrap="square" rtlCol="0">
            <a:spAutoFit/>
          </a:bodyPr>
          <a:lstStyle/>
          <a:p>
            <a:pPr algn="ctr"/>
            <a:r>
              <a:rPr lang="en-US" sz="1100" dirty="0"/>
              <a:t>Recommendations on application of NICE in EU</a:t>
            </a:r>
          </a:p>
        </p:txBody>
      </p:sp>
      <p:sp>
        <p:nvSpPr>
          <p:cNvPr id="83" name="TextBox 82">
            <a:extLst>
              <a:ext uri="{FF2B5EF4-FFF2-40B4-BE49-F238E27FC236}">
                <a16:creationId xmlns:a16="http://schemas.microsoft.com/office/drawing/2014/main" id="{F658A49D-7202-4124-B2FC-D861982CF584}"/>
              </a:ext>
            </a:extLst>
          </p:cNvPr>
          <p:cNvSpPr txBox="1"/>
          <p:nvPr/>
        </p:nvSpPr>
        <p:spPr>
          <a:xfrm>
            <a:off x="7526228" y="5355645"/>
            <a:ext cx="2249415" cy="430887"/>
          </a:xfrm>
          <a:prstGeom prst="rect">
            <a:avLst/>
          </a:prstGeom>
          <a:solidFill>
            <a:srgbClr val="39B3B0">
              <a:alpha val="20000"/>
            </a:srgbClr>
          </a:solidFill>
        </p:spPr>
        <p:txBody>
          <a:bodyPr wrap="square" rtlCol="0">
            <a:spAutoFit/>
          </a:bodyPr>
          <a:lstStyle/>
          <a:p>
            <a:pPr algn="ctr"/>
            <a:r>
              <a:rPr lang="en-US" sz="1100" dirty="0"/>
              <a:t>Relevant NICE improvement recommendations </a:t>
            </a:r>
          </a:p>
        </p:txBody>
      </p:sp>
      <p:cxnSp>
        <p:nvCxnSpPr>
          <p:cNvPr id="85" name="Connector: Elbow 84">
            <a:extLst>
              <a:ext uri="{FF2B5EF4-FFF2-40B4-BE49-F238E27FC236}">
                <a16:creationId xmlns:a16="http://schemas.microsoft.com/office/drawing/2014/main" id="{295DE445-C411-4ADE-92AC-B9AEAFE6B3B6}"/>
              </a:ext>
            </a:extLst>
          </p:cNvPr>
          <p:cNvCxnSpPr>
            <a:endCxn id="83" idx="3"/>
          </p:cNvCxnSpPr>
          <p:nvPr/>
        </p:nvCxnSpPr>
        <p:spPr>
          <a:xfrm rot="16200000" flipH="1">
            <a:off x="9051797" y="4847243"/>
            <a:ext cx="1080852" cy="366839"/>
          </a:xfrm>
          <a:prstGeom prst="bentConnector4">
            <a:avLst>
              <a:gd name="adj1" fmla="val 71552"/>
              <a:gd name="adj2" fmla="val 16231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CD0F5126-8A96-45B1-8BBD-9517C46BFDD3}"/>
              </a:ext>
            </a:extLst>
          </p:cNvPr>
          <p:cNvCxnSpPr>
            <a:endCxn id="78" idx="3"/>
          </p:cNvCxnSpPr>
          <p:nvPr/>
        </p:nvCxnSpPr>
        <p:spPr>
          <a:xfrm rot="5400000">
            <a:off x="9625271" y="5723206"/>
            <a:ext cx="540419" cy="23618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BA620838-FEBE-4C33-9E0B-783E1F5F399B}"/>
              </a:ext>
            </a:extLst>
          </p:cNvPr>
          <p:cNvCxnSpPr>
            <a:cxnSpLocks/>
            <a:stCxn id="83" idx="1"/>
          </p:cNvCxnSpPr>
          <p:nvPr/>
        </p:nvCxnSpPr>
        <p:spPr>
          <a:xfrm flipH="1" flipV="1">
            <a:off x="6937123" y="5571088"/>
            <a:ext cx="58910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F4026555-AA39-4622-AB07-CDAF35051D9D}"/>
              </a:ext>
            </a:extLst>
          </p:cNvPr>
          <p:cNvSpPr txBox="1"/>
          <p:nvPr/>
        </p:nvSpPr>
        <p:spPr>
          <a:xfrm>
            <a:off x="8180643" y="6569111"/>
            <a:ext cx="185449" cy="208038"/>
          </a:xfrm>
          <a:prstGeom prst="rect">
            <a:avLst/>
          </a:prstGeom>
          <a:solidFill>
            <a:srgbClr val="CC00CC">
              <a:alpha val="20000"/>
            </a:srgbClr>
          </a:solidFill>
        </p:spPr>
        <p:txBody>
          <a:bodyPr wrap="square" rtlCol="0">
            <a:spAutoFit/>
          </a:bodyPr>
          <a:lstStyle/>
          <a:p>
            <a:pPr algn="ctr"/>
            <a:endParaRPr lang="en-US" sz="1100" dirty="0"/>
          </a:p>
        </p:txBody>
      </p:sp>
      <p:sp>
        <p:nvSpPr>
          <p:cNvPr id="94" name="TextBox 93">
            <a:extLst>
              <a:ext uri="{FF2B5EF4-FFF2-40B4-BE49-F238E27FC236}">
                <a16:creationId xmlns:a16="http://schemas.microsoft.com/office/drawing/2014/main" id="{EAE112BE-60B6-4144-8A46-7A402CE10705}"/>
              </a:ext>
            </a:extLst>
          </p:cNvPr>
          <p:cNvSpPr txBox="1"/>
          <p:nvPr/>
        </p:nvSpPr>
        <p:spPr>
          <a:xfrm>
            <a:off x="8259788" y="6561705"/>
            <a:ext cx="1225355" cy="215444"/>
          </a:xfrm>
          <a:prstGeom prst="rect">
            <a:avLst/>
          </a:prstGeom>
          <a:noFill/>
        </p:spPr>
        <p:txBody>
          <a:bodyPr wrap="square" rtlCol="0">
            <a:spAutoFit/>
          </a:bodyPr>
          <a:lstStyle/>
          <a:p>
            <a:pPr algn="ctr"/>
            <a:r>
              <a:rPr lang="en-US" sz="800" dirty="0"/>
              <a:t>- T9.1 lead execution</a:t>
            </a:r>
          </a:p>
        </p:txBody>
      </p:sp>
      <p:sp>
        <p:nvSpPr>
          <p:cNvPr id="95" name="TextBox 94">
            <a:extLst>
              <a:ext uri="{FF2B5EF4-FFF2-40B4-BE49-F238E27FC236}">
                <a16:creationId xmlns:a16="http://schemas.microsoft.com/office/drawing/2014/main" id="{389688C3-2776-48A2-98DB-E1E065D45191}"/>
              </a:ext>
            </a:extLst>
          </p:cNvPr>
          <p:cNvSpPr txBox="1"/>
          <p:nvPr/>
        </p:nvSpPr>
        <p:spPr>
          <a:xfrm>
            <a:off x="9508958" y="6576517"/>
            <a:ext cx="165981" cy="200632"/>
          </a:xfrm>
          <a:prstGeom prst="rect">
            <a:avLst/>
          </a:prstGeom>
          <a:solidFill>
            <a:srgbClr val="88BF2C">
              <a:alpha val="20000"/>
            </a:srgbClr>
          </a:solidFill>
        </p:spPr>
        <p:txBody>
          <a:bodyPr wrap="square" rtlCol="0">
            <a:spAutoFit/>
          </a:bodyPr>
          <a:lstStyle>
            <a:defPPr>
              <a:defRPr lang="en-US"/>
            </a:defPPr>
            <a:lvl1pPr algn="ctr">
              <a:defRPr sz="1100"/>
            </a:lvl1pPr>
          </a:lstStyle>
          <a:p>
            <a:endParaRPr lang="en-US" dirty="0"/>
          </a:p>
        </p:txBody>
      </p:sp>
      <p:sp>
        <p:nvSpPr>
          <p:cNvPr id="96" name="TextBox 95">
            <a:extLst>
              <a:ext uri="{FF2B5EF4-FFF2-40B4-BE49-F238E27FC236}">
                <a16:creationId xmlns:a16="http://schemas.microsoft.com/office/drawing/2014/main" id="{84E98E9F-F751-4752-B803-4CE27631B81C}"/>
              </a:ext>
            </a:extLst>
          </p:cNvPr>
          <p:cNvSpPr txBox="1"/>
          <p:nvPr/>
        </p:nvSpPr>
        <p:spPr>
          <a:xfrm>
            <a:off x="9588103" y="6569111"/>
            <a:ext cx="1306036" cy="215444"/>
          </a:xfrm>
          <a:prstGeom prst="rect">
            <a:avLst/>
          </a:prstGeom>
          <a:noFill/>
        </p:spPr>
        <p:txBody>
          <a:bodyPr wrap="square" rtlCol="0">
            <a:spAutoFit/>
          </a:bodyPr>
          <a:lstStyle/>
          <a:p>
            <a:pPr algn="ctr"/>
            <a:r>
              <a:rPr lang="en-US" sz="800" dirty="0"/>
              <a:t>- Executed with partners</a:t>
            </a:r>
          </a:p>
        </p:txBody>
      </p:sp>
      <p:sp>
        <p:nvSpPr>
          <p:cNvPr id="97" name="TextBox 96">
            <a:extLst>
              <a:ext uri="{FF2B5EF4-FFF2-40B4-BE49-F238E27FC236}">
                <a16:creationId xmlns:a16="http://schemas.microsoft.com/office/drawing/2014/main" id="{5AB71B94-0B37-458A-8EB4-2B144FF75FFA}"/>
              </a:ext>
            </a:extLst>
          </p:cNvPr>
          <p:cNvSpPr txBox="1"/>
          <p:nvPr/>
        </p:nvSpPr>
        <p:spPr>
          <a:xfrm>
            <a:off x="10931273" y="6585144"/>
            <a:ext cx="167034" cy="192005"/>
          </a:xfrm>
          <a:prstGeom prst="rect">
            <a:avLst/>
          </a:prstGeom>
          <a:solidFill>
            <a:srgbClr val="39B3B0">
              <a:alpha val="20000"/>
            </a:srgbClr>
          </a:solidFill>
        </p:spPr>
        <p:txBody>
          <a:bodyPr wrap="square" rtlCol="0">
            <a:spAutoFit/>
          </a:bodyPr>
          <a:lstStyle>
            <a:defPPr>
              <a:defRPr lang="en-US"/>
            </a:defPPr>
            <a:lvl1pPr algn="ctr">
              <a:defRPr sz="1100"/>
            </a:lvl1pPr>
          </a:lstStyle>
          <a:p>
            <a:endParaRPr lang="en-US" dirty="0"/>
          </a:p>
        </p:txBody>
      </p:sp>
      <p:sp>
        <p:nvSpPr>
          <p:cNvPr id="98" name="TextBox 97">
            <a:extLst>
              <a:ext uri="{FF2B5EF4-FFF2-40B4-BE49-F238E27FC236}">
                <a16:creationId xmlns:a16="http://schemas.microsoft.com/office/drawing/2014/main" id="{A69D402B-B5D8-4A64-97EC-A15EBD63A0F7}"/>
              </a:ext>
            </a:extLst>
          </p:cNvPr>
          <p:cNvSpPr txBox="1"/>
          <p:nvPr/>
        </p:nvSpPr>
        <p:spPr>
          <a:xfrm>
            <a:off x="11010417" y="6577737"/>
            <a:ext cx="641869" cy="215444"/>
          </a:xfrm>
          <a:prstGeom prst="rect">
            <a:avLst/>
          </a:prstGeom>
          <a:noFill/>
        </p:spPr>
        <p:txBody>
          <a:bodyPr wrap="square" rtlCol="0">
            <a:spAutoFit/>
          </a:bodyPr>
          <a:lstStyle/>
          <a:p>
            <a:pPr algn="ctr"/>
            <a:r>
              <a:rPr lang="en-US" sz="800" dirty="0"/>
              <a:t>- Outputs</a:t>
            </a:r>
          </a:p>
        </p:txBody>
      </p:sp>
    </p:spTree>
    <p:extLst>
      <p:ext uri="{BB962C8B-B14F-4D97-AF65-F5344CB8AC3E}">
        <p14:creationId xmlns:p14="http://schemas.microsoft.com/office/powerpoint/2010/main" val="3247660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50538-8C49-46CB-B26D-4DF95A5B5291}"/>
              </a:ext>
            </a:extLst>
          </p:cNvPr>
          <p:cNvSpPr>
            <a:spLocks noGrp="1"/>
          </p:cNvSpPr>
          <p:nvPr>
            <p:ph type="title"/>
          </p:nvPr>
        </p:nvSpPr>
        <p:spPr/>
        <p:txBody>
          <a:bodyPr/>
          <a:lstStyle/>
          <a:p>
            <a:r>
              <a:rPr lang="en-US" dirty="0"/>
              <a:t>JRC Taxonomy</a:t>
            </a:r>
          </a:p>
        </p:txBody>
      </p:sp>
      <p:pic>
        <p:nvPicPr>
          <p:cNvPr id="9" name="Picture 8">
            <a:extLst>
              <a:ext uri="{FF2B5EF4-FFF2-40B4-BE49-F238E27FC236}">
                <a16:creationId xmlns:a16="http://schemas.microsoft.com/office/drawing/2014/main" id="{D73D578C-DBEA-4F58-A391-17C4AC4EA31D}"/>
              </a:ext>
            </a:extLst>
          </p:cNvPr>
          <p:cNvPicPr>
            <a:picLocks noChangeAspect="1"/>
          </p:cNvPicPr>
          <p:nvPr/>
        </p:nvPicPr>
        <p:blipFill>
          <a:blip r:embed="rId3"/>
          <a:stretch>
            <a:fillRect/>
          </a:stretch>
        </p:blipFill>
        <p:spPr>
          <a:xfrm>
            <a:off x="5362817" y="207516"/>
            <a:ext cx="5923491" cy="6442968"/>
          </a:xfrm>
          <a:prstGeom prst="rect">
            <a:avLst/>
          </a:prstGeom>
        </p:spPr>
      </p:pic>
      <p:sp>
        <p:nvSpPr>
          <p:cNvPr id="3" name="Rectangle 2">
            <a:extLst>
              <a:ext uri="{FF2B5EF4-FFF2-40B4-BE49-F238E27FC236}">
                <a16:creationId xmlns:a16="http://schemas.microsoft.com/office/drawing/2014/main" id="{BF02C2B8-D86B-48DD-8833-34BA8509EF05}"/>
              </a:ext>
            </a:extLst>
          </p:cNvPr>
          <p:cNvSpPr/>
          <p:nvPr/>
        </p:nvSpPr>
        <p:spPr>
          <a:xfrm>
            <a:off x="1097281" y="860213"/>
            <a:ext cx="4262245" cy="338554"/>
          </a:xfrm>
          <a:prstGeom prst="rect">
            <a:avLst/>
          </a:prstGeom>
        </p:spPr>
        <p:txBody>
          <a:bodyPr wrap="square">
            <a:spAutoFit/>
          </a:bodyPr>
          <a:lstStyle/>
          <a:p>
            <a:pPr algn="r"/>
            <a:r>
              <a:rPr lang="en-US" sz="1600" b="1" dirty="0">
                <a:solidFill>
                  <a:srgbClr val="000000"/>
                </a:solidFill>
                <a:latin typeface="Calibri" panose="020F0502020204030204" pitchFamily="34" charset="0"/>
              </a:rPr>
              <a:t>Assurance, Audit, and Certification</a:t>
            </a:r>
            <a:r>
              <a:rPr lang="en-US" sz="1600" b="1" dirty="0"/>
              <a:t> </a:t>
            </a:r>
          </a:p>
        </p:txBody>
      </p:sp>
      <p:graphicFrame>
        <p:nvGraphicFramePr>
          <p:cNvPr id="5" name="Table 4">
            <a:extLst>
              <a:ext uri="{FF2B5EF4-FFF2-40B4-BE49-F238E27FC236}">
                <a16:creationId xmlns:a16="http://schemas.microsoft.com/office/drawing/2014/main" id="{A0806FC9-BC77-4836-9F70-B692D88BAD62}"/>
              </a:ext>
            </a:extLst>
          </p:cNvPr>
          <p:cNvGraphicFramePr>
            <a:graphicFrameLocks noGrp="1"/>
          </p:cNvGraphicFramePr>
          <p:nvPr>
            <p:extLst>
              <p:ext uri="{D42A27DB-BD31-4B8C-83A1-F6EECF244321}">
                <p14:modId xmlns:p14="http://schemas.microsoft.com/office/powerpoint/2010/main" val="703442614"/>
              </p:ext>
            </p:extLst>
          </p:nvPr>
        </p:nvGraphicFramePr>
        <p:xfrm>
          <a:off x="427089" y="1603324"/>
          <a:ext cx="4018778" cy="1563188"/>
        </p:xfrm>
        <a:graphic>
          <a:graphicData uri="http://schemas.openxmlformats.org/drawingml/2006/table">
            <a:tbl>
              <a:tblPr>
                <a:tableStyleId>{5C22544A-7EE6-4342-B048-85BDC9FD1C3A}</a:tableStyleId>
              </a:tblPr>
              <a:tblGrid>
                <a:gridCol w="4018778">
                  <a:extLst>
                    <a:ext uri="{9D8B030D-6E8A-4147-A177-3AD203B41FA5}">
                      <a16:colId xmlns:a16="http://schemas.microsoft.com/office/drawing/2014/main" val="482050781"/>
                    </a:ext>
                  </a:extLst>
                </a:gridCol>
              </a:tblGrid>
              <a:tr h="190500">
                <a:tc>
                  <a:txBody>
                    <a:bodyPr/>
                    <a:lstStyle/>
                    <a:p>
                      <a:pPr algn="ctr" fontAlgn="b"/>
                      <a:r>
                        <a:rPr lang="en-US" sz="1100" u="none" strike="noStrike">
                          <a:effectLst/>
                        </a:rPr>
                        <a:t>Privacy requirements for data management systems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5052460"/>
                  </a:ext>
                </a:extLst>
              </a:tr>
              <a:tr h="398417">
                <a:tc>
                  <a:txBody>
                    <a:bodyPr/>
                    <a:lstStyle/>
                    <a:p>
                      <a:pPr algn="ctr" fontAlgn="b"/>
                      <a:r>
                        <a:rPr lang="en-US" sz="1100" u="none" strike="noStrike" dirty="0">
                          <a:effectLst/>
                        </a:rPr>
                        <a:t>Design, implementation, and operation of data management systems that include security and privacy functions</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4236027"/>
                  </a:ext>
                </a:extLst>
              </a:tr>
              <a:tr h="190500">
                <a:tc>
                  <a:txBody>
                    <a:bodyPr/>
                    <a:lstStyle/>
                    <a:p>
                      <a:pPr algn="ctr" fontAlgn="b"/>
                      <a:r>
                        <a:rPr lang="en-US" sz="1100" u="none" strike="noStrike">
                          <a:effectLst/>
                        </a:rPr>
                        <a:t>Pseudonymity</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9323319"/>
                  </a:ext>
                </a:extLst>
              </a:tr>
              <a:tr h="190500">
                <a:tc>
                  <a:txBody>
                    <a:bodyPr/>
                    <a:lstStyle/>
                    <a:p>
                      <a:pPr algn="ctr" fontAlgn="b"/>
                      <a:r>
                        <a:rPr lang="en-US" sz="1100" u="none" strike="noStrike">
                          <a:effectLst/>
                        </a:rPr>
                        <a:t>Unlinkability</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2211730"/>
                  </a:ext>
                </a:extLst>
              </a:tr>
              <a:tr h="212271">
                <a:tc>
                  <a:txBody>
                    <a:bodyPr/>
                    <a:lstStyle/>
                    <a:p>
                      <a:pPr algn="ctr" fontAlgn="b"/>
                      <a:r>
                        <a:rPr lang="en-US" sz="1100" u="none" strike="noStrike">
                          <a:effectLst/>
                        </a:rPr>
                        <a:t>Privacy by design and Privacy Enhancing Technologies (PET)</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8308273"/>
                  </a:ext>
                </a:extLst>
              </a:tr>
              <a:tr h="190500">
                <a:tc>
                  <a:txBody>
                    <a:bodyPr/>
                    <a:lstStyle/>
                    <a:p>
                      <a:pPr algn="ctr" fontAlgn="b"/>
                      <a:r>
                        <a:rPr lang="en-US" sz="1100" u="none" strike="noStrike">
                          <a:effectLst/>
                        </a:rPr>
                        <a:t>Digital Rights Management (DRM)</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2472280"/>
                  </a:ext>
                </a:extLst>
              </a:tr>
              <a:tr h="190500">
                <a:tc>
                  <a:txBody>
                    <a:bodyPr/>
                    <a:lstStyle/>
                    <a:p>
                      <a:pPr algn="ctr" fontAlgn="b"/>
                      <a:r>
                        <a:rPr lang="en-US" sz="1100" u="none" strike="noStrike" dirty="0">
                          <a:effectLst/>
                        </a:rPr>
                        <a:t>Data usage control</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8623428"/>
                  </a:ext>
                </a:extLst>
              </a:tr>
            </a:tbl>
          </a:graphicData>
        </a:graphic>
      </p:graphicFrame>
      <p:sp>
        <p:nvSpPr>
          <p:cNvPr id="13" name="Rectangle 12">
            <a:extLst>
              <a:ext uri="{FF2B5EF4-FFF2-40B4-BE49-F238E27FC236}">
                <a16:creationId xmlns:a16="http://schemas.microsoft.com/office/drawing/2014/main" id="{9513A6A4-119F-4635-8563-1434BA98D65E}"/>
              </a:ext>
            </a:extLst>
          </p:cNvPr>
          <p:cNvSpPr/>
          <p:nvPr/>
        </p:nvSpPr>
        <p:spPr>
          <a:xfrm>
            <a:off x="1283424" y="1183027"/>
            <a:ext cx="4076101" cy="338554"/>
          </a:xfrm>
          <a:prstGeom prst="rect">
            <a:avLst/>
          </a:prstGeom>
        </p:spPr>
        <p:txBody>
          <a:bodyPr wrap="square">
            <a:spAutoFit/>
          </a:bodyPr>
          <a:lstStyle/>
          <a:p>
            <a:pPr algn="r"/>
            <a:r>
              <a:rPr lang="en-US" sz="1600" b="1" dirty="0">
                <a:solidFill>
                  <a:srgbClr val="000000"/>
                </a:solidFill>
                <a:latin typeface="Calibri" panose="020F0502020204030204" pitchFamily="34" charset="0"/>
              </a:rPr>
              <a:t>Data Security and Privacy</a:t>
            </a:r>
          </a:p>
        </p:txBody>
      </p:sp>
      <p:sp>
        <p:nvSpPr>
          <p:cNvPr id="14" name="Rectangle 13">
            <a:extLst>
              <a:ext uri="{FF2B5EF4-FFF2-40B4-BE49-F238E27FC236}">
                <a16:creationId xmlns:a16="http://schemas.microsoft.com/office/drawing/2014/main" id="{5B41E015-D8D4-442F-9842-DF7673A4E918}"/>
              </a:ext>
            </a:extLst>
          </p:cNvPr>
          <p:cNvSpPr/>
          <p:nvPr/>
        </p:nvSpPr>
        <p:spPr>
          <a:xfrm>
            <a:off x="1391113" y="3217045"/>
            <a:ext cx="3971703" cy="338554"/>
          </a:xfrm>
          <a:prstGeom prst="rect">
            <a:avLst/>
          </a:prstGeom>
        </p:spPr>
        <p:txBody>
          <a:bodyPr wrap="square">
            <a:spAutoFit/>
          </a:bodyPr>
          <a:lstStyle/>
          <a:p>
            <a:pPr algn="r"/>
            <a:r>
              <a:rPr lang="en-US" sz="1600" b="1" dirty="0">
                <a:solidFill>
                  <a:srgbClr val="000000"/>
                </a:solidFill>
                <a:latin typeface="Calibri" panose="020F0502020204030204" pitchFamily="34" charset="0"/>
              </a:rPr>
              <a:t>Education and Training</a:t>
            </a:r>
          </a:p>
        </p:txBody>
      </p:sp>
      <p:sp>
        <p:nvSpPr>
          <p:cNvPr id="15" name="Rectangle 14">
            <a:extLst>
              <a:ext uri="{FF2B5EF4-FFF2-40B4-BE49-F238E27FC236}">
                <a16:creationId xmlns:a16="http://schemas.microsoft.com/office/drawing/2014/main" id="{E1FB0FE8-69BC-4813-926B-F803EBCEFBD0}"/>
              </a:ext>
            </a:extLst>
          </p:cNvPr>
          <p:cNvSpPr/>
          <p:nvPr/>
        </p:nvSpPr>
        <p:spPr>
          <a:xfrm>
            <a:off x="504513" y="3533772"/>
            <a:ext cx="4858303" cy="338554"/>
          </a:xfrm>
          <a:prstGeom prst="rect">
            <a:avLst/>
          </a:prstGeom>
        </p:spPr>
        <p:txBody>
          <a:bodyPr wrap="square">
            <a:spAutoFit/>
          </a:bodyPr>
          <a:lstStyle/>
          <a:p>
            <a:pPr algn="r"/>
            <a:r>
              <a:rPr lang="en-US" sz="1600" b="1" dirty="0">
                <a:solidFill>
                  <a:srgbClr val="000000"/>
                </a:solidFill>
                <a:latin typeface="Calibri" panose="020F0502020204030204" pitchFamily="34" charset="0"/>
              </a:rPr>
              <a:t>Operational Incident Handling and Digital Forensics </a:t>
            </a:r>
          </a:p>
        </p:txBody>
      </p:sp>
      <p:sp>
        <p:nvSpPr>
          <p:cNvPr id="16" name="Rectangle 15">
            <a:extLst>
              <a:ext uri="{FF2B5EF4-FFF2-40B4-BE49-F238E27FC236}">
                <a16:creationId xmlns:a16="http://schemas.microsoft.com/office/drawing/2014/main" id="{BE74F7E7-2D13-4F88-8DC1-56CBAD6B890F}"/>
              </a:ext>
            </a:extLst>
          </p:cNvPr>
          <p:cNvSpPr/>
          <p:nvPr/>
        </p:nvSpPr>
        <p:spPr>
          <a:xfrm>
            <a:off x="1580572" y="3850710"/>
            <a:ext cx="3782243" cy="338554"/>
          </a:xfrm>
          <a:prstGeom prst="rect">
            <a:avLst/>
          </a:prstGeom>
        </p:spPr>
        <p:txBody>
          <a:bodyPr wrap="square">
            <a:spAutoFit/>
          </a:bodyPr>
          <a:lstStyle/>
          <a:p>
            <a:pPr algn="r"/>
            <a:r>
              <a:rPr lang="en-US" sz="1600" b="1" dirty="0">
                <a:solidFill>
                  <a:srgbClr val="000000"/>
                </a:solidFill>
                <a:latin typeface="Calibri" panose="020F0502020204030204" pitchFamily="34" charset="0"/>
              </a:rPr>
              <a:t>Human Aspects </a:t>
            </a:r>
          </a:p>
        </p:txBody>
      </p:sp>
      <p:sp>
        <p:nvSpPr>
          <p:cNvPr id="17" name="Rectangle 16">
            <a:extLst>
              <a:ext uri="{FF2B5EF4-FFF2-40B4-BE49-F238E27FC236}">
                <a16:creationId xmlns:a16="http://schemas.microsoft.com/office/drawing/2014/main" id="{AC5E7EE8-2BE7-4B96-97EB-18F1992397EA}"/>
              </a:ext>
            </a:extLst>
          </p:cNvPr>
          <p:cNvSpPr/>
          <p:nvPr/>
        </p:nvSpPr>
        <p:spPr>
          <a:xfrm>
            <a:off x="656958" y="4186980"/>
            <a:ext cx="4705857" cy="338554"/>
          </a:xfrm>
          <a:prstGeom prst="rect">
            <a:avLst/>
          </a:prstGeom>
        </p:spPr>
        <p:txBody>
          <a:bodyPr wrap="square">
            <a:spAutoFit/>
          </a:bodyPr>
          <a:lstStyle/>
          <a:p>
            <a:pPr algn="r"/>
            <a:r>
              <a:rPr lang="en-US" sz="1600" b="1" dirty="0">
                <a:solidFill>
                  <a:srgbClr val="000000"/>
                </a:solidFill>
                <a:latin typeface="Calibri" panose="020F0502020204030204" pitchFamily="34" charset="0"/>
              </a:rPr>
              <a:t>Identity and Access Management (IAM) </a:t>
            </a:r>
          </a:p>
        </p:txBody>
      </p:sp>
      <p:sp>
        <p:nvSpPr>
          <p:cNvPr id="18" name="Rectangle 17">
            <a:extLst>
              <a:ext uri="{FF2B5EF4-FFF2-40B4-BE49-F238E27FC236}">
                <a16:creationId xmlns:a16="http://schemas.microsoft.com/office/drawing/2014/main" id="{C9684C8D-E401-4476-839A-DBDB1512A125}"/>
              </a:ext>
            </a:extLst>
          </p:cNvPr>
          <p:cNvSpPr/>
          <p:nvPr/>
        </p:nvSpPr>
        <p:spPr>
          <a:xfrm>
            <a:off x="924701" y="4545967"/>
            <a:ext cx="4438114" cy="338554"/>
          </a:xfrm>
          <a:prstGeom prst="rect">
            <a:avLst/>
          </a:prstGeom>
        </p:spPr>
        <p:txBody>
          <a:bodyPr wrap="square">
            <a:spAutoFit/>
          </a:bodyPr>
          <a:lstStyle/>
          <a:p>
            <a:pPr algn="r"/>
            <a:r>
              <a:rPr lang="en-US" sz="1600" b="1" dirty="0">
                <a:solidFill>
                  <a:srgbClr val="000000"/>
                </a:solidFill>
                <a:latin typeface="Calibri" panose="020F0502020204030204" pitchFamily="34" charset="0"/>
              </a:rPr>
              <a:t>Network and Distributed Systems </a:t>
            </a:r>
          </a:p>
        </p:txBody>
      </p:sp>
      <p:sp>
        <p:nvSpPr>
          <p:cNvPr id="19" name="Rectangle 18">
            <a:extLst>
              <a:ext uri="{FF2B5EF4-FFF2-40B4-BE49-F238E27FC236}">
                <a16:creationId xmlns:a16="http://schemas.microsoft.com/office/drawing/2014/main" id="{B347404B-D7B8-4B21-991A-37ADF551ED00}"/>
              </a:ext>
            </a:extLst>
          </p:cNvPr>
          <p:cNvSpPr/>
          <p:nvPr/>
        </p:nvSpPr>
        <p:spPr>
          <a:xfrm>
            <a:off x="653671" y="4912641"/>
            <a:ext cx="4705857" cy="338554"/>
          </a:xfrm>
          <a:prstGeom prst="rect">
            <a:avLst/>
          </a:prstGeom>
        </p:spPr>
        <p:txBody>
          <a:bodyPr wrap="square">
            <a:spAutoFit/>
          </a:bodyPr>
          <a:lstStyle/>
          <a:p>
            <a:pPr algn="r"/>
            <a:r>
              <a:rPr lang="en-US" sz="1600" b="1" dirty="0">
                <a:solidFill>
                  <a:srgbClr val="000000"/>
                </a:solidFill>
                <a:latin typeface="Calibri" panose="020F0502020204030204" pitchFamily="34" charset="0"/>
              </a:rPr>
              <a:t>Security Management and Governance </a:t>
            </a:r>
          </a:p>
        </p:txBody>
      </p:sp>
      <p:sp>
        <p:nvSpPr>
          <p:cNvPr id="20" name="Rectangle 19">
            <a:extLst>
              <a:ext uri="{FF2B5EF4-FFF2-40B4-BE49-F238E27FC236}">
                <a16:creationId xmlns:a16="http://schemas.microsoft.com/office/drawing/2014/main" id="{1D04A573-CBE0-4B4A-A7F2-5A75D3A32643}"/>
              </a:ext>
            </a:extLst>
          </p:cNvPr>
          <p:cNvSpPr/>
          <p:nvPr/>
        </p:nvSpPr>
        <p:spPr>
          <a:xfrm>
            <a:off x="1194589" y="5248658"/>
            <a:ext cx="4164939" cy="338554"/>
          </a:xfrm>
          <a:prstGeom prst="rect">
            <a:avLst/>
          </a:prstGeom>
        </p:spPr>
        <p:txBody>
          <a:bodyPr wrap="square">
            <a:spAutoFit/>
          </a:bodyPr>
          <a:lstStyle/>
          <a:p>
            <a:pPr algn="r"/>
            <a:r>
              <a:rPr lang="en-US" sz="1600" b="1" dirty="0">
                <a:solidFill>
                  <a:srgbClr val="000000"/>
                </a:solidFill>
                <a:latin typeface="Calibri" panose="020F0502020204030204" pitchFamily="34" charset="0"/>
              </a:rPr>
              <a:t>Security Measurements </a:t>
            </a:r>
          </a:p>
        </p:txBody>
      </p:sp>
      <p:sp>
        <p:nvSpPr>
          <p:cNvPr id="21" name="Rectangle 20">
            <a:extLst>
              <a:ext uri="{FF2B5EF4-FFF2-40B4-BE49-F238E27FC236}">
                <a16:creationId xmlns:a16="http://schemas.microsoft.com/office/drawing/2014/main" id="{725C6008-667C-467D-88A1-470B5B16B7CC}"/>
              </a:ext>
            </a:extLst>
          </p:cNvPr>
          <p:cNvSpPr/>
          <p:nvPr/>
        </p:nvSpPr>
        <p:spPr>
          <a:xfrm>
            <a:off x="1487572" y="5582017"/>
            <a:ext cx="3871955" cy="338554"/>
          </a:xfrm>
          <a:prstGeom prst="rect">
            <a:avLst/>
          </a:prstGeom>
        </p:spPr>
        <p:txBody>
          <a:bodyPr wrap="square">
            <a:spAutoFit/>
          </a:bodyPr>
          <a:lstStyle/>
          <a:p>
            <a:pPr algn="r"/>
            <a:r>
              <a:rPr lang="en-US" sz="1600" b="1" dirty="0">
                <a:solidFill>
                  <a:srgbClr val="000000"/>
                </a:solidFill>
                <a:latin typeface="Calibri" panose="020F0502020204030204" pitchFamily="34" charset="0"/>
              </a:rPr>
              <a:t>Legal Aspects </a:t>
            </a:r>
          </a:p>
        </p:txBody>
      </p:sp>
      <p:sp>
        <p:nvSpPr>
          <p:cNvPr id="22" name="Rectangle 21">
            <a:extLst>
              <a:ext uri="{FF2B5EF4-FFF2-40B4-BE49-F238E27FC236}">
                <a16:creationId xmlns:a16="http://schemas.microsoft.com/office/drawing/2014/main" id="{75B57ACD-DFD4-44D6-9DEE-BD70FA2024B7}"/>
              </a:ext>
            </a:extLst>
          </p:cNvPr>
          <p:cNvSpPr/>
          <p:nvPr/>
        </p:nvSpPr>
        <p:spPr>
          <a:xfrm>
            <a:off x="1028825" y="5921795"/>
            <a:ext cx="4330702" cy="338554"/>
          </a:xfrm>
          <a:prstGeom prst="rect">
            <a:avLst/>
          </a:prstGeom>
        </p:spPr>
        <p:txBody>
          <a:bodyPr wrap="square">
            <a:spAutoFit/>
          </a:bodyPr>
          <a:lstStyle/>
          <a:p>
            <a:pPr algn="r"/>
            <a:r>
              <a:rPr lang="en-US" sz="1600" b="1" dirty="0">
                <a:solidFill>
                  <a:srgbClr val="000000"/>
                </a:solidFill>
                <a:latin typeface="Calibri" panose="020F0502020204030204" pitchFamily="34" charset="0"/>
              </a:rPr>
              <a:t>Theoretical Foundations </a:t>
            </a:r>
          </a:p>
        </p:txBody>
      </p:sp>
      <p:sp>
        <p:nvSpPr>
          <p:cNvPr id="23" name="Rectangle 22">
            <a:extLst>
              <a:ext uri="{FF2B5EF4-FFF2-40B4-BE49-F238E27FC236}">
                <a16:creationId xmlns:a16="http://schemas.microsoft.com/office/drawing/2014/main" id="{816DBDD2-9174-45C0-9EDA-970A2A2852CC}"/>
              </a:ext>
            </a:extLst>
          </p:cNvPr>
          <p:cNvSpPr/>
          <p:nvPr/>
        </p:nvSpPr>
        <p:spPr>
          <a:xfrm>
            <a:off x="705602" y="6230201"/>
            <a:ext cx="5038725" cy="368300"/>
          </a:xfrm>
          <a:prstGeom prst="rect">
            <a:avLst/>
          </a:prstGeom>
        </p:spPr>
        <p:txBody>
          <a:bodyPr wrap="none">
            <a:spAutoFit/>
          </a:bodyPr>
          <a:lstStyle/>
          <a:p>
            <a:pPr algn="r"/>
            <a:r>
              <a:rPr lang="en-US" sz="1600" b="1" dirty="0">
                <a:solidFill>
                  <a:srgbClr val="000000"/>
                </a:solidFill>
                <a:latin typeface="Calibri" panose="020F0502020204030204" pitchFamily="34" charset="0"/>
              </a:rPr>
              <a:t>Trust Management, Assurance, and Accountability </a:t>
            </a:r>
          </a:p>
        </p:txBody>
      </p:sp>
    </p:spTree>
    <p:extLst>
      <p:ext uri="{BB962C8B-B14F-4D97-AF65-F5344CB8AC3E}">
        <p14:creationId xmlns:p14="http://schemas.microsoft.com/office/powerpoint/2010/main" val="306660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50538-8C49-46CB-B26D-4DF95A5B5291}"/>
              </a:ext>
            </a:extLst>
          </p:cNvPr>
          <p:cNvSpPr>
            <a:spLocks noGrp="1"/>
          </p:cNvSpPr>
          <p:nvPr>
            <p:ph type="title"/>
          </p:nvPr>
        </p:nvSpPr>
        <p:spPr/>
        <p:txBody>
          <a:bodyPr/>
          <a:lstStyle/>
          <a:p>
            <a:r>
              <a:rPr lang="en-US" dirty="0"/>
              <a:t>Relationships among NICE Framework Components</a:t>
            </a:r>
          </a:p>
        </p:txBody>
      </p:sp>
      <p:pic>
        <p:nvPicPr>
          <p:cNvPr id="2" name="Picture 1">
            <a:extLst>
              <a:ext uri="{FF2B5EF4-FFF2-40B4-BE49-F238E27FC236}">
                <a16:creationId xmlns:a16="http://schemas.microsoft.com/office/drawing/2014/main" id="{9FE9F811-E168-4501-A1FF-E0139193720B}"/>
              </a:ext>
            </a:extLst>
          </p:cNvPr>
          <p:cNvPicPr>
            <a:picLocks noChangeAspect="1"/>
          </p:cNvPicPr>
          <p:nvPr/>
        </p:nvPicPr>
        <p:blipFill>
          <a:blip r:embed="rId3"/>
          <a:stretch>
            <a:fillRect/>
          </a:stretch>
        </p:blipFill>
        <p:spPr>
          <a:xfrm>
            <a:off x="2709140" y="1443677"/>
            <a:ext cx="6373126" cy="4806667"/>
          </a:xfrm>
          <a:prstGeom prst="rect">
            <a:avLst/>
          </a:prstGeom>
        </p:spPr>
      </p:pic>
    </p:spTree>
    <p:extLst>
      <p:ext uri="{BB962C8B-B14F-4D97-AF65-F5344CB8AC3E}">
        <p14:creationId xmlns:p14="http://schemas.microsoft.com/office/powerpoint/2010/main" val="2000498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4FA08-2E45-46C1-AA0B-4A4935662CC0}"/>
              </a:ext>
            </a:extLst>
          </p:cNvPr>
          <p:cNvSpPr txBox="1">
            <a:spLocks/>
          </p:cNvSpPr>
          <p:nvPr/>
        </p:nvSpPr>
        <p:spPr>
          <a:xfrm>
            <a:off x="525645" y="356842"/>
            <a:ext cx="10367999" cy="3833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ROLE STRUCTURE OF NICE FRAMEWORK</a:t>
            </a:r>
            <a:endParaRPr lang="en-US" sz="2400" b="1" dirty="0">
              <a:solidFill>
                <a:schemeClr val="accent1"/>
              </a:solidFill>
            </a:endParaRPr>
          </a:p>
        </p:txBody>
      </p:sp>
      <p:sp>
        <p:nvSpPr>
          <p:cNvPr id="6" name="TextBox 5">
            <a:extLst>
              <a:ext uri="{FF2B5EF4-FFF2-40B4-BE49-F238E27FC236}">
                <a16:creationId xmlns:a16="http://schemas.microsoft.com/office/drawing/2014/main" id="{D3FF8CB5-E356-45B5-84A4-559341B008C1}"/>
              </a:ext>
            </a:extLst>
          </p:cNvPr>
          <p:cNvSpPr txBox="1"/>
          <p:nvPr/>
        </p:nvSpPr>
        <p:spPr>
          <a:xfrm>
            <a:off x="2403565" y="1200918"/>
            <a:ext cx="8921593" cy="1002352"/>
          </a:xfrm>
          <a:prstGeom prst="rect">
            <a:avLst/>
          </a:prstGeom>
        </p:spPr>
        <p:txBody>
          <a:bodyPr vert="horz" lIns="0" tIns="0" rIns="0" bIns="0" rtlCol="0" anchor="ctr">
            <a:normAutofit/>
          </a:bodyPr>
          <a:lstStyle>
            <a:defPPr>
              <a:defRPr lang="en-US"/>
            </a:defPPr>
            <a:lvl1pPr indent="0">
              <a:lnSpc>
                <a:spcPct val="100000"/>
              </a:lnSpc>
              <a:spcBef>
                <a:spcPts val="0"/>
              </a:spcBef>
              <a:spcAft>
                <a:spcPts val="600"/>
              </a:spcAft>
              <a:buClr>
                <a:schemeClr val="accent1"/>
              </a:buClr>
              <a:buFont typeface="Wingdings 3" panose="05040102010807070707" pitchFamily="18" charset="2"/>
              <a:buNone/>
              <a:defRPr sz="1600" b="1"/>
            </a:lvl1pPr>
            <a:lvl2pPr marL="504000" indent="-252000">
              <a:lnSpc>
                <a:spcPct val="100000"/>
              </a:lnSpc>
              <a:spcBef>
                <a:spcPts val="0"/>
              </a:spcBef>
              <a:spcAft>
                <a:spcPts val="600"/>
              </a:spcAft>
              <a:buClr>
                <a:schemeClr val="accent1"/>
              </a:buClr>
              <a:buFont typeface="Wingdings 3" panose="05040102010807070707" pitchFamily="18" charset="2"/>
              <a:buChar char=""/>
              <a:defRPr sz="1600"/>
            </a:lvl2pPr>
            <a:lvl3pPr marL="756000" indent="-252000">
              <a:lnSpc>
                <a:spcPct val="100000"/>
              </a:lnSpc>
              <a:spcBef>
                <a:spcPts val="0"/>
              </a:spcBef>
              <a:spcAft>
                <a:spcPts val="600"/>
              </a:spcAft>
              <a:buClr>
                <a:schemeClr val="accent1"/>
              </a:buClr>
              <a:buFont typeface="Wingdings 3" panose="05040102010807070707" pitchFamily="18" charset="2"/>
              <a:buChar char=""/>
              <a:defRPr sz="1400"/>
            </a:lvl3pPr>
            <a:lvl4pPr marL="1008000" indent="-252000">
              <a:lnSpc>
                <a:spcPct val="100000"/>
              </a:lnSpc>
              <a:spcBef>
                <a:spcPts val="0"/>
              </a:spcBef>
              <a:spcAft>
                <a:spcPts val="600"/>
              </a:spcAft>
              <a:buClr>
                <a:schemeClr val="accent1"/>
              </a:buClr>
              <a:buFont typeface="Wingdings 3" panose="05040102010807070707" pitchFamily="18" charset="2"/>
              <a:buChar char=""/>
              <a:defRPr sz="1200"/>
            </a:lvl4pPr>
            <a:lvl5pPr marL="1260000" indent="-252000">
              <a:lnSpc>
                <a:spcPct val="100000"/>
              </a:lnSpc>
              <a:spcBef>
                <a:spcPts val="0"/>
              </a:spcBef>
              <a:spcAft>
                <a:spcPts val="600"/>
              </a:spcAft>
              <a:buClr>
                <a:schemeClr val="accent1"/>
              </a:buClr>
              <a:buFont typeface="Wingdings 3" panose="05040102010807070707" pitchFamily="18"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400" b="0" dirty="0"/>
              <a:t>List of major functions.</a:t>
            </a:r>
          </a:p>
          <a:p>
            <a:pPr marL="285750" indent="-285750">
              <a:buFont typeface="Arial" panose="020B0604020202020204" pitchFamily="34" charset="0"/>
              <a:buChar char="•"/>
            </a:pPr>
            <a:r>
              <a:rPr lang="en-US" sz="1400" b="0" dirty="0"/>
              <a:t>Not related to titles. </a:t>
            </a:r>
          </a:p>
          <a:p>
            <a:pPr marL="285750" indent="-285750">
              <a:buFont typeface="Arial" panose="020B0604020202020204" pitchFamily="34" charset="0"/>
              <a:buChar char="•"/>
            </a:pPr>
            <a:r>
              <a:rPr lang="en-US" sz="1400" b="0" dirty="0"/>
              <a:t>Not dependent on organizational structure or hierarchy.</a:t>
            </a:r>
          </a:p>
        </p:txBody>
      </p:sp>
      <p:sp>
        <p:nvSpPr>
          <p:cNvPr id="5" name="Rectangle 4">
            <a:extLst>
              <a:ext uri="{FF2B5EF4-FFF2-40B4-BE49-F238E27FC236}">
                <a16:creationId xmlns:a16="http://schemas.microsoft.com/office/drawing/2014/main" id="{B1F92ACA-318F-4BCD-870B-7B58F9DFDD89}"/>
              </a:ext>
            </a:extLst>
          </p:cNvPr>
          <p:cNvSpPr/>
          <p:nvPr/>
        </p:nvSpPr>
        <p:spPr>
          <a:xfrm>
            <a:off x="748937" y="1200917"/>
            <a:ext cx="1497874" cy="369332"/>
          </a:xfrm>
          <a:prstGeom prst="rect">
            <a:avLst/>
          </a:prstGeom>
          <a:noFill/>
          <a:ln>
            <a:solidFill>
              <a:schemeClr val="tx1"/>
            </a:solidFill>
          </a:ln>
        </p:spPr>
        <p:txBody>
          <a:bodyPr wrap="square">
            <a:spAutoFit/>
          </a:bodyPr>
          <a:lstStyle/>
          <a:p>
            <a:pPr algn="ctr"/>
            <a:r>
              <a:rPr lang="en-US" b="1" dirty="0">
                <a:solidFill>
                  <a:srgbClr val="000000"/>
                </a:solidFill>
                <a:latin typeface="Calibri" panose="020F0502020204030204" pitchFamily="34" charset="0"/>
              </a:rPr>
              <a:t>Categories</a:t>
            </a:r>
          </a:p>
        </p:txBody>
      </p:sp>
      <p:sp>
        <p:nvSpPr>
          <p:cNvPr id="7" name="Rectangle 6">
            <a:extLst>
              <a:ext uri="{FF2B5EF4-FFF2-40B4-BE49-F238E27FC236}">
                <a16:creationId xmlns:a16="http://schemas.microsoft.com/office/drawing/2014/main" id="{6711A4B5-706E-43F8-8CE3-7E6ECEFA40EB}"/>
              </a:ext>
            </a:extLst>
          </p:cNvPr>
          <p:cNvSpPr/>
          <p:nvPr/>
        </p:nvSpPr>
        <p:spPr>
          <a:xfrm>
            <a:off x="2457220" y="2544142"/>
            <a:ext cx="1496467" cy="646331"/>
          </a:xfrm>
          <a:prstGeom prst="rect">
            <a:avLst/>
          </a:prstGeom>
          <a:noFill/>
          <a:ln>
            <a:solidFill>
              <a:schemeClr val="tx1"/>
            </a:solidFill>
          </a:ln>
        </p:spPr>
        <p:txBody>
          <a:bodyPr wrap="square">
            <a:spAutoFit/>
          </a:bodyPr>
          <a:lstStyle/>
          <a:p>
            <a:pPr algn="ctr"/>
            <a:r>
              <a:rPr lang="en-US" b="1" dirty="0">
                <a:solidFill>
                  <a:srgbClr val="000000"/>
                </a:solidFill>
                <a:latin typeface="Calibri" panose="020F0502020204030204" pitchFamily="34" charset="0"/>
              </a:rPr>
              <a:t>Specialty areas</a:t>
            </a:r>
          </a:p>
        </p:txBody>
      </p:sp>
      <p:sp>
        <p:nvSpPr>
          <p:cNvPr id="8" name="Rectangle 7">
            <a:extLst>
              <a:ext uri="{FF2B5EF4-FFF2-40B4-BE49-F238E27FC236}">
                <a16:creationId xmlns:a16="http://schemas.microsoft.com/office/drawing/2014/main" id="{F37D7BB7-3F48-43EE-81BA-AE7B50E04364}"/>
              </a:ext>
            </a:extLst>
          </p:cNvPr>
          <p:cNvSpPr/>
          <p:nvPr/>
        </p:nvSpPr>
        <p:spPr>
          <a:xfrm>
            <a:off x="4110441" y="3759236"/>
            <a:ext cx="1497874" cy="369332"/>
          </a:xfrm>
          <a:prstGeom prst="rect">
            <a:avLst/>
          </a:prstGeom>
          <a:noFill/>
          <a:ln>
            <a:solidFill>
              <a:schemeClr val="tx1"/>
            </a:solidFill>
          </a:ln>
        </p:spPr>
        <p:txBody>
          <a:bodyPr wrap="square">
            <a:spAutoFit/>
          </a:bodyPr>
          <a:lstStyle/>
          <a:p>
            <a:pPr algn="ctr"/>
            <a:r>
              <a:rPr lang="en-US" b="1" dirty="0">
                <a:solidFill>
                  <a:srgbClr val="000000"/>
                </a:solidFill>
                <a:latin typeface="Calibri" panose="020F0502020204030204" pitchFamily="34" charset="0"/>
              </a:rPr>
              <a:t>Work roles</a:t>
            </a:r>
          </a:p>
        </p:txBody>
      </p:sp>
      <p:sp>
        <p:nvSpPr>
          <p:cNvPr id="9" name="TextBox 8">
            <a:extLst>
              <a:ext uri="{FF2B5EF4-FFF2-40B4-BE49-F238E27FC236}">
                <a16:creationId xmlns:a16="http://schemas.microsoft.com/office/drawing/2014/main" id="{894DB2DE-154C-4FF8-AB58-284B9D13D33D}"/>
              </a:ext>
            </a:extLst>
          </p:cNvPr>
          <p:cNvSpPr txBox="1"/>
          <p:nvPr/>
        </p:nvSpPr>
        <p:spPr>
          <a:xfrm>
            <a:off x="4110442" y="2430137"/>
            <a:ext cx="5817330" cy="1002352"/>
          </a:xfrm>
          <a:prstGeom prst="rect">
            <a:avLst/>
          </a:prstGeom>
        </p:spPr>
        <p:txBody>
          <a:bodyPr vert="horz" lIns="0" tIns="0" rIns="0" bIns="0" rtlCol="0" anchor="ctr">
            <a:normAutofit/>
          </a:bodyPr>
          <a:lstStyle>
            <a:defPPr>
              <a:defRPr lang="en-US"/>
            </a:defPPr>
            <a:lvl1pPr indent="0">
              <a:lnSpc>
                <a:spcPct val="100000"/>
              </a:lnSpc>
              <a:spcBef>
                <a:spcPts val="0"/>
              </a:spcBef>
              <a:spcAft>
                <a:spcPts val="600"/>
              </a:spcAft>
              <a:buClr>
                <a:schemeClr val="accent1"/>
              </a:buClr>
              <a:buFont typeface="Wingdings 3" panose="05040102010807070707" pitchFamily="18" charset="2"/>
              <a:buNone/>
              <a:defRPr sz="1600" b="1"/>
            </a:lvl1pPr>
            <a:lvl2pPr marL="504000" indent="-252000">
              <a:lnSpc>
                <a:spcPct val="100000"/>
              </a:lnSpc>
              <a:spcBef>
                <a:spcPts val="0"/>
              </a:spcBef>
              <a:spcAft>
                <a:spcPts val="600"/>
              </a:spcAft>
              <a:buClr>
                <a:schemeClr val="accent1"/>
              </a:buClr>
              <a:buFont typeface="Wingdings 3" panose="05040102010807070707" pitchFamily="18" charset="2"/>
              <a:buChar char=""/>
              <a:defRPr sz="1600"/>
            </a:lvl2pPr>
            <a:lvl3pPr marL="756000" indent="-252000">
              <a:lnSpc>
                <a:spcPct val="100000"/>
              </a:lnSpc>
              <a:spcBef>
                <a:spcPts val="0"/>
              </a:spcBef>
              <a:spcAft>
                <a:spcPts val="600"/>
              </a:spcAft>
              <a:buClr>
                <a:schemeClr val="accent1"/>
              </a:buClr>
              <a:buFont typeface="Wingdings 3" panose="05040102010807070707" pitchFamily="18" charset="2"/>
              <a:buChar char=""/>
              <a:defRPr sz="1400"/>
            </a:lvl3pPr>
            <a:lvl4pPr marL="1008000" indent="-252000">
              <a:lnSpc>
                <a:spcPct val="100000"/>
              </a:lnSpc>
              <a:spcBef>
                <a:spcPts val="0"/>
              </a:spcBef>
              <a:spcAft>
                <a:spcPts val="600"/>
              </a:spcAft>
              <a:buClr>
                <a:schemeClr val="accent1"/>
              </a:buClr>
              <a:buFont typeface="Wingdings 3" panose="05040102010807070707" pitchFamily="18" charset="2"/>
              <a:buChar char=""/>
              <a:defRPr sz="1200"/>
            </a:lvl4pPr>
            <a:lvl5pPr marL="1260000" indent="-252000">
              <a:lnSpc>
                <a:spcPct val="100000"/>
              </a:lnSpc>
              <a:spcBef>
                <a:spcPts val="0"/>
              </a:spcBef>
              <a:spcAft>
                <a:spcPts val="600"/>
              </a:spcAft>
              <a:buClr>
                <a:schemeClr val="accent1"/>
              </a:buClr>
              <a:buFont typeface="Wingdings 3" panose="05040102010807070707" pitchFamily="18"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400" b="0" dirty="0"/>
              <a:t>Groupings of cybersecurity work or functions.</a:t>
            </a:r>
          </a:p>
          <a:p>
            <a:endParaRPr lang="en-US" sz="1400" b="0" dirty="0"/>
          </a:p>
        </p:txBody>
      </p:sp>
      <p:sp>
        <p:nvSpPr>
          <p:cNvPr id="10" name="TextBox 9">
            <a:extLst>
              <a:ext uri="{FF2B5EF4-FFF2-40B4-BE49-F238E27FC236}">
                <a16:creationId xmlns:a16="http://schemas.microsoft.com/office/drawing/2014/main" id="{B11F3C74-F8C2-43E2-BAA2-22CD39A78F47}"/>
              </a:ext>
            </a:extLst>
          </p:cNvPr>
          <p:cNvSpPr txBox="1"/>
          <p:nvPr/>
        </p:nvSpPr>
        <p:spPr>
          <a:xfrm>
            <a:off x="5908762" y="3523063"/>
            <a:ext cx="5817330" cy="1336320"/>
          </a:xfrm>
          <a:prstGeom prst="rect">
            <a:avLst/>
          </a:prstGeom>
        </p:spPr>
        <p:txBody>
          <a:bodyPr vert="horz" lIns="0" tIns="0" rIns="0" bIns="0" rtlCol="0" anchor="ctr">
            <a:normAutofit/>
          </a:bodyPr>
          <a:lstStyle>
            <a:defPPr>
              <a:defRPr lang="en-US"/>
            </a:defPPr>
            <a:lvl1pPr indent="0">
              <a:lnSpc>
                <a:spcPct val="100000"/>
              </a:lnSpc>
              <a:spcBef>
                <a:spcPts val="0"/>
              </a:spcBef>
              <a:spcAft>
                <a:spcPts val="600"/>
              </a:spcAft>
              <a:buClr>
                <a:schemeClr val="accent1"/>
              </a:buClr>
              <a:buFont typeface="Wingdings 3" panose="05040102010807070707" pitchFamily="18" charset="2"/>
              <a:buNone/>
              <a:defRPr sz="1600" b="1"/>
            </a:lvl1pPr>
            <a:lvl2pPr marL="504000" indent="-252000">
              <a:lnSpc>
                <a:spcPct val="100000"/>
              </a:lnSpc>
              <a:spcBef>
                <a:spcPts val="0"/>
              </a:spcBef>
              <a:spcAft>
                <a:spcPts val="600"/>
              </a:spcAft>
              <a:buClr>
                <a:schemeClr val="accent1"/>
              </a:buClr>
              <a:buFont typeface="Wingdings 3" panose="05040102010807070707" pitchFamily="18" charset="2"/>
              <a:buChar char=""/>
              <a:defRPr sz="1600"/>
            </a:lvl2pPr>
            <a:lvl3pPr marL="756000" indent="-252000">
              <a:lnSpc>
                <a:spcPct val="100000"/>
              </a:lnSpc>
              <a:spcBef>
                <a:spcPts val="0"/>
              </a:spcBef>
              <a:spcAft>
                <a:spcPts val="600"/>
              </a:spcAft>
              <a:buClr>
                <a:schemeClr val="accent1"/>
              </a:buClr>
              <a:buFont typeface="Wingdings 3" panose="05040102010807070707" pitchFamily="18" charset="2"/>
              <a:buChar char=""/>
              <a:defRPr sz="1400"/>
            </a:lvl3pPr>
            <a:lvl4pPr marL="1008000" indent="-252000">
              <a:lnSpc>
                <a:spcPct val="100000"/>
              </a:lnSpc>
              <a:spcBef>
                <a:spcPts val="0"/>
              </a:spcBef>
              <a:spcAft>
                <a:spcPts val="600"/>
              </a:spcAft>
              <a:buClr>
                <a:schemeClr val="accent1"/>
              </a:buClr>
              <a:buFont typeface="Wingdings 3" panose="05040102010807070707" pitchFamily="18" charset="2"/>
              <a:buChar char=""/>
              <a:defRPr sz="1200"/>
            </a:lvl4pPr>
            <a:lvl5pPr marL="1260000" indent="-252000">
              <a:lnSpc>
                <a:spcPct val="100000"/>
              </a:lnSpc>
              <a:spcBef>
                <a:spcPts val="0"/>
              </a:spcBef>
              <a:spcAft>
                <a:spcPts val="600"/>
              </a:spcAft>
              <a:buClr>
                <a:schemeClr val="accent1"/>
              </a:buClr>
              <a:buFont typeface="Wingdings 3" panose="05040102010807070707" pitchFamily="18"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400" b="0" dirty="0"/>
              <a:t>The most detailed groupings of cybersecurity and related work.</a:t>
            </a:r>
          </a:p>
          <a:p>
            <a:pPr marL="285750" indent="-285750">
              <a:buFont typeface="Arial" panose="020B0604020202020204" pitchFamily="34" charset="0"/>
              <a:buChar char="•"/>
            </a:pPr>
            <a:r>
              <a:rPr lang="en-US" sz="1400" b="0" dirty="0"/>
              <a:t>Include a list of attributes required to perform that role in the form of knowledge, skills, and abilities (KSAs) and tasks performed in that role.</a:t>
            </a:r>
          </a:p>
          <a:p>
            <a:pPr marL="285750" indent="-285750">
              <a:buFont typeface="Arial" panose="020B0604020202020204" pitchFamily="34" charset="0"/>
              <a:buChar char="•"/>
            </a:pPr>
            <a:r>
              <a:rPr lang="en-US" sz="1400" b="0" dirty="0"/>
              <a:t> KSA description is not related to specific Technologies or applications.</a:t>
            </a:r>
          </a:p>
          <a:p>
            <a:endParaRPr lang="en-US" sz="1400" b="0" dirty="0"/>
          </a:p>
        </p:txBody>
      </p:sp>
      <p:sp>
        <p:nvSpPr>
          <p:cNvPr id="11" name="TextBox 10">
            <a:extLst>
              <a:ext uri="{FF2B5EF4-FFF2-40B4-BE49-F238E27FC236}">
                <a16:creationId xmlns:a16="http://schemas.microsoft.com/office/drawing/2014/main" id="{151F1ADB-A720-40F0-94CC-A66434FA48BE}"/>
              </a:ext>
            </a:extLst>
          </p:cNvPr>
          <p:cNvSpPr txBox="1"/>
          <p:nvPr/>
        </p:nvSpPr>
        <p:spPr>
          <a:xfrm>
            <a:off x="2457220" y="5178780"/>
            <a:ext cx="5817330" cy="1336320"/>
          </a:xfrm>
          <a:prstGeom prst="rect">
            <a:avLst/>
          </a:prstGeom>
        </p:spPr>
        <p:txBody>
          <a:bodyPr vert="horz" lIns="0" tIns="0" rIns="0" bIns="0" rtlCol="0" anchor="ctr">
            <a:normAutofit/>
          </a:bodyPr>
          <a:lstStyle>
            <a:defPPr>
              <a:defRPr lang="en-US"/>
            </a:defPPr>
            <a:lvl1pPr indent="0">
              <a:lnSpc>
                <a:spcPct val="100000"/>
              </a:lnSpc>
              <a:spcBef>
                <a:spcPts val="0"/>
              </a:spcBef>
              <a:spcAft>
                <a:spcPts val="600"/>
              </a:spcAft>
              <a:buClr>
                <a:schemeClr val="accent1"/>
              </a:buClr>
              <a:buFont typeface="Wingdings 3" panose="05040102010807070707" pitchFamily="18" charset="2"/>
              <a:buNone/>
              <a:defRPr sz="1600" b="1"/>
            </a:lvl1pPr>
            <a:lvl2pPr marL="504000" indent="-252000">
              <a:lnSpc>
                <a:spcPct val="100000"/>
              </a:lnSpc>
              <a:spcBef>
                <a:spcPts val="0"/>
              </a:spcBef>
              <a:spcAft>
                <a:spcPts val="600"/>
              </a:spcAft>
              <a:buClr>
                <a:schemeClr val="accent1"/>
              </a:buClr>
              <a:buFont typeface="Wingdings 3" panose="05040102010807070707" pitchFamily="18" charset="2"/>
              <a:buChar char=""/>
              <a:defRPr sz="1600"/>
            </a:lvl2pPr>
            <a:lvl3pPr marL="756000" indent="-252000">
              <a:lnSpc>
                <a:spcPct val="100000"/>
              </a:lnSpc>
              <a:spcBef>
                <a:spcPts val="0"/>
              </a:spcBef>
              <a:spcAft>
                <a:spcPts val="600"/>
              </a:spcAft>
              <a:buClr>
                <a:schemeClr val="accent1"/>
              </a:buClr>
              <a:buFont typeface="Wingdings 3" panose="05040102010807070707" pitchFamily="18" charset="2"/>
              <a:buChar char=""/>
              <a:defRPr sz="1400"/>
            </a:lvl3pPr>
            <a:lvl4pPr marL="1008000" indent="-252000">
              <a:lnSpc>
                <a:spcPct val="100000"/>
              </a:lnSpc>
              <a:spcBef>
                <a:spcPts val="0"/>
              </a:spcBef>
              <a:spcAft>
                <a:spcPts val="600"/>
              </a:spcAft>
              <a:buClr>
                <a:schemeClr val="accent1"/>
              </a:buClr>
              <a:buFont typeface="Wingdings 3" panose="05040102010807070707" pitchFamily="18" charset="2"/>
              <a:buChar char=""/>
              <a:defRPr sz="1200"/>
            </a:lvl4pPr>
            <a:lvl5pPr marL="1260000" indent="-252000">
              <a:lnSpc>
                <a:spcPct val="100000"/>
              </a:lnSpc>
              <a:spcBef>
                <a:spcPts val="0"/>
              </a:spcBef>
              <a:spcAft>
                <a:spcPts val="600"/>
              </a:spcAft>
              <a:buClr>
                <a:schemeClr val="accent1"/>
              </a:buClr>
              <a:buFont typeface="Wingdings 3" panose="05040102010807070707" pitchFamily="18" charset="2"/>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400" b="0" dirty="0"/>
              <a:t>Detailed description of Work roles is provided by linking the Role to the set of Tasks. There are over 1000 Tasks defined. Those also include Technologies and applications.</a:t>
            </a:r>
          </a:p>
          <a:p>
            <a:endParaRPr lang="en-US" sz="1400" b="0" dirty="0"/>
          </a:p>
        </p:txBody>
      </p:sp>
      <p:sp>
        <p:nvSpPr>
          <p:cNvPr id="12" name="Rectangle 11">
            <a:extLst>
              <a:ext uri="{FF2B5EF4-FFF2-40B4-BE49-F238E27FC236}">
                <a16:creationId xmlns:a16="http://schemas.microsoft.com/office/drawing/2014/main" id="{F07BD3F6-463E-4B28-BCA6-6EA49552F8C4}"/>
              </a:ext>
            </a:extLst>
          </p:cNvPr>
          <p:cNvSpPr/>
          <p:nvPr/>
        </p:nvSpPr>
        <p:spPr>
          <a:xfrm>
            <a:off x="748937" y="5535310"/>
            <a:ext cx="1497874" cy="369332"/>
          </a:xfrm>
          <a:prstGeom prst="rect">
            <a:avLst/>
          </a:prstGeom>
          <a:noFill/>
          <a:ln>
            <a:solidFill>
              <a:schemeClr val="tx1"/>
            </a:solidFill>
          </a:ln>
        </p:spPr>
        <p:txBody>
          <a:bodyPr wrap="square">
            <a:spAutoFit/>
          </a:bodyPr>
          <a:lstStyle/>
          <a:p>
            <a:pPr algn="ctr"/>
            <a:r>
              <a:rPr lang="en-US" b="1" dirty="0">
                <a:solidFill>
                  <a:srgbClr val="000000"/>
                </a:solidFill>
                <a:latin typeface="Calibri" panose="020F0502020204030204" pitchFamily="34" charset="0"/>
              </a:rPr>
              <a:t>Tasks</a:t>
            </a:r>
          </a:p>
        </p:txBody>
      </p:sp>
      <p:cxnSp>
        <p:nvCxnSpPr>
          <p:cNvPr id="3" name="Connector: Elbow 2">
            <a:extLst>
              <a:ext uri="{FF2B5EF4-FFF2-40B4-BE49-F238E27FC236}">
                <a16:creationId xmlns:a16="http://schemas.microsoft.com/office/drawing/2014/main" id="{8CDE9213-2592-4B8A-BB49-6890DD4ABFA1}"/>
              </a:ext>
            </a:extLst>
          </p:cNvPr>
          <p:cNvCxnSpPr>
            <a:stCxn id="5" idx="2"/>
            <a:endCxn id="7" idx="1"/>
          </p:cNvCxnSpPr>
          <p:nvPr/>
        </p:nvCxnSpPr>
        <p:spPr>
          <a:xfrm rot="16200000" flipH="1">
            <a:off x="1329018" y="1739105"/>
            <a:ext cx="1297059" cy="95934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6FD117D5-C07A-448C-98F2-3D4A049466ED}"/>
              </a:ext>
            </a:extLst>
          </p:cNvPr>
          <p:cNvCxnSpPr>
            <a:stCxn id="7" idx="2"/>
            <a:endCxn id="8" idx="1"/>
          </p:cNvCxnSpPr>
          <p:nvPr/>
        </p:nvCxnSpPr>
        <p:spPr>
          <a:xfrm rot="16200000" flipH="1">
            <a:off x="3281233" y="3114693"/>
            <a:ext cx="753429" cy="9049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44927CDA-3A7E-441B-813C-E813615722E2}"/>
              </a:ext>
            </a:extLst>
          </p:cNvPr>
          <p:cNvCxnSpPr>
            <a:stCxn id="12" idx="0"/>
            <a:endCxn id="8" idx="2"/>
          </p:cNvCxnSpPr>
          <p:nvPr/>
        </p:nvCxnSpPr>
        <p:spPr>
          <a:xfrm rot="5400000" flipH="1" flipV="1">
            <a:off x="2475255" y="3151187"/>
            <a:ext cx="1406742" cy="336150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78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4FA08-2E45-46C1-AA0B-4A4935662CC0}"/>
              </a:ext>
            </a:extLst>
          </p:cNvPr>
          <p:cNvSpPr txBox="1">
            <a:spLocks/>
          </p:cNvSpPr>
          <p:nvPr/>
        </p:nvSpPr>
        <p:spPr>
          <a:xfrm>
            <a:off x="525645" y="356842"/>
            <a:ext cx="10367999" cy="3833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ROLE STRUCTURE OF NICE FRAMEWORK</a:t>
            </a:r>
            <a:endParaRPr lang="en-US" sz="2400" b="1" dirty="0">
              <a:solidFill>
                <a:schemeClr val="accent1"/>
              </a:solidFill>
            </a:endParaRPr>
          </a:p>
        </p:txBody>
      </p:sp>
      <p:pic>
        <p:nvPicPr>
          <p:cNvPr id="2" name="Picture 1">
            <a:extLst>
              <a:ext uri="{FF2B5EF4-FFF2-40B4-BE49-F238E27FC236}">
                <a16:creationId xmlns:a16="http://schemas.microsoft.com/office/drawing/2014/main" id="{CF08FBBE-F298-406D-94C3-6956BDBC2E80}"/>
              </a:ext>
            </a:extLst>
          </p:cNvPr>
          <p:cNvPicPr>
            <a:picLocks noChangeAspect="1"/>
          </p:cNvPicPr>
          <p:nvPr/>
        </p:nvPicPr>
        <p:blipFill>
          <a:blip r:embed="rId2"/>
          <a:stretch>
            <a:fillRect/>
          </a:stretch>
        </p:blipFill>
        <p:spPr>
          <a:xfrm>
            <a:off x="1848652" y="1219200"/>
            <a:ext cx="8715447" cy="4419599"/>
          </a:xfrm>
          <a:prstGeom prst="rect">
            <a:avLst/>
          </a:prstGeom>
        </p:spPr>
      </p:pic>
    </p:spTree>
    <p:extLst>
      <p:ext uri="{BB962C8B-B14F-4D97-AF65-F5344CB8AC3E}">
        <p14:creationId xmlns:p14="http://schemas.microsoft.com/office/powerpoint/2010/main" val="155981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FD99B32-9795-494A-A00E-974F8DA06D59}"/>
              </a:ext>
            </a:extLst>
          </p:cNvPr>
          <p:cNvGraphicFramePr>
            <a:graphicFrameLocks noGrp="1"/>
          </p:cNvGraphicFramePr>
          <p:nvPr>
            <p:extLst>
              <p:ext uri="{D42A27DB-BD31-4B8C-83A1-F6EECF244321}">
                <p14:modId xmlns:p14="http://schemas.microsoft.com/office/powerpoint/2010/main" val="2618505037"/>
              </p:ext>
            </p:extLst>
          </p:nvPr>
        </p:nvGraphicFramePr>
        <p:xfrm>
          <a:off x="1452880" y="1706880"/>
          <a:ext cx="2065383" cy="3197498"/>
        </p:xfrm>
        <a:graphic>
          <a:graphicData uri="http://schemas.openxmlformats.org/drawingml/2006/table">
            <a:tbl>
              <a:tblPr>
                <a:tableStyleId>{5C22544A-7EE6-4342-B048-85BDC9FD1C3A}</a:tableStyleId>
              </a:tblPr>
              <a:tblGrid>
                <a:gridCol w="2065383">
                  <a:extLst>
                    <a:ext uri="{9D8B030D-6E8A-4147-A177-3AD203B41FA5}">
                      <a16:colId xmlns:a16="http://schemas.microsoft.com/office/drawing/2014/main" val="2939796127"/>
                    </a:ext>
                  </a:extLst>
                </a:gridCol>
              </a:tblGrid>
              <a:tr h="238579">
                <a:tc>
                  <a:txBody>
                    <a:bodyPr/>
                    <a:lstStyle/>
                    <a:p>
                      <a:pPr algn="ctr" fontAlgn="ctr"/>
                      <a:r>
                        <a:rPr lang="en-US" sz="1100" u="none" strike="noStrike" dirty="0">
                          <a:effectLst/>
                        </a:rPr>
                        <a:t>Assurance</a:t>
                      </a:r>
                    </a:p>
                    <a:p>
                      <a:pPr algn="ctr" fontAlgn="ctr"/>
                      <a:endParaRPr lang="en-US" sz="1100" b="1" i="0" u="none" strike="noStrike" dirty="0">
                        <a:solidFill>
                          <a:srgbClr val="000000"/>
                        </a:solidFill>
                        <a:effectLst/>
                        <a:latin typeface="Calibri" panose="020F0502020204030204" pitchFamily="34" charset="0"/>
                      </a:endParaRPr>
                    </a:p>
                    <a:p>
                      <a:pPr algn="ctr" fontAlgn="ctr"/>
                      <a:endParaRPr lang="en-US" sz="1100" b="1" i="0" u="none" strike="noStrike" dirty="0">
                        <a:solidFill>
                          <a:srgbClr val="000000"/>
                        </a:solidFill>
                        <a:effectLst/>
                        <a:latin typeface="Calibri" panose="020F0502020204030204" pitchFamily="34" charset="0"/>
                      </a:endParaRPr>
                    </a:p>
                    <a:p>
                      <a:pPr algn="ctr" fontAlgn="ctr"/>
                      <a:endParaRPr lang="en-US" sz="1100" b="1" i="0" u="none" strike="noStrike" dirty="0">
                        <a:solidFill>
                          <a:srgbClr val="000000"/>
                        </a:solidFill>
                        <a:effectLst/>
                        <a:latin typeface="Calibri" panose="020F0502020204030204" pitchFamily="34" charset="0"/>
                      </a:endParaRPr>
                    </a:p>
                    <a:p>
                      <a:pPr algn="ctr" fontAlgn="ctr"/>
                      <a:endParaRPr lang="en-US" sz="1100" b="1" i="0" u="none" strike="noStrike" dirty="0">
                        <a:solidFill>
                          <a:srgbClr val="000000"/>
                        </a:solidFill>
                        <a:effectLst/>
                        <a:latin typeface="Calibri" panose="020F0502020204030204" pitchFamily="34" charset="0"/>
                      </a:endParaRPr>
                    </a:p>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6605366"/>
                  </a:ext>
                </a:extLst>
              </a:tr>
              <a:tr h="238579">
                <a:tc>
                  <a:txBody>
                    <a:bodyPr/>
                    <a:lstStyle/>
                    <a:p>
                      <a:pPr algn="ctr" fontAlgn="ctr"/>
                      <a:r>
                        <a:rPr lang="en-US" sz="1100" u="none" strike="noStrike">
                          <a:effectLst/>
                        </a:rPr>
                        <a:t>Audit</a:t>
                      </a:r>
                      <a:endParaRPr lang="en-US" sz="11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04969594"/>
                  </a:ext>
                </a:extLst>
              </a:tr>
              <a:tr h="238579">
                <a:tc>
                  <a:txBody>
                    <a:bodyPr/>
                    <a:lstStyle/>
                    <a:p>
                      <a:pPr algn="ctr" fontAlgn="ctr"/>
                      <a:r>
                        <a:rPr lang="en-US" sz="1100" u="none" strike="noStrike" dirty="0">
                          <a:effectLst/>
                        </a:rPr>
                        <a:t>Assessment</a:t>
                      </a:r>
                    </a:p>
                    <a:p>
                      <a:pPr algn="ctr" fontAlgn="ctr"/>
                      <a:endParaRPr lang="en-US" sz="1100" b="1" i="0" u="none" strike="noStrike" dirty="0">
                        <a:solidFill>
                          <a:srgbClr val="000000"/>
                        </a:solidFill>
                        <a:effectLst/>
                        <a:latin typeface="Calibri" panose="020F0502020204030204" pitchFamily="34" charset="0"/>
                      </a:endParaRPr>
                    </a:p>
                    <a:p>
                      <a:pPr algn="ctr" fontAlgn="ctr"/>
                      <a:endParaRPr lang="en-US" sz="1100" b="1" i="0" u="none" strike="noStrike" dirty="0">
                        <a:solidFill>
                          <a:srgbClr val="000000"/>
                        </a:solidFill>
                        <a:effectLst/>
                        <a:latin typeface="Calibri" panose="020F0502020204030204" pitchFamily="34" charset="0"/>
                      </a:endParaRPr>
                    </a:p>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33416547"/>
                  </a:ext>
                </a:extLst>
              </a:tr>
              <a:tr h="238579">
                <a:tc>
                  <a:txBody>
                    <a:bodyPr/>
                    <a:lstStyle/>
                    <a:p>
                      <a:pPr algn="ctr" fontAlgn="ctr"/>
                      <a:r>
                        <a:rPr lang="en-US" sz="1100" u="none" strike="noStrike" dirty="0">
                          <a:effectLst/>
                          <a:highlight>
                            <a:srgbClr val="FF0000"/>
                          </a:highlight>
                        </a:rPr>
                        <a:t>Certification</a:t>
                      </a:r>
                      <a:endParaRPr lang="en-US" sz="1100" b="1" i="0" u="none" strike="noStrike" dirty="0">
                        <a:solidFill>
                          <a:srgbClr val="000000"/>
                        </a:solidFill>
                        <a:effectLst/>
                        <a:highlight>
                          <a:srgbClr val="FF0000"/>
                        </a:highlight>
                        <a:latin typeface="Calibri" panose="020F0502020204030204" pitchFamily="34" charset="0"/>
                      </a:endParaRPr>
                    </a:p>
                  </a:txBody>
                  <a:tcPr marL="9525" marR="9525" marT="9525" marB="0" anchor="ctr"/>
                </a:tc>
                <a:extLst>
                  <a:ext uri="{0D108BD9-81ED-4DB2-BD59-A6C34878D82A}">
                    <a16:rowId xmlns:a16="http://schemas.microsoft.com/office/drawing/2014/main" val="3833316214"/>
                  </a:ext>
                </a:extLst>
              </a:tr>
              <a:tr h="238579">
                <a:tc>
                  <a:txBody>
                    <a:bodyPr/>
                    <a:lstStyle/>
                    <a:p>
                      <a:pPr algn="ctr" fontAlgn="ctr"/>
                      <a:r>
                        <a:rPr lang="en-US" sz="1100" u="none" strike="noStrike" dirty="0">
                          <a:effectLst/>
                        </a:rPr>
                        <a:t>Protection Profile</a:t>
                      </a:r>
                    </a:p>
                    <a:p>
                      <a:pPr algn="ctr" fontAlgn="ctr"/>
                      <a:endParaRPr lang="en-US" sz="1100" u="none" strike="noStrike" dirty="0">
                        <a:effectLst/>
                      </a:endParaRPr>
                    </a:p>
                    <a:p>
                      <a:pPr algn="ctr" fontAlgn="ctr"/>
                      <a:endParaRPr lang="en-US" sz="1100" b="1" i="0" u="none" strike="noStrike" dirty="0">
                        <a:solidFill>
                          <a:srgbClr val="000000"/>
                        </a:solidFill>
                        <a:effectLst/>
                        <a:latin typeface="Calibri" panose="020F0502020204030204" pitchFamily="34" charset="0"/>
                      </a:endParaRPr>
                    </a:p>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36018850"/>
                  </a:ext>
                </a:extLst>
              </a:tr>
              <a:tr h="238579">
                <a:tc>
                  <a:txBody>
                    <a:bodyPr/>
                    <a:lstStyle/>
                    <a:p>
                      <a:pPr algn="ctr" fontAlgn="ctr"/>
                      <a:r>
                        <a:rPr lang="en-US" sz="1100" u="none" strike="noStrike" dirty="0">
                          <a:effectLst/>
                        </a:rPr>
                        <a:t>Security Target</a:t>
                      </a:r>
                    </a:p>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33207014"/>
                  </a:ext>
                </a:extLst>
              </a:tr>
            </a:tbl>
          </a:graphicData>
        </a:graphic>
      </p:graphicFrame>
      <p:graphicFrame>
        <p:nvGraphicFramePr>
          <p:cNvPr id="35" name="Table 34">
            <a:extLst>
              <a:ext uri="{FF2B5EF4-FFF2-40B4-BE49-F238E27FC236}">
                <a16:creationId xmlns:a16="http://schemas.microsoft.com/office/drawing/2014/main" id="{EFC304EB-E57A-4F1F-BDAD-98F3D5C275A5}"/>
              </a:ext>
            </a:extLst>
          </p:cNvPr>
          <p:cNvGraphicFramePr>
            <a:graphicFrameLocks noGrp="1"/>
          </p:cNvGraphicFramePr>
          <p:nvPr>
            <p:extLst>
              <p:ext uri="{D42A27DB-BD31-4B8C-83A1-F6EECF244321}">
                <p14:modId xmlns:p14="http://schemas.microsoft.com/office/powerpoint/2010/main" val="2992553531"/>
              </p:ext>
            </p:extLst>
          </p:nvPr>
        </p:nvGraphicFramePr>
        <p:xfrm>
          <a:off x="3743234" y="1706880"/>
          <a:ext cx="3794034" cy="3532778"/>
        </p:xfrm>
        <a:graphic>
          <a:graphicData uri="http://schemas.openxmlformats.org/drawingml/2006/table">
            <a:tbl>
              <a:tblPr>
                <a:tableStyleId>{5C22544A-7EE6-4342-B048-85BDC9FD1C3A}</a:tableStyleId>
              </a:tblPr>
              <a:tblGrid>
                <a:gridCol w="3794034">
                  <a:extLst>
                    <a:ext uri="{9D8B030D-6E8A-4147-A177-3AD203B41FA5}">
                      <a16:colId xmlns:a16="http://schemas.microsoft.com/office/drawing/2014/main" val="2939796127"/>
                    </a:ext>
                  </a:extLst>
                </a:gridCol>
              </a:tblGrid>
              <a:tr h="238579">
                <a:tc>
                  <a:txBody>
                    <a:bodyPr/>
                    <a:lstStyle/>
                    <a:p>
                      <a:pPr algn="l" fontAlgn="ctr"/>
                      <a:r>
                        <a:rPr lang="en-US" sz="1100" u="none" strike="noStrike" dirty="0">
                          <a:effectLst/>
                        </a:rPr>
                        <a:t>Protect and Defend (PR); </a:t>
                      </a:r>
                    </a:p>
                    <a:p>
                      <a:pPr algn="l" fontAlgn="ctr"/>
                      <a:r>
                        <a:rPr lang="en-US" sz="1100" u="none" strike="noStrike" dirty="0">
                          <a:effectLst/>
                        </a:rPr>
                        <a:t>Authorizing Official/Designating Representative (SP-RSK-001), Systems Architecture (SP-ARC); Information Systems Security Developer (SP-SYS-001); </a:t>
                      </a:r>
                    </a:p>
                    <a:p>
                      <a:pPr algn="l" fontAlgn="ctr"/>
                      <a:r>
                        <a:rPr lang="en-US" sz="1100" u="none" strike="noStrike" dirty="0">
                          <a:effectLst/>
                        </a:rPr>
                        <a:t>Privacy Officer/Privacy Compliance Manager (OV-LGA-002), Cybersecurity Management (OV-MGT),</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6605366"/>
                  </a:ext>
                </a:extLst>
              </a:tr>
              <a:tr h="238579">
                <a:tc>
                  <a:txBody>
                    <a:bodyPr/>
                    <a:lstStyle/>
                    <a:p>
                      <a:pPr algn="l" fontAlgn="ctr"/>
                      <a:r>
                        <a:rPr lang="en-US" sz="1100" u="none" strike="noStrike" dirty="0">
                          <a:effectLst/>
                        </a:rPr>
                        <a:t>IT Program Auditor (OV-PMA-005)</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04969594"/>
                  </a:ext>
                </a:extLst>
              </a:tr>
              <a:tr h="238579">
                <a:tc>
                  <a:txBody>
                    <a:bodyPr/>
                    <a:lstStyle/>
                    <a:p>
                      <a:pPr algn="l" fontAlgn="ctr"/>
                      <a:r>
                        <a:rPr lang="en-US" sz="1100" u="none" strike="noStrike" dirty="0">
                          <a:effectLst/>
                        </a:rPr>
                        <a:t>Security Control Assessor (SP-RSK-002), Secure Software Assessor (SP-DEV-002), System Testing and Evaluation Specialist (SP-TST-001), Information Systems Security Developer (SP-SYS-001); Privacy Officer/Privacy Compliance Manager (OV-LGA-002).</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33416547"/>
                  </a:ext>
                </a:extLst>
              </a:tr>
              <a:tr h="238579">
                <a:tc>
                  <a:txBody>
                    <a:bodyPr/>
                    <a:lstStyle/>
                    <a:p>
                      <a:pPr algn="l" fontAlgn="ctr"/>
                      <a:r>
                        <a:rPr lang="en-US" sz="1100" u="none" strike="noStrike" dirty="0">
                          <a:effectLst/>
                          <a:highlight>
                            <a:srgbClr val="FF0000"/>
                          </a:highlight>
                        </a:rPr>
                        <a:t>Not identified</a:t>
                      </a:r>
                      <a:endParaRPr lang="en-US" sz="1100" b="1" i="0" u="none" strike="noStrike" dirty="0">
                        <a:solidFill>
                          <a:srgbClr val="000000"/>
                        </a:solidFill>
                        <a:effectLst/>
                        <a:highlight>
                          <a:srgbClr val="FF0000"/>
                        </a:highlight>
                        <a:latin typeface="Calibri" panose="020F0502020204030204" pitchFamily="34" charset="0"/>
                      </a:endParaRPr>
                    </a:p>
                  </a:txBody>
                  <a:tcPr marL="9525" marR="9525" marT="9525" marB="0" anchor="ctr"/>
                </a:tc>
                <a:extLst>
                  <a:ext uri="{0D108BD9-81ED-4DB2-BD59-A6C34878D82A}">
                    <a16:rowId xmlns:a16="http://schemas.microsoft.com/office/drawing/2014/main" val="3833316214"/>
                  </a:ext>
                </a:extLst>
              </a:tr>
              <a:tr h="238579">
                <a:tc>
                  <a:txBody>
                    <a:bodyPr/>
                    <a:lstStyle/>
                    <a:p>
                      <a:pPr algn="l" fontAlgn="ctr"/>
                      <a:r>
                        <a:rPr lang="en-US" sz="1100" u="none" strike="noStrike" dirty="0">
                          <a:effectLst/>
                        </a:rPr>
                        <a:t>Protect and Defend (PR); </a:t>
                      </a:r>
                    </a:p>
                    <a:p>
                      <a:pPr algn="l" fontAlgn="ctr"/>
                      <a:r>
                        <a:rPr lang="en-US" sz="1100" u="none" strike="noStrike" dirty="0">
                          <a:effectLst/>
                        </a:rPr>
                        <a:t>Systems Architecture (SP-ARC); </a:t>
                      </a:r>
                    </a:p>
                    <a:p>
                      <a:pPr algn="l" fontAlgn="ctr"/>
                      <a:r>
                        <a:rPr lang="en-US" sz="1100" u="none" strike="noStrike" dirty="0">
                          <a:effectLst/>
                        </a:rPr>
                        <a:t>Information Systems Security Manager (OV-MGT-001), Cyber Policy and Strategy Planner (OV-SPP-002)</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36018850"/>
                  </a:ext>
                </a:extLst>
              </a:tr>
              <a:tr h="176167">
                <a:tc>
                  <a:txBody>
                    <a:bodyPr/>
                    <a:lstStyle/>
                    <a:p>
                      <a:pPr algn="l" fontAlgn="ctr"/>
                      <a:r>
                        <a:rPr lang="en-US" sz="1100" u="none" strike="noStrike" dirty="0">
                          <a:effectLst/>
                        </a:rPr>
                        <a:t>Authorizing Official/Designating Representative (SP-RSK-001); </a:t>
                      </a:r>
                    </a:p>
                    <a:p>
                      <a:pPr algn="l" fontAlgn="ctr"/>
                      <a:r>
                        <a:rPr lang="en-US" sz="1100" u="none" strike="noStrike" kern="1200" dirty="0">
                          <a:solidFill>
                            <a:schemeClr val="dk1"/>
                          </a:solidFill>
                          <a:effectLst/>
                          <a:latin typeface="+mn-lt"/>
                          <a:ea typeface="+mn-ea"/>
                          <a:cs typeface="+mn-cs"/>
                        </a:rPr>
                        <a:t>Cyber Legal Advisor (OV-LGA-001)</a:t>
                      </a:r>
                    </a:p>
                  </a:txBody>
                  <a:tcPr marL="9525" marR="9525" marT="9525" marB="0" anchor="ctr"/>
                </a:tc>
                <a:extLst>
                  <a:ext uri="{0D108BD9-81ED-4DB2-BD59-A6C34878D82A}">
                    <a16:rowId xmlns:a16="http://schemas.microsoft.com/office/drawing/2014/main" val="2433207014"/>
                  </a:ext>
                </a:extLst>
              </a:tr>
            </a:tbl>
          </a:graphicData>
        </a:graphic>
      </p:graphicFrame>
      <p:graphicFrame>
        <p:nvGraphicFramePr>
          <p:cNvPr id="36" name="Table 35">
            <a:extLst>
              <a:ext uri="{FF2B5EF4-FFF2-40B4-BE49-F238E27FC236}">
                <a16:creationId xmlns:a16="http://schemas.microsoft.com/office/drawing/2014/main" id="{DD50420B-CD92-48A3-B7CA-313C6ECCF5E8}"/>
              </a:ext>
            </a:extLst>
          </p:cNvPr>
          <p:cNvGraphicFramePr>
            <a:graphicFrameLocks noGrp="1"/>
          </p:cNvGraphicFramePr>
          <p:nvPr>
            <p:extLst>
              <p:ext uri="{D42A27DB-BD31-4B8C-83A1-F6EECF244321}">
                <p14:modId xmlns:p14="http://schemas.microsoft.com/office/powerpoint/2010/main" val="3098193243"/>
              </p:ext>
            </p:extLst>
          </p:nvPr>
        </p:nvGraphicFramePr>
        <p:xfrm>
          <a:off x="7762240" y="1728652"/>
          <a:ext cx="2844800" cy="3365138"/>
        </p:xfrm>
        <a:graphic>
          <a:graphicData uri="http://schemas.openxmlformats.org/drawingml/2006/table">
            <a:tbl>
              <a:tblPr>
                <a:tableStyleId>{5C22544A-7EE6-4342-B048-85BDC9FD1C3A}</a:tableStyleId>
              </a:tblPr>
              <a:tblGrid>
                <a:gridCol w="2844800">
                  <a:extLst>
                    <a:ext uri="{9D8B030D-6E8A-4147-A177-3AD203B41FA5}">
                      <a16:colId xmlns:a16="http://schemas.microsoft.com/office/drawing/2014/main" val="2939796127"/>
                    </a:ext>
                  </a:extLst>
                </a:gridCol>
              </a:tblGrid>
              <a:tr h="238579">
                <a:tc>
                  <a:txBody>
                    <a:bodyPr/>
                    <a:lstStyle/>
                    <a:p>
                      <a:pPr algn="l" fontAlgn="ctr"/>
                      <a:r>
                        <a:rPr lang="en-US" sz="1100" u="none" strike="noStrike" dirty="0">
                          <a:effectLst/>
                        </a:rPr>
                        <a:t>Fully covered by PR block, also relevant for SP and OV.</a:t>
                      </a:r>
                    </a:p>
                    <a:p>
                      <a:pPr algn="l" fontAlgn="ctr"/>
                      <a:endParaRPr lang="en-US" sz="1100" u="none" strike="noStrike" dirty="0">
                        <a:effectLst/>
                      </a:endParaRPr>
                    </a:p>
                    <a:p>
                      <a:pPr algn="ctr" fontAlgn="ctr"/>
                      <a:endParaRPr lang="en-US" sz="1100" u="none" strike="noStrike" dirty="0">
                        <a:effectLst/>
                      </a:endParaRPr>
                    </a:p>
                    <a:p>
                      <a:pPr algn="ctr" fontAlgn="ctr"/>
                      <a:endParaRPr lang="en-US" sz="1100" b="1" i="0" u="none" strike="noStrike" dirty="0">
                        <a:solidFill>
                          <a:srgbClr val="000000"/>
                        </a:solidFill>
                        <a:effectLst/>
                        <a:latin typeface="Calibri" panose="020F0502020204030204" pitchFamily="34" charset="0"/>
                      </a:endParaRPr>
                    </a:p>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46605366"/>
                  </a:ext>
                </a:extLst>
              </a:tr>
              <a:tr h="238579">
                <a:tc>
                  <a:txBody>
                    <a:bodyPr/>
                    <a:lstStyle/>
                    <a:p>
                      <a:pPr algn="l" fontAlgn="ctr"/>
                      <a:r>
                        <a:rPr lang="en-US" sz="1100" u="none" strike="noStrike" dirty="0">
                          <a:effectLst/>
                        </a:rPr>
                        <a:t>If only the IT is considered.</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04969594"/>
                  </a:ext>
                </a:extLst>
              </a:tr>
              <a:tr h="238579">
                <a:tc>
                  <a:txBody>
                    <a:bodyPr/>
                    <a:lstStyle/>
                    <a:p>
                      <a:pPr algn="l" fontAlgn="ctr"/>
                      <a:r>
                        <a:rPr lang="en-US" sz="1100" u="none" strike="noStrike" dirty="0">
                          <a:effectLst/>
                        </a:rPr>
                        <a:t>Mainly related to SP, partly to OV.</a:t>
                      </a:r>
                    </a:p>
                    <a:p>
                      <a:pPr algn="ctr" fontAlgn="ctr"/>
                      <a:endParaRPr lang="en-US" sz="1100" b="1" i="0" u="none" strike="noStrike" dirty="0">
                        <a:solidFill>
                          <a:srgbClr val="000000"/>
                        </a:solidFill>
                        <a:effectLst/>
                        <a:latin typeface="Calibri" panose="020F0502020204030204" pitchFamily="34" charset="0"/>
                      </a:endParaRPr>
                    </a:p>
                    <a:p>
                      <a:pPr algn="ctr" fontAlgn="ctr"/>
                      <a:endParaRPr lang="en-US" sz="1100" b="1" i="0" u="none" strike="noStrike" dirty="0">
                        <a:solidFill>
                          <a:srgbClr val="000000"/>
                        </a:solidFill>
                        <a:effectLst/>
                        <a:latin typeface="Calibri" panose="020F0502020204030204" pitchFamily="34" charset="0"/>
                      </a:endParaRPr>
                    </a:p>
                    <a:p>
                      <a:pPr algn="ctr"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33416547"/>
                  </a:ext>
                </a:extLst>
              </a:tr>
              <a:tr h="238579">
                <a:tc>
                  <a:txBody>
                    <a:bodyPr/>
                    <a:lstStyle/>
                    <a:p>
                      <a:pPr algn="l" fontAlgn="ctr"/>
                      <a:r>
                        <a:rPr lang="en-US" sz="1100" b="0" i="0" u="none" strike="noStrike" dirty="0">
                          <a:solidFill>
                            <a:srgbClr val="000000"/>
                          </a:solidFill>
                          <a:effectLst/>
                          <a:highlight>
                            <a:srgbClr val="FF0000"/>
                          </a:highlight>
                          <a:latin typeface="Calibri" panose="020F0502020204030204" pitchFamily="34" charset="0"/>
                        </a:rPr>
                        <a:t>Not part of CS unit / organization activities</a:t>
                      </a:r>
                    </a:p>
                  </a:txBody>
                  <a:tcPr marL="9525" marR="9525" marT="9525" marB="0" anchor="ctr"/>
                </a:tc>
                <a:extLst>
                  <a:ext uri="{0D108BD9-81ED-4DB2-BD59-A6C34878D82A}">
                    <a16:rowId xmlns:a16="http://schemas.microsoft.com/office/drawing/2014/main" val="3833316214"/>
                  </a:ext>
                </a:extLst>
              </a:tr>
              <a:tr h="238579">
                <a:tc>
                  <a:txBody>
                    <a:bodyPr/>
                    <a:lstStyle/>
                    <a:p>
                      <a:pPr algn="l" fontAlgn="ctr"/>
                      <a:r>
                        <a:rPr lang="en-US" sz="1100" u="none" strike="noStrike" dirty="0">
                          <a:effectLst/>
                        </a:rPr>
                        <a:t>Fully covered by PR block, also relevant for SP and OV</a:t>
                      </a:r>
                    </a:p>
                    <a:p>
                      <a:pPr algn="l" fontAlgn="ctr"/>
                      <a:endParaRPr lang="en-US" sz="1100" u="none" strike="noStrike" dirty="0">
                        <a:effectLst/>
                      </a:endParaRPr>
                    </a:p>
                    <a:p>
                      <a:pPr algn="l" fontAlgn="ct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36018850"/>
                  </a:ext>
                </a:extLst>
              </a:tr>
              <a:tr h="238579">
                <a:tc>
                  <a:txBody>
                    <a:bodyPr/>
                    <a:lstStyle/>
                    <a:p>
                      <a:pPr algn="l" fontAlgn="ctr"/>
                      <a:r>
                        <a:rPr lang="en-US" sz="1100" u="none" strike="noStrike" dirty="0">
                          <a:effectLst/>
                        </a:rPr>
                        <a:t>Management position, covered in SP and OV.</a:t>
                      </a:r>
                    </a:p>
                    <a:p>
                      <a:pPr algn="ctr" fontAlgn="ctr"/>
                      <a:endParaRPr lang="en-US" sz="1100" u="none" strike="noStrike" dirty="0">
                        <a:effectLst/>
                      </a:endParaRPr>
                    </a:p>
                  </a:txBody>
                  <a:tcPr marL="9525" marR="9525" marT="9525" marB="0" anchor="ctr"/>
                </a:tc>
                <a:extLst>
                  <a:ext uri="{0D108BD9-81ED-4DB2-BD59-A6C34878D82A}">
                    <a16:rowId xmlns:a16="http://schemas.microsoft.com/office/drawing/2014/main" val="2433207014"/>
                  </a:ext>
                </a:extLst>
              </a:tr>
            </a:tbl>
          </a:graphicData>
        </a:graphic>
      </p:graphicFrame>
      <p:sp>
        <p:nvSpPr>
          <p:cNvPr id="3" name="TextBox 2">
            <a:extLst>
              <a:ext uri="{FF2B5EF4-FFF2-40B4-BE49-F238E27FC236}">
                <a16:creationId xmlns:a16="http://schemas.microsoft.com/office/drawing/2014/main" id="{89E78856-CDA9-4DB8-B81A-E0228193554C}"/>
              </a:ext>
            </a:extLst>
          </p:cNvPr>
          <p:cNvSpPr txBox="1"/>
          <p:nvPr/>
        </p:nvSpPr>
        <p:spPr>
          <a:xfrm>
            <a:off x="1079863" y="1079510"/>
            <a:ext cx="2516777" cy="523220"/>
          </a:xfrm>
          <a:prstGeom prst="rect">
            <a:avLst/>
          </a:prstGeom>
          <a:noFill/>
        </p:spPr>
        <p:txBody>
          <a:bodyPr wrap="square" rtlCol="0">
            <a:spAutoFit/>
          </a:bodyPr>
          <a:lstStyle/>
          <a:p>
            <a:pPr algn="ctr"/>
            <a:r>
              <a:rPr lang="en-US" sz="1400" dirty="0"/>
              <a:t>JRC taxonomy Cybersecurity subdomains</a:t>
            </a:r>
          </a:p>
        </p:txBody>
      </p:sp>
      <p:sp>
        <p:nvSpPr>
          <p:cNvPr id="37" name="TextBox 36">
            <a:extLst>
              <a:ext uri="{FF2B5EF4-FFF2-40B4-BE49-F238E27FC236}">
                <a16:creationId xmlns:a16="http://schemas.microsoft.com/office/drawing/2014/main" id="{FD85697C-5359-48E9-A34D-594521F652F7}"/>
              </a:ext>
            </a:extLst>
          </p:cNvPr>
          <p:cNvSpPr txBox="1"/>
          <p:nvPr/>
        </p:nvSpPr>
        <p:spPr>
          <a:xfrm>
            <a:off x="4568371" y="1079510"/>
            <a:ext cx="2065383" cy="307777"/>
          </a:xfrm>
          <a:prstGeom prst="rect">
            <a:avLst/>
          </a:prstGeom>
          <a:noFill/>
        </p:spPr>
        <p:txBody>
          <a:bodyPr wrap="square" rtlCol="0">
            <a:spAutoFit/>
          </a:bodyPr>
          <a:lstStyle/>
          <a:p>
            <a:pPr algn="ctr"/>
            <a:r>
              <a:rPr lang="en-US" sz="1400" dirty="0"/>
              <a:t>NICE Role description</a:t>
            </a:r>
          </a:p>
        </p:txBody>
      </p:sp>
      <p:sp>
        <p:nvSpPr>
          <p:cNvPr id="38" name="TextBox 37">
            <a:extLst>
              <a:ext uri="{FF2B5EF4-FFF2-40B4-BE49-F238E27FC236}">
                <a16:creationId xmlns:a16="http://schemas.microsoft.com/office/drawing/2014/main" id="{EB73BC1D-34CF-4DA1-9B2E-5F48A4DF532B}"/>
              </a:ext>
            </a:extLst>
          </p:cNvPr>
          <p:cNvSpPr txBox="1"/>
          <p:nvPr/>
        </p:nvSpPr>
        <p:spPr>
          <a:xfrm>
            <a:off x="7762240" y="1076291"/>
            <a:ext cx="2844800" cy="307777"/>
          </a:xfrm>
          <a:prstGeom prst="rect">
            <a:avLst/>
          </a:prstGeom>
          <a:noFill/>
        </p:spPr>
        <p:txBody>
          <a:bodyPr wrap="square" rtlCol="0">
            <a:spAutoFit/>
          </a:bodyPr>
          <a:lstStyle/>
          <a:p>
            <a:pPr algn="ctr"/>
            <a:r>
              <a:rPr lang="en-US" sz="1400" dirty="0"/>
              <a:t>Comments</a:t>
            </a:r>
          </a:p>
        </p:txBody>
      </p:sp>
      <p:sp>
        <p:nvSpPr>
          <p:cNvPr id="11" name="Rectangle 10">
            <a:extLst>
              <a:ext uri="{FF2B5EF4-FFF2-40B4-BE49-F238E27FC236}">
                <a16:creationId xmlns:a16="http://schemas.microsoft.com/office/drawing/2014/main" id="{910FE10A-7D81-42B7-9ACF-9442A959DD64}"/>
              </a:ext>
            </a:extLst>
          </p:cNvPr>
          <p:cNvSpPr/>
          <p:nvPr/>
        </p:nvSpPr>
        <p:spPr>
          <a:xfrm>
            <a:off x="785223" y="1706880"/>
            <a:ext cx="531223" cy="3175726"/>
          </a:xfrm>
          <a:prstGeom prst="rect">
            <a:avLst/>
          </a:prstGeom>
          <a:solidFill>
            <a:srgbClr val="4472C4">
              <a:alpha val="50196"/>
            </a:srgbClr>
          </a:solidFill>
          <a:ln>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rPr>
              <a:t>Assurance, Audit, and Certification</a:t>
            </a:r>
          </a:p>
        </p:txBody>
      </p:sp>
      <p:sp>
        <p:nvSpPr>
          <p:cNvPr id="76" name="Rectangle 75">
            <a:extLst>
              <a:ext uri="{FF2B5EF4-FFF2-40B4-BE49-F238E27FC236}">
                <a16:creationId xmlns:a16="http://schemas.microsoft.com/office/drawing/2014/main" id="{B779368B-2D49-4A94-B14E-2660D7DAC232}"/>
              </a:ext>
            </a:extLst>
          </p:cNvPr>
          <p:cNvSpPr/>
          <p:nvPr/>
        </p:nvSpPr>
        <p:spPr>
          <a:xfrm>
            <a:off x="606467" y="5250098"/>
            <a:ext cx="1550424"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Securely Provision (SP)</a:t>
            </a:r>
            <a:r>
              <a:rPr lang="en-US" sz="1100" dirty="0"/>
              <a:t> </a:t>
            </a:r>
          </a:p>
        </p:txBody>
      </p:sp>
      <p:sp>
        <p:nvSpPr>
          <p:cNvPr id="77" name="Rectangle 76">
            <a:extLst>
              <a:ext uri="{FF2B5EF4-FFF2-40B4-BE49-F238E27FC236}">
                <a16:creationId xmlns:a16="http://schemas.microsoft.com/office/drawing/2014/main" id="{C92535C2-5FF6-485F-9E92-86F526A282E9}"/>
              </a:ext>
            </a:extLst>
          </p:cNvPr>
          <p:cNvSpPr/>
          <p:nvPr/>
        </p:nvSpPr>
        <p:spPr>
          <a:xfrm>
            <a:off x="2177281" y="5250095"/>
            <a:ext cx="1851789"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Operate and Maintain (OM) </a:t>
            </a:r>
          </a:p>
        </p:txBody>
      </p:sp>
      <p:sp>
        <p:nvSpPr>
          <p:cNvPr id="78" name="Rectangle 77">
            <a:extLst>
              <a:ext uri="{FF2B5EF4-FFF2-40B4-BE49-F238E27FC236}">
                <a16:creationId xmlns:a16="http://schemas.microsoft.com/office/drawing/2014/main" id="{50B67DC3-469D-4DC7-BF68-C80487E11A55}"/>
              </a:ext>
            </a:extLst>
          </p:cNvPr>
          <p:cNvSpPr/>
          <p:nvPr/>
        </p:nvSpPr>
        <p:spPr>
          <a:xfrm>
            <a:off x="4054540" y="5250095"/>
            <a:ext cx="1707519"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Oversee and Govern (OV) </a:t>
            </a:r>
          </a:p>
        </p:txBody>
      </p:sp>
      <p:sp>
        <p:nvSpPr>
          <p:cNvPr id="79" name="Rectangle 78">
            <a:extLst>
              <a:ext uri="{FF2B5EF4-FFF2-40B4-BE49-F238E27FC236}">
                <a16:creationId xmlns:a16="http://schemas.microsoft.com/office/drawing/2014/main" id="{35C73088-456F-421B-B1CB-9E584B787155}"/>
              </a:ext>
            </a:extLst>
          </p:cNvPr>
          <p:cNvSpPr/>
          <p:nvPr/>
        </p:nvSpPr>
        <p:spPr>
          <a:xfrm>
            <a:off x="5787529" y="5250095"/>
            <a:ext cx="1628972" cy="261610"/>
          </a:xfrm>
          <a:prstGeom prst="rect">
            <a:avLst/>
          </a:prstGeom>
          <a:solidFill>
            <a:schemeClr val="accent6">
              <a:lumMod val="75000"/>
            </a:schemeClr>
          </a:solidFill>
          <a:ln>
            <a:solidFill>
              <a:schemeClr val="tx1"/>
            </a:solidFill>
          </a:ln>
        </p:spPr>
        <p:txBody>
          <a:bodyPr wrap="none">
            <a:spAutoFit/>
          </a:bodyPr>
          <a:lstStyle/>
          <a:p>
            <a:r>
              <a:rPr lang="en-US" sz="1100" b="1" dirty="0">
                <a:solidFill>
                  <a:srgbClr val="000000"/>
                </a:solidFill>
                <a:latin typeface="Calibri" panose="020F0502020204030204" pitchFamily="34" charset="0"/>
              </a:rPr>
              <a:t>Protect and Defend (PR) </a:t>
            </a:r>
          </a:p>
        </p:txBody>
      </p:sp>
      <p:sp>
        <p:nvSpPr>
          <p:cNvPr id="80" name="Rectangle 79">
            <a:extLst>
              <a:ext uri="{FF2B5EF4-FFF2-40B4-BE49-F238E27FC236}">
                <a16:creationId xmlns:a16="http://schemas.microsoft.com/office/drawing/2014/main" id="{AC50E614-162C-4FA6-B5DD-BEC3FC58E969}"/>
              </a:ext>
            </a:extLst>
          </p:cNvPr>
          <p:cNvSpPr/>
          <p:nvPr/>
        </p:nvSpPr>
        <p:spPr>
          <a:xfrm>
            <a:off x="7443947" y="5250095"/>
            <a:ext cx="971741"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Analyze (AN)</a:t>
            </a:r>
            <a:r>
              <a:rPr lang="en-US" sz="1100" dirty="0"/>
              <a:t> </a:t>
            </a:r>
          </a:p>
        </p:txBody>
      </p:sp>
      <p:sp>
        <p:nvSpPr>
          <p:cNvPr id="81" name="Rectangle 80">
            <a:extLst>
              <a:ext uri="{FF2B5EF4-FFF2-40B4-BE49-F238E27FC236}">
                <a16:creationId xmlns:a16="http://schemas.microsoft.com/office/drawing/2014/main" id="{ACDFB061-5986-482A-B7FA-DFCA18B9306D}"/>
              </a:ext>
            </a:extLst>
          </p:cNvPr>
          <p:cNvSpPr/>
          <p:nvPr/>
        </p:nvSpPr>
        <p:spPr>
          <a:xfrm>
            <a:off x="8443134" y="5250095"/>
            <a:ext cx="1672253"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Collect and Operate (CO)</a:t>
            </a:r>
            <a:r>
              <a:rPr lang="en-US" sz="1100" dirty="0"/>
              <a:t> </a:t>
            </a:r>
          </a:p>
        </p:txBody>
      </p:sp>
      <p:sp>
        <p:nvSpPr>
          <p:cNvPr id="82" name="Rectangle 81">
            <a:extLst>
              <a:ext uri="{FF2B5EF4-FFF2-40B4-BE49-F238E27FC236}">
                <a16:creationId xmlns:a16="http://schemas.microsoft.com/office/drawing/2014/main" id="{C446588E-39E1-4F80-9AEF-8B122F170A38}"/>
              </a:ext>
            </a:extLst>
          </p:cNvPr>
          <p:cNvSpPr/>
          <p:nvPr/>
        </p:nvSpPr>
        <p:spPr>
          <a:xfrm>
            <a:off x="10142833" y="5250095"/>
            <a:ext cx="1112805" cy="261610"/>
          </a:xfrm>
          <a:prstGeom prst="rect">
            <a:avLst/>
          </a:prstGeom>
          <a:ln>
            <a:solidFill>
              <a:schemeClr val="tx1"/>
            </a:solidFill>
          </a:ln>
        </p:spPr>
        <p:txBody>
          <a:bodyPr wrap="none">
            <a:spAutoFit/>
          </a:bodyPr>
          <a:lstStyle/>
          <a:p>
            <a:r>
              <a:rPr lang="en-US" sz="1100" b="1" dirty="0">
                <a:solidFill>
                  <a:srgbClr val="000000"/>
                </a:solidFill>
                <a:latin typeface="Calibri" panose="020F0502020204030204" pitchFamily="34" charset="0"/>
              </a:rPr>
              <a:t>Investigate (IN)</a:t>
            </a:r>
            <a:r>
              <a:rPr lang="en-US" sz="1100" dirty="0"/>
              <a:t> </a:t>
            </a:r>
          </a:p>
        </p:txBody>
      </p:sp>
      <p:sp>
        <p:nvSpPr>
          <p:cNvPr id="83" name="Left Brace 82">
            <a:extLst>
              <a:ext uri="{FF2B5EF4-FFF2-40B4-BE49-F238E27FC236}">
                <a16:creationId xmlns:a16="http://schemas.microsoft.com/office/drawing/2014/main" id="{63A5F0DE-23BD-41B0-9FE9-CC48392A1B85}"/>
              </a:ext>
            </a:extLst>
          </p:cNvPr>
          <p:cNvSpPr/>
          <p:nvPr/>
        </p:nvSpPr>
        <p:spPr>
          <a:xfrm rot="5400000">
            <a:off x="5833458" y="-193854"/>
            <a:ext cx="217714" cy="106266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a:extLst>
              <a:ext uri="{FF2B5EF4-FFF2-40B4-BE49-F238E27FC236}">
                <a16:creationId xmlns:a16="http://schemas.microsoft.com/office/drawing/2014/main" id="{2D1B46D4-7EA6-4AF8-8688-FC8E22BCCD89}"/>
              </a:ext>
            </a:extLst>
          </p:cNvPr>
          <p:cNvSpPr txBox="1"/>
          <p:nvPr/>
        </p:nvSpPr>
        <p:spPr>
          <a:xfrm>
            <a:off x="628992" y="5765074"/>
            <a:ext cx="5937271" cy="1015663"/>
          </a:xfrm>
          <a:prstGeom prst="rect">
            <a:avLst/>
          </a:prstGeom>
          <a:noFill/>
        </p:spPr>
        <p:txBody>
          <a:bodyPr wrap="square" rtlCol="0">
            <a:spAutoFit/>
          </a:bodyPr>
          <a:lstStyle/>
          <a:p>
            <a:r>
              <a:rPr lang="en-US" sz="1200" dirty="0"/>
              <a:t>Questions:</a:t>
            </a:r>
          </a:p>
          <a:p>
            <a:pPr marL="171450" indent="-171450">
              <a:buFontTx/>
              <a:buChar char="-"/>
            </a:pPr>
            <a:r>
              <a:rPr lang="en-US" sz="1200" dirty="0"/>
              <a:t>Are certification activities performed by CS organizational unit or national CS institutions (not specific for Certification)?</a:t>
            </a:r>
          </a:p>
          <a:p>
            <a:pPr marL="171450" indent="-171450">
              <a:buFontTx/>
              <a:buChar char="-"/>
            </a:pPr>
            <a:r>
              <a:rPr lang="en-US" sz="1200" dirty="0"/>
              <a:t>Is assurance mainly the responsibility of the Secure Provision (SP) and Oversee and Govern (OV) Role blocks? </a:t>
            </a:r>
          </a:p>
        </p:txBody>
      </p:sp>
      <p:sp>
        <p:nvSpPr>
          <p:cNvPr id="18" name="Title 3">
            <a:extLst>
              <a:ext uri="{FF2B5EF4-FFF2-40B4-BE49-F238E27FC236}">
                <a16:creationId xmlns:a16="http://schemas.microsoft.com/office/drawing/2014/main" id="{2DA3E0CF-DC93-4FD9-8BBD-5E00BFF72D8F}"/>
              </a:ext>
            </a:extLst>
          </p:cNvPr>
          <p:cNvSpPr txBox="1">
            <a:spLocks/>
          </p:cNvSpPr>
          <p:nvPr/>
        </p:nvSpPr>
        <p:spPr>
          <a:xfrm>
            <a:off x="603529" y="373311"/>
            <a:ext cx="10367999" cy="38338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t>JRC / NICE MAPPING (I) </a:t>
            </a:r>
            <a:endParaRPr lang="en-US" sz="2400" b="1" dirty="0">
              <a:solidFill>
                <a:schemeClr val="accent1"/>
              </a:solidFill>
            </a:endParaRPr>
          </a:p>
        </p:txBody>
      </p:sp>
    </p:spTree>
    <p:extLst>
      <p:ext uri="{BB962C8B-B14F-4D97-AF65-F5344CB8AC3E}">
        <p14:creationId xmlns:p14="http://schemas.microsoft.com/office/powerpoint/2010/main" val="1490091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C0HQCq7Sli1riiOwb7W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7G5XY7nRzmvtwuV3NL.z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7G5XY7nRzmvtwuV3NL.z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7G5XY7nRzmvtwuV3NL.z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7G5XY7nRzmvtwuV3NL.z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e7G5XY7nRzmvtwuV3NL.z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C0HQCq7Sli1riiOwb7W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C0HQCq7Sli1riiOwb7WT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C0HQCq7Sli1riiOwb7WT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C0HQCq7Sli1riiOwb7WTA"/>
</p:tagLst>
</file>

<file path=ppt/theme/theme1.xml><?xml version="1.0" encoding="utf-8"?>
<a:theme xmlns:a="http://schemas.openxmlformats.org/drawingml/2006/main" name="Office Theme">
  <a:themeElements>
    <a:clrScheme name="Custom 353">
      <a:dk1>
        <a:srgbClr val="000000"/>
      </a:dk1>
      <a:lt1>
        <a:sysClr val="window" lastClr="FFFFFF"/>
      </a:lt1>
      <a:dk2>
        <a:srgbClr val="445467"/>
      </a:dk2>
      <a:lt2>
        <a:srgbClr val="E7E6E6"/>
      </a:lt2>
      <a:accent1>
        <a:srgbClr val="BC2026"/>
      </a:accent1>
      <a:accent2>
        <a:srgbClr val="F47D60"/>
      </a:accent2>
      <a:accent3>
        <a:srgbClr val="F1553D"/>
      </a:accent3>
      <a:accent4>
        <a:srgbClr val="931A1D"/>
      </a:accent4>
      <a:accent5>
        <a:srgbClr val="F9AC91"/>
      </a:accent5>
      <a:accent6>
        <a:srgbClr val="B4B4B4"/>
      </a:accent6>
      <a:hlink>
        <a:srgbClr val="F47D60"/>
      </a:hlink>
      <a:folHlink>
        <a:srgbClr val="F1553D"/>
      </a:folHlink>
    </a:clrScheme>
    <a:fontScheme name="Custom 8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43742752-C9DF-4E10-B1C2-B4249C77DD57}" vid="{894653B2-B35C-4F27-BCE8-0C817B610E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23084</TotalTime>
  <Words>3357</Words>
  <Application>Microsoft Office PowerPoint</Application>
  <PresentationFormat>Widescreen</PresentationFormat>
  <Paragraphs>662</Paragraphs>
  <Slides>23</Slides>
  <Notes>7</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Calibri</vt:lpstr>
      <vt:lpstr>Wingdings 3</vt:lpstr>
      <vt:lpstr>Office Theme</vt:lpstr>
      <vt:lpstr>think-cell Slide</vt:lpstr>
      <vt:lpstr>Activity 5 (WP09) Training &amp; Awareness</vt:lpstr>
      <vt:lpstr>Activities to current point </vt:lpstr>
      <vt:lpstr>Best Practice</vt:lpstr>
      <vt:lpstr>Model   </vt:lpstr>
      <vt:lpstr>JRC Taxonomy</vt:lpstr>
      <vt:lpstr>Relationships among NICE Framework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Boca</dc:creator>
  <cp:lastModifiedBy>Edmundas Piesarskas</cp:lastModifiedBy>
  <cp:revision>1154</cp:revision>
  <dcterms:created xsi:type="dcterms:W3CDTF">2016-11-27T15:46:03Z</dcterms:created>
  <dcterms:modified xsi:type="dcterms:W3CDTF">2019-10-18T11:56:52Z</dcterms:modified>
</cp:coreProperties>
</file>