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7"/>
    <p:restoredTop sz="94680"/>
  </p:normalViewPr>
  <p:slideViewPr>
    <p:cSldViewPr snapToGrid="0" snapToObjects="1">
      <p:cViewPr varScale="1">
        <p:scale>
          <a:sx n="151" d="100"/>
          <a:sy n="151" d="100"/>
        </p:scale>
        <p:origin x="224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F68EDE50-CD8B-1A4B-ACDC-95213D8404F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532F1FD-7A9A-E24F-BC05-6B33A6E9FB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35E57-59E3-F546-A968-432CB2A726ED}" type="datetimeFigureOut">
              <a:rPr lang="en-US" smtClean="0"/>
              <a:t>2/11/19</a:t>
            </a:fld>
            <a:endParaRPr lang="en-US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BE18FB1-F296-5E4A-85D1-CA3019CF9A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91DD0A0-7671-A241-9CD0-C73CC15EDC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07E9E-C004-5B4C-A6D9-460268A03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19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841C82-AB55-A143-A296-889E446D3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656674D-EF8C-7D49-9601-A94C0E8EE1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410158D-334A-C747-86C7-7C29DAD5A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2A82-8FA2-A04E-ACB8-6A680F3BA683}" type="datetimeFigureOut">
              <a:rPr lang="cs-CZ" smtClean="0"/>
              <a:t>11.02.19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B081272-9DD8-AF4E-9B46-EA5001E5C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853437C-B230-6743-AC33-36629321F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B78-0923-1D4E-B4C3-37D6877BD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73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39F0C4-8047-5F47-9BAC-6CA471C95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15FEED7-BCD7-BB44-8AEE-0F453FA1B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D45DDD-B1EC-7747-A048-4AFFBD3F7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2A82-8FA2-A04E-ACB8-6A680F3BA683}" type="datetimeFigureOut">
              <a:rPr lang="cs-CZ" smtClean="0"/>
              <a:t>11.02.19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B8B5452-D960-BA4E-8C75-F9EBF4B57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2106457-9F6F-BF4D-81E5-E0BAA2AC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B78-0923-1D4E-B4C3-37D6877BD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23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DB748A6E-054F-E146-8DDE-B0197B252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B4A5F94-00D0-2E44-ADFB-DEFB10339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FD3787-5EAE-854E-9BB1-907D98E91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2A82-8FA2-A04E-ACB8-6A680F3BA683}" type="datetimeFigureOut">
              <a:rPr lang="cs-CZ" smtClean="0"/>
              <a:t>11.02.19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582F611-0FAF-7C48-A29C-42FDD040C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C9C1894-8C07-6E4F-AED7-BB7BE5B71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B78-0923-1D4E-B4C3-37D6877BD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1976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4E3FBC-8F2D-0C47-BF4F-06C039628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4C9A09-97CE-B24A-BD97-07EE8BEBFB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CA1592-7C51-494B-BFE2-EB264E80A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2A82-8FA2-A04E-ACB8-6A680F3BA683}" type="datetimeFigureOut">
              <a:rPr lang="cs-CZ" smtClean="0"/>
              <a:t>11.02.19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1491A39-751D-D448-A792-E665A270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004422A-6AE9-9245-83F4-336A8C3BC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B78-0923-1D4E-B4C3-37D6877BD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701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F7505-7773-0F48-97B6-8370A211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C0CBC1B-0E52-2A45-8C4D-6687615E6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4B85A6-E863-A44C-8A7A-5253A5B1C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2A82-8FA2-A04E-ACB8-6A680F3BA683}" type="datetimeFigureOut">
              <a:rPr lang="cs-CZ" smtClean="0"/>
              <a:t>11.02.19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2C2917-F26E-5C47-BE8C-CB243723E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A35BD8-399B-EE4B-9CF2-6580D64B4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B78-0923-1D4E-B4C3-37D6877BD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9102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545546-0B24-1F4C-BBEA-9D6C5971F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00AC55-5C92-3346-AFD7-97AF09590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6B71EC-00A8-6344-9E2B-465F5D4D7F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A86BB82-4A2D-294E-8DF9-98FDBD8AC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2A82-8FA2-A04E-ACB8-6A680F3BA683}" type="datetimeFigureOut">
              <a:rPr lang="cs-CZ" smtClean="0"/>
              <a:t>11.02.19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CF850C-5F15-154F-B5A4-5CBFB4DF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5D980FB-B4D6-0643-8280-6A48AFDDF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B78-0923-1D4E-B4C3-37D6877BD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3998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014DF3-104E-FD4F-A859-7E249D0E9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2249CEF-BEC8-554B-B0B1-F1A4915673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49722E1-647B-2A4B-8D10-F085CE960B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6AB805D-70D5-5D40-A826-4C89111807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ECD541C-CE20-CA4F-9033-628CD7867E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84FD24E-3A8B-ED44-97A0-A34C94D81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2A82-8FA2-A04E-ACB8-6A680F3BA683}" type="datetimeFigureOut">
              <a:rPr lang="cs-CZ" smtClean="0"/>
              <a:t>11.02.19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FE1A41AE-AFBD-2541-A832-304A7CE7E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598E0A9-083E-454E-8B91-67CA090C0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B78-0923-1D4E-B4C3-37D6877BD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6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F6DE6A-49BE-5547-B3AA-BBB9ADBA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3C539B8-C890-1E40-9D07-7761FC300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2A82-8FA2-A04E-ACB8-6A680F3BA683}" type="datetimeFigureOut">
              <a:rPr lang="cs-CZ" smtClean="0"/>
              <a:t>11.02.19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CEADF1A-7714-F746-87CF-A69DD146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6A5A01-1B5C-4043-9706-3443495E0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B78-0923-1D4E-B4C3-37D6877BD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710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C4A803B-46A2-E14C-A4BF-543AEA052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2A82-8FA2-A04E-ACB8-6A680F3BA683}" type="datetimeFigureOut">
              <a:rPr lang="cs-CZ" smtClean="0"/>
              <a:t>11.02.19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C9E1DEC-240E-8742-A04C-4B378899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C3AED77-2977-EF42-9FBF-D473FA32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B78-0923-1D4E-B4C3-37D6877BD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70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78C648-4013-5343-9451-3A38F0265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799928-2196-8D4D-90DF-6FD9D3040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C83F347-F7B9-594B-BBA1-C66629AA0B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CC44B3E-7EB1-7C46-9841-8BC2B17C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2A82-8FA2-A04E-ACB8-6A680F3BA683}" type="datetimeFigureOut">
              <a:rPr lang="cs-CZ" smtClean="0"/>
              <a:t>11.02.19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1125C46-14FD-F54A-95A1-1C3CBACF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CC96FBA-212E-2C41-896C-70D9217D2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B78-0923-1D4E-B4C3-37D6877BD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675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9FFF6-B4F0-764D-ABF9-CE780F59A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BE38A15-43CF-414B-96A0-36468322E0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9959116-9446-F941-9C02-B436E2D6D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51E51EE-78D4-C848-BED3-00369707E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B2A82-8FA2-A04E-ACB8-6A680F3BA683}" type="datetimeFigureOut">
              <a:rPr lang="cs-CZ" smtClean="0"/>
              <a:t>11.02.19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641DC2-A6F9-124C-8E33-75E5A0902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292C45C-C1B6-0847-BCD3-1FA41E0ED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ADB78-0923-1D4E-B4C3-37D6877BD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3776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29CB06A-87FF-F648-926B-F421F2E75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E1A8E7-AC4D-AC42-9C3E-B18F85A4A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0F780F1-0ABE-E64D-98A3-179F737411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B2A82-8FA2-A04E-ACB8-6A680F3BA683}" type="datetimeFigureOut">
              <a:rPr lang="cs-CZ" smtClean="0"/>
              <a:t>11.02.19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F5B50D3-098C-DD45-A157-9931FEA27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0F47BC-7635-6745-BA09-827C6E35D3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ADB78-0923-1D4E-B4C3-37D6877BDB4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8843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EF5BDF-E829-B043-8E3C-B778179EF9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SPARTA – WP9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914E07-E7EB-5E40-88FB-11FBA693ED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Cybersecurity training and awareness</a:t>
            </a:r>
          </a:p>
        </p:txBody>
      </p:sp>
    </p:spTree>
    <p:extLst>
      <p:ext uri="{BB962C8B-B14F-4D97-AF65-F5344CB8AC3E}">
        <p14:creationId xmlns:p14="http://schemas.microsoft.com/office/powerpoint/2010/main" val="4189491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B8D8C5-121A-E148-BBDE-C1A569A7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Impact Expected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598D44-A5C9-8D41-BF68-27176D1190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Skills Framework</a:t>
            </a:r>
            <a:r>
              <a:rPr lang="en-US" dirty="0"/>
              <a:t>: a universal, widely-used framework for skill-role mapping.</a:t>
            </a:r>
          </a:p>
          <a:p>
            <a:r>
              <a:rPr lang="en-US" b="1" dirty="0"/>
              <a:t>Academic Curricula</a:t>
            </a:r>
            <a:r>
              <a:rPr lang="en-US" dirty="0"/>
              <a:t>: a best-practice curriculum for cybersecurity education on Bachelor’s and Master’s levels adopted by EU universities.</a:t>
            </a:r>
          </a:p>
          <a:p>
            <a:r>
              <a:rPr lang="en-US" b="1" dirty="0"/>
              <a:t>Professional Curricula</a:t>
            </a:r>
            <a:r>
              <a:rPr lang="en-US" dirty="0"/>
              <a:t>: a best-practice curriculum for cybersecurity education for a wide spectrum of cybersecurity professionals adopted by both private and public sectors in EU.</a:t>
            </a:r>
          </a:p>
          <a:p>
            <a:r>
              <a:rPr lang="en-US" b="1" dirty="0"/>
              <a:t>Awareness Programs</a:t>
            </a:r>
            <a:r>
              <a:rPr lang="en-US" dirty="0"/>
              <a:t>: a best-practice communication strategy and its implementation for a wide spectrum of audiences.</a:t>
            </a:r>
          </a:p>
        </p:txBody>
      </p:sp>
    </p:spTree>
    <p:extLst>
      <p:ext uri="{BB962C8B-B14F-4D97-AF65-F5344CB8AC3E}">
        <p14:creationId xmlns:p14="http://schemas.microsoft.com/office/powerpoint/2010/main" val="213336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F8F9C9-5C8D-9F42-A2D3-5BD55EF35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WP Activities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6E27AA4-A738-8445-9FFB-62DB8EFA04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" b="1" dirty="0"/>
              <a:t>Task 9.1 </a:t>
            </a:r>
            <a:r>
              <a:rPr lang="en" dirty="0"/>
              <a:t>Cybersecurity Skills Framework Model Development (M01-M16; Task Lead: L3CE)</a:t>
            </a:r>
          </a:p>
          <a:p>
            <a:r>
              <a:rPr lang="en" b="1" dirty="0"/>
              <a:t>Task 9.2 </a:t>
            </a:r>
            <a:r>
              <a:rPr lang="en" dirty="0"/>
              <a:t>Academic Programs in Cybersecurity (M01-M24; Task Lead: BUT)</a:t>
            </a:r>
          </a:p>
          <a:p>
            <a:pPr lvl="1"/>
            <a:r>
              <a:rPr lang="en-US" dirty="0"/>
              <a:t>EU cybersecurity curricula at multiple levels</a:t>
            </a:r>
          </a:p>
          <a:p>
            <a:pPr lvl="1"/>
            <a:r>
              <a:rPr lang="en" dirty="0"/>
              <a:t>A sharing (and gamified) infrastructure for cybersecurity training</a:t>
            </a:r>
          </a:p>
          <a:p>
            <a:r>
              <a:rPr lang="en" b="1" dirty="0"/>
              <a:t>Task 9.3 </a:t>
            </a:r>
            <a:r>
              <a:rPr lang="en" dirty="0"/>
              <a:t>Professional Training in Cybersecurity (M06-M30; Task Lead: IMT)</a:t>
            </a:r>
          </a:p>
          <a:p>
            <a:r>
              <a:rPr lang="en" b="1" dirty="0"/>
              <a:t>Task 9.4 </a:t>
            </a:r>
            <a:r>
              <a:rPr lang="en" dirty="0"/>
              <a:t>Raising Awareness in Cybersecurity (M12-M36; Task Lead: SMILE)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334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809A38-D16E-944F-ABD0-3B9078754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Inputs, Deliverables &amp; Outcomes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C2149C-4ABA-9540-A37D-4781296F7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D9.1</a:t>
            </a:r>
            <a:r>
              <a:rPr lang="en-US" dirty="0"/>
              <a:t> Cybersecurity Skills Framework, R, PU, M12, </a:t>
            </a:r>
            <a:r>
              <a:rPr lang="en-US" dirty="0">
                <a:solidFill>
                  <a:srgbClr val="FF0000"/>
                </a:solidFill>
              </a:rPr>
              <a:t>L3CE</a:t>
            </a:r>
          </a:p>
          <a:p>
            <a:r>
              <a:rPr lang="en-US" b="1" dirty="0"/>
              <a:t>D9.2</a:t>
            </a:r>
            <a:r>
              <a:rPr lang="en-US" dirty="0"/>
              <a:t> Curricula Descriptions, R, PU, M18, </a:t>
            </a:r>
            <a:r>
              <a:rPr lang="en-US" dirty="0">
                <a:solidFill>
                  <a:srgbClr val="FF0000"/>
                </a:solidFill>
              </a:rPr>
              <a:t>BUT</a:t>
            </a:r>
          </a:p>
          <a:p>
            <a:r>
              <a:rPr lang="en-US" b="1" dirty="0"/>
              <a:t>D9.3</a:t>
            </a:r>
            <a:r>
              <a:rPr lang="en-US" dirty="0"/>
              <a:t> Training Evaluation Pilot, DEM, PU, M24, </a:t>
            </a:r>
            <a:r>
              <a:rPr lang="en-US" dirty="0">
                <a:solidFill>
                  <a:srgbClr val="FF0000"/>
                </a:solidFill>
              </a:rPr>
              <a:t>PPBW</a:t>
            </a:r>
          </a:p>
          <a:p>
            <a:r>
              <a:rPr lang="en-US" b="1" dirty="0"/>
              <a:t>D9.4</a:t>
            </a:r>
            <a:r>
              <a:rPr lang="en-US" dirty="0"/>
              <a:t> Pilot of Cyber training &amp; exercise Framework (</a:t>
            </a:r>
            <a:r>
              <a:rPr lang="en-US" dirty="0" err="1"/>
              <a:t>Ct&amp;eF</a:t>
            </a:r>
            <a:r>
              <a:rPr lang="en-US" dirty="0"/>
              <a:t>), DEM, PU, M30, </a:t>
            </a:r>
            <a:r>
              <a:rPr lang="en-US" dirty="0">
                <a:solidFill>
                  <a:srgbClr val="FF0000"/>
                </a:solidFill>
              </a:rPr>
              <a:t>KTU</a:t>
            </a:r>
          </a:p>
          <a:p>
            <a:r>
              <a:rPr lang="en-US" b="1" dirty="0"/>
              <a:t>D9.5</a:t>
            </a:r>
            <a:r>
              <a:rPr lang="en-US" dirty="0"/>
              <a:t> Workplace Integration Evaluation Report, R, PU, M36, </a:t>
            </a:r>
            <a:r>
              <a:rPr lang="en-US" dirty="0">
                <a:solidFill>
                  <a:srgbClr val="FF0000"/>
                </a:solidFill>
              </a:rPr>
              <a:t>IM</a:t>
            </a:r>
          </a:p>
        </p:txBody>
      </p:sp>
    </p:spTree>
    <p:extLst>
      <p:ext uri="{BB962C8B-B14F-4D97-AF65-F5344CB8AC3E}">
        <p14:creationId xmlns:p14="http://schemas.microsoft.com/office/powerpoint/2010/main" val="382895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DE5808-3A72-8D45-BF7D-AA8950E74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Measuring Success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D68564-86CF-D045-8B35-2CA2A6D33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 of key KPIs already in the proposal:</a:t>
            </a:r>
          </a:p>
          <a:p>
            <a:pPr lvl="1"/>
            <a:r>
              <a:rPr lang="en-US" b="1" dirty="0"/>
              <a:t>Skill Framework:</a:t>
            </a:r>
          </a:p>
          <a:p>
            <a:pPr lvl="2"/>
            <a:r>
              <a:rPr lang="en-US" dirty="0"/>
              <a:t># of roles of cybersecurity practitioners addressed,</a:t>
            </a:r>
          </a:p>
          <a:p>
            <a:pPr lvl="1"/>
            <a:r>
              <a:rPr lang="en-US" b="1" dirty="0"/>
              <a:t>Academic and Professional Curricula:</a:t>
            </a:r>
          </a:p>
          <a:p>
            <a:pPr lvl="2"/>
            <a:r>
              <a:rPr lang="en-US" dirty="0"/>
              <a:t># of courses executed using the curricula developed by the project,</a:t>
            </a:r>
          </a:p>
          <a:p>
            <a:pPr lvl="2"/>
            <a:r>
              <a:rPr lang="en-US" dirty="0"/>
              <a:t>satisfaction and # of trainees who successfully finished security-related courses designed within the project.</a:t>
            </a:r>
          </a:p>
          <a:p>
            <a:pPr lvl="1"/>
            <a:r>
              <a:rPr lang="en-US" b="1" dirty="0"/>
              <a:t>Awareness Programs:</a:t>
            </a:r>
          </a:p>
          <a:p>
            <a:pPr lvl="2"/>
            <a:r>
              <a:rPr lang="en-US" dirty="0"/>
              <a:t># of directly addressed people (through participation at conferences, workshops, trainings, etc.) by the awareness program by the end of the project,</a:t>
            </a:r>
          </a:p>
          <a:p>
            <a:pPr lvl="2"/>
            <a:r>
              <a:rPr lang="en-US" dirty="0"/>
              <a:t># of indirectly addressed people (through advertisements, social media groups) by the awareness program by the end of the project.</a:t>
            </a:r>
          </a:p>
        </p:txBody>
      </p:sp>
    </p:spTree>
    <p:extLst>
      <p:ext uri="{BB962C8B-B14F-4D97-AF65-F5344CB8AC3E}">
        <p14:creationId xmlns:p14="http://schemas.microsoft.com/office/powerpoint/2010/main" val="3710960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98DC95-0FEE-CF40-AA61-28D604F2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Work Organization Principles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D7CAF-4A02-5F45-9333-16124EB8E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Task organized and managed by Task Leaders (TLs)</a:t>
            </a:r>
          </a:p>
          <a:p>
            <a:r>
              <a:rPr lang="en-US"/>
              <a:t>Yearly detailed workplans approved by all TLs</a:t>
            </a:r>
          </a:p>
          <a:p>
            <a:r>
              <a:rPr lang="en-US"/>
              <a:t>Periodic online WP coordination meetings</a:t>
            </a:r>
          </a:p>
          <a:p>
            <a:r>
              <a:rPr lang="en-US"/>
              <a:t>Periodic internal milestone checks by WP Lead</a:t>
            </a:r>
          </a:p>
          <a:p>
            <a:r>
              <a:rPr lang="en-US"/>
              <a:t>Periodic written progress reports approved by TLs and WP Lead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57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2B2027-5B32-D240-8419-55DF8B0A9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Roles &amp; Contribution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6EA4187-113B-5D44-AF6B-4439097F65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301334"/>
              </p:ext>
            </p:extLst>
          </p:nvPr>
        </p:nvGraphicFramePr>
        <p:xfrm>
          <a:off x="838199" y="1776248"/>
          <a:ext cx="10515599" cy="43933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80110">
                  <a:extLst>
                    <a:ext uri="{9D8B030D-6E8A-4147-A177-3AD203B41FA5}">
                      <a16:colId xmlns:a16="http://schemas.microsoft.com/office/drawing/2014/main" val="1873143945"/>
                    </a:ext>
                  </a:extLst>
                </a:gridCol>
                <a:gridCol w="5235489">
                  <a:extLst>
                    <a:ext uri="{9D8B030D-6E8A-4147-A177-3AD203B41FA5}">
                      <a16:colId xmlns:a16="http://schemas.microsoft.com/office/drawing/2014/main" val="1083730492"/>
                    </a:ext>
                  </a:extLst>
                </a:gridCol>
              </a:tblGrid>
              <a:tr h="1131614">
                <a:tc>
                  <a:txBody>
                    <a:bodyPr/>
                    <a:lstStyle/>
                    <a:p>
                      <a:pPr algn="l" fontAlgn="b"/>
                      <a:r>
                        <a:rPr lang="en" sz="2400" u="none" strike="noStrike">
                          <a:effectLst/>
                        </a:rPr>
                        <a:t>Identification and assignment of cybersecurity skills</a:t>
                      </a:r>
                      <a:endParaRPr lang="en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KTU, L3CE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8509283"/>
                  </a:ext>
                </a:extLst>
              </a:tr>
              <a:tr h="1065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Academic programs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BUT, TUM, YWH, CINI, CNIT, PPBW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53936060"/>
                  </a:ext>
                </a:extLst>
              </a:tr>
              <a:tr h="1065048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Professional programs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SAP, IMT, PPBW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4322442"/>
                  </a:ext>
                </a:extLst>
              </a:tr>
              <a:tr h="113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Awarness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u="none" strike="noStrike">
                          <a:effectLst/>
                        </a:rPr>
                        <a:t>SAP, UBO, YWH, CINI, SMILE, PPBW, ANSSI, ISCOM</a:t>
                      </a:r>
                      <a:endParaRPr lang="cs-CZ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38636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38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9E8E43-146B-5743-827B-3DE28981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High Level Plan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9975CE-1C0A-7E4C-9656-3405F055F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Deliverables</a:t>
            </a:r>
            <a:r>
              <a:rPr lang="en-US" dirty="0"/>
              <a:t>: outcomes delivered on plan and in expected quality.</a:t>
            </a:r>
          </a:p>
          <a:p>
            <a:r>
              <a:rPr lang="en-US" b="1" dirty="0"/>
              <a:t>Adoption</a:t>
            </a:r>
            <a:r>
              <a:rPr lang="en-US" dirty="0"/>
              <a:t>: outcomes used by intended users (universities, training institutions, companies, etc.) in real-life applications.</a:t>
            </a:r>
          </a:p>
          <a:p>
            <a:r>
              <a:rPr lang="en-US" b="1" dirty="0"/>
              <a:t>Dissemination</a:t>
            </a:r>
            <a:r>
              <a:rPr lang="en-US" dirty="0"/>
              <a:t>: outcomes used by user outside the consortium on a large scale.</a:t>
            </a:r>
          </a:p>
          <a:p>
            <a:r>
              <a:rPr lang="en-US" b="1" dirty="0"/>
              <a:t>Feedback</a:t>
            </a:r>
            <a:r>
              <a:rPr lang="en-US" dirty="0"/>
              <a:t>: outcomes identified as usable and helpful.</a:t>
            </a:r>
          </a:p>
          <a:p>
            <a:r>
              <a:rPr lang="en-US" b="1" dirty="0"/>
              <a:t>Sustainability</a:t>
            </a:r>
            <a:r>
              <a:rPr lang="en-US" dirty="0"/>
              <a:t>: outcomes further maintained after the end of the project.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5108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4391AC-A27D-1044-A4B4-6D5623220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Correlation with Other WPs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445AB58-0621-5C49-A26A-2D4B71C69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006" y="1358809"/>
            <a:ext cx="8197943" cy="513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3873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A7EF3-A855-0B42-91F2-5F8DF517A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Milestones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8AD1B6E8-73A5-6942-B93B-88BDF6BDDE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990980"/>
              </p:ext>
            </p:extLst>
          </p:nvPr>
        </p:nvGraphicFramePr>
        <p:xfrm>
          <a:off x="838199" y="1690687"/>
          <a:ext cx="10515599" cy="48021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59640">
                  <a:extLst>
                    <a:ext uri="{9D8B030D-6E8A-4147-A177-3AD203B41FA5}">
                      <a16:colId xmlns:a16="http://schemas.microsoft.com/office/drawing/2014/main" val="1654217615"/>
                    </a:ext>
                  </a:extLst>
                </a:gridCol>
                <a:gridCol w="2706112">
                  <a:extLst>
                    <a:ext uri="{9D8B030D-6E8A-4147-A177-3AD203B41FA5}">
                      <a16:colId xmlns:a16="http://schemas.microsoft.com/office/drawing/2014/main" val="4011932340"/>
                    </a:ext>
                  </a:extLst>
                </a:gridCol>
                <a:gridCol w="1489098">
                  <a:extLst>
                    <a:ext uri="{9D8B030D-6E8A-4147-A177-3AD203B41FA5}">
                      <a16:colId xmlns:a16="http://schemas.microsoft.com/office/drawing/2014/main" val="2962263211"/>
                    </a:ext>
                  </a:extLst>
                </a:gridCol>
                <a:gridCol w="430183">
                  <a:extLst>
                    <a:ext uri="{9D8B030D-6E8A-4147-A177-3AD203B41FA5}">
                      <a16:colId xmlns:a16="http://schemas.microsoft.com/office/drawing/2014/main" val="1480330141"/>
                    </a:ext>
                  </a:extLst>
                </a:gridCol>
                <a:gridCol w="4930566">
                  <a:extLst>
                    <a:ext uri="{9D8B030D-6E8A-4147-A177-3AD203B41FA5}">
                      <a16:colId xmlns:a16="http://schemas.microsoft.com/office/drawing/2014/main" val="3475066116"/>
                    </a:ext>
                  </a:extLst>
                </a:gridCol>
              </a:tblGrid>
              <a:tr h="360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noProof="0">
                          <a:effectLst/>
                        </a:rPr>
                        <a:t>#</a:t>
                      </a:r>
                      <a:endParaRPr lang="en-US" sz="16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noProof="0">
                          <a:effectLst/>
                        </a:rPr>
                        <a:t>Name</a:t>
                      </a:r>
                      <a:endParaRPr lang="en-US" sz="16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noProof="0">
                          <a:effectLst/>
                        </a:rPr>
                        <a:t>Related WPS</a:t>
                      </a:r>
                      <a:endParaRPr lang="en-US" sz="16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noProof="0">
                          <a:effectLst/>
                        </a:rPr>
                        <a:t>Due</a:t>
                      </a:r>
                      <a:endParaRPr lang="en-US" sz="16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noProof="0">
                          <a:effectLst/>
                        </a:rPr>
                        <a:t>Verification</a:t>
                      </a:r>
                      <a:endParaRPr lang="en-US" sz="1600" b="1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6531204"/>
                  </a:ext>
                </a:extLst>
              </a:tr>
              <a:tr h="1020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1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Successful SPARTA project start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All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M01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Successful kick-off meeting (1st General Assembly Meeting); all legal requirements ready, internal communication infrastructure set-up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89060920"/>
                  </a:ext>
                </a:extLst>
              </a:tr>
              <a:tr h="1020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2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Successful community and exploitation initial mappings and engagement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WP9, WP11, WP12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M18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Common preliminary understanding of community and exploitation has been reached (D9.1-2, D11.1-2, D12.2- 3)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6296159"/>
                  </a:ext>
                </a:extLst>
              </a:tr>
              <a:tr h="1020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3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Successful community and exploitation refined mappings and engagement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WP9, WP11, WP12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M30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Common advanced understanding of community and exploitation has been reached D9.3-4, D11.3, D12.4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75392287"/>
                  </a:ext>
                </a:extLst>
              </a:tr>
              <a:tr h="10204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4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Successful community and exploitation complete mappings and engagement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WP9, WP11, WP12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M36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Understanding and engagement of community and exploitation is achieved (D9.5, D11.4, D12.4-6)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5999904"/>
                  </a:ext>
                </a:extLst>
              </a:tr>
              <a:tr h="36016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noProof="0">
                          <a:effectLst/>
                        </a:rPr>
                        <a:t>5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Successful SPARTA closing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All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M36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noProof="0">
                          <a:effectLst/>
                        </a:rPr>
                        <a:t>Project completed, all deliverables submitted and accepted.</a:t>
                      </a:r>
                      <a:endParaRPr lang="en-US" sz="1400" b="0" i="0" u="none" strike="noStrike" noProof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6897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6260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E537D0-7C7A-744A-ACAD-3A699D495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Next Steps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BDB6AF-0EDC-4A48-B339-0D9BFA087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Update/define subgroups for tasks.</a:t>
            </a:r>
          </a:p>
          <a:p>
            <a:r>
              <a:rPr lang="en-US" dirty="0"/>
              <a:t>Define task-specific and partner-specific time-plans for 2019.</a:t>
            </a:r>
          </a:p>
          <a:p>
            <a:r>
              <a:rPr lang="en-US" dirty="0"/>
              <a:t>Update risks and define partial KPIs.</a:t>
            </a:r>
          </a:p>
          <a:p>
            <a:r>
              <a:rPr lang="en-US" dirty="0"/>
              <a:t>Define/update 2019 deliverables.</a:t>
            </a:r>
          </a:p>
          <a:p>
            <a:r>
              <a:rPr lang="en-US" dirty="0"/>
              <a:t>Set meeting periods and WP management group </a:t>
            </a:r>
            <a:r>
              <a:rPr lang="en-US"/>
              <a:t>(Task Leads?).</a:t>
            </a:r>
            <a:endParaRPr lang="en-US" dirty="0"/>
          </a:p>
          <a:p>
            <a:r>
              <a:rPr lang="en-US" dirty="0"/>
              <a:t>Get time-plans approved on the WP level and start!</a:t>
            </a:r>
          </a:p>
        </p:txBody>
      </p:sp>
    </p:spTree>
    <p:extLst>
      <p:ext uri="{BB962C8B-B14F-4D97-AF65-F5344CB8AC3E}">
        <p14:creationId xmlns:p14="http://schemas.microsoft.com/office/powerpoint/2010/main" val="2472236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3FBAC-3B1B-4544-A17E-3017F8C0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Who we are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B00538-C600-EE4A-9548-FB7773250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Lead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Brno University of Technology, CZ (BUT)</a:t>
            </a:r>
          </a:p>
          <a:p>
            <a:r>
              <a:rPr lang="en-US" b="1" dirty="0"/>
              <a:t>Task Leads</a:t>
            </a:r>
          </a:p>
          <a:p>
            <a:pPr lvl="1"/>
            <a:r>
              <a:rPr lang="en-US" dirty="0"/>
              <a:t>Lithuanian Cybercrime Center of Excellence for Training, Research &amp; Education, LT (L3CE)</a:t>
            </a:r>
          </a:p>
          <a:p>
            <a:pPr lvl="2"/>
            <a:r>
              <a:rPr lang="en-US" dirty="0"/>
              <a:t>T 9.1: Cybersecurity Skills Framework Model Development – </a:t>
            </a:r>
          </a:p>
          <a:p>
            <a:pPr lvl="1"/>
            <a:r>
              <a:rPr lang="en-US" dirty="0"/>
              <a:t>Brno University of Technology, CZ (BUT)</a:t>
            </a:r>
          </a:p>
          <a:p>
            <a:pPr lvl="2"/>
            <a:r>
              <a:rPr lang="en-US" dirty="0"/>
              <a:t>T9.2: Academic Programs in Cybersecurity</a:t>
            </a:r>
          </a:p>
          <a:p>
            <a:pPr lvl="1"/>
            <a:r>
              <a:rPr lang="en-US" dirty="0" err="1"/>
              <a:t>Institut</a:t>
            </a:r>
            <a:r>
              <a:rPr lang="en-US" dirty="0"/>
              <a:t> Mines-</a:t>
            </a:r>
            <a:r>
              <a:rPr lang="en-US" dirty="0" err="1"/>
              <a:t>Télécom</a:t>
            </a:r>
            <a:r>
              <a:rPr lang="en-US" dirty="0"/>
              <a:t>, FR (IMT)</a:t>
            </a:r>
          </a:p>
          <a:p>
            <a:pPr lvl="2"/>
            <a:r>
              <a:rPr lang="en-US" dirty="0"/>
              <a:t>T9.3: Professional Training in Cybersecurity</a:t>
            </a:r>
          </a:p>
          <a:p>
            <a:pPr lvl="1"/>
            <a:r>
              <a:rPr lang="en-US" dirty="0"/>
              <a:t>Security made in </a:t>
            </a:r>
            <a:r>
              <a:rPr lang="en-US" dirty="0" err="1"/>
              <a:t>Lëtzebuerg</a:t>
            </a:r>
            <a:r>
              <a:rPr lang="en-US" dirty="0"/>
              <a:t> </a:t>
            </a:r>
            <a:r>
              <a:rPr lang="en-US" dirty="0" err="1"/>
              <a:t>g.i.e</a:t>
            </a:r>
            <a:r>
              <a:rPr lang="en-US" dirty="0"/>
              <a:t>., LU (SMILE)</a:t>
            </a:r>
          </a:p>
          <a:p>
            <a:pPr lvl="2"/>
            <a:r>
              <a:rPr lang="en-US" dirty="0"/>
              <a:t>T9.4: Raising Awareness in Cybersecurity </a:t>
            </a:r>
          </a:p>
        </p:txBody>
      </p:sp>
    </p:spTree>
    <p:extLst>
      <p:ext uri="{BB962C8B-B14F-4D97-AF65-F5344CB8AC3E}">
        <p14:creationId xmlns:p14="http://schemas.microsoft.com/office/powerpoint/2010/main" val="1239216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5A9E70-9FE5-684C-A560-15EA3FA6B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Challenges/Issues/Questions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5C9003-6B8E-9B41-8B99-02E7E1A21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Provided by CEA</a:t>
            </a:r>
          </a:p>
        </p:txBody>
      </p:sp>
    </p:spTree>
    <p:extLst>
      <p:ext uri="{BB962C8B-B14F-4D97-AF65-F5344CB8AC3E}">
        <p14:creationId xmlns:p14="http://schemas.microsoft.com/office/powerpoint/2010/main" val="1025913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A3FBAC-3B1B-4544-A17E-3017F8C06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Who we are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B00538-C600-EE4A-9548-FB77732503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err="1"/>
              <a:t>Participants</a:t>
            </a:r>
            <a:endParaRPr lang="cs-CZ" b="1" dirty="0"/>
          </a:p>
          <a:p>
            <a:pPr lvl="1"/>
            <a:r>
              <a:rPr lang="cs-CZ" dirty="0"/>
              <a:t>SAP SE, DE (SAP)</a:t>
            </a:r>
          </a:p>
          <a:p>
            <a:pPr lvl="1"/>
            <a:r>
              <a:rPr lang="en" dirty="0"/>
              <a:t>TUM – Technical University of Munich, DE </a:t>
            </a:r>
            <a:r>
              <a:rPr lang="cs-CZ" dirty="0"/>
              <a:t>(TUM)</a:t>
            </a:r>
          </a:p>
          <a:p>
            <a:pPr lvl="1"/>
            <a:r>
              <a:rPr lang="cs-CZ" dirty="0" err="1"/>
              <a:t>Rheinische</a:t>
            </a:r>
            <a:r>
              <a:rPr lang="cs-CZ" dirty="0"/>
              <a:t> </a:t>
            </a:r>
            <a:r>
              <a:rPr lang="cs-CZ" dirty="0" err="1"/>
              <a:t>Friedrichs-Wilhelms-Universität</a:t>
            </a:r>
            <a:r>
              <a:rPr lang="cs-CZ" dirty="0"/>
              <a:t> Bonn, DE (UBO)</a:t>
            </a:r>
          </a:p>
          <a:p>
            <a:pPr lvl="1"/>
            <a:r>
              <a:rPr lang="fr" dirty="0"/>
              <a:t>Secrétariat général de la défense et de la sécurité nationale, FR </a:t>
            </a:r>
            <a:r>
              <a:rPr lang="cs-CZ" dirty="0"/>
              <a:t>(ANSSI)</a:t>
            </a:r>
          </a:p>
          <a:p>
            <a:pPr lvl="1"/>
            <a:r>
              <a:rPr lang="cs-CZ" dirty="0" err="1"/>
              <a:t>Yes</a:t>
            </a:r>
            <a:r>
              <a:rPr lang="cs-CZ" dirty="0"/>
              <a:t>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Hack</a:t>
            </a:r>
            <a:r>
              <a:rPr lang="cs-CZ" dirty="0"/>
              <a:t>, FR (YWH)</a:t>
            </a:r>
          </a:p>
          <a:p>
            <a:pPr lvl="1"/>
            <a:r>
              <a:rPr lang="en" dirty="0"/>
              <a:t>National Interuniversity Consortium for Informatics, IT </a:t>
            </a:r>
            <a:r>
              <a:rPr lang="cs-CZ" dirty="0"/>
              <a:t>(CINI)</a:t>
            </a:r>
          </a:p>
          <a:p>
            <a:pPr lvl="1"/>
            <a:r>
              <a:rPr lang="cs-CZ" dirty="0" err="1"/>
              <a:t>National</a:t>
            </a:r>
            <a:r>
              <a:rPr lang="cs-CZ" dirty="0"/>
              <a:t>, Inter-University </a:t>
            </a:r>
            <a:r>
              <a:rPr lang="cs-CZ" dirty="0" err="1"/>
              <a:t>Consortium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Telecommunications</a:t>
            </a:r>
            <a:r>
              <a:rPr lang="cs-CZ" dirty="0"/>
              <a:t>, IT (CNIT)</a:t>
            </a:r>
          </a:p>
          <a:p>
            <a:pPr lvl="1"/>
            <a:r>
              <a:rPr lang="it" dirty="0"/>
              <a:t>Istituto Superiore delle Comunicazioni e delle Tecnologie Dell'Informazione, IT, </a:t>
            </a:r>
            <a:r>
              <a:rPr lang="cs-CZ" dirty="0"/>
              <a:t>(ISCOM)</a:t>
            </a:r>
          </a:p>
          <a:p>
            <a:pPr lvl="1"/>
            <a:r>
              <a:rPr lang="cs-CZ" dirty="0"/>
              <a:t>Kaunas University </a:t>
            </a:r>
            <a:r>
              <a:rPr lang="cs-CZ" dirty="0" err="1"/>
              <a:t>of</a:t>
            </a:r>
            <a:r>
              <a:rPr lang="cs-CZ" dirty="0"/>
              <a:t> Technology, LT (KTU)</a:t>
            </a:r>
          </a:p>
          <a:p>
            <a:pPr lvl="1"/>
            <a:r>
              <a:rPr lang="cs-CZ" dirty="0"/>
              <a:t>Polska Platforma </a:t>
            </a:r>
            <a:r>
              <a:rPr lang="cs-CZ" dirty="0" err="1"/>
              <a:t>Bezpieczeństwa</a:t>
            </a:r>
            <a:r>
              <a:rPr lang="cs-CZ" dirty="0"/>
              <a:t> </a:t>
            </a:r>
            <a:r>
              <a:rPr lang="cs-CZ" dirty="0" err="1"/>
              <a:t>Wewnętrznego</a:t>
            </a:r>
            <a:r>
              <a:rPr lang="cs-CZ" dirty="0"/>
              <a:t>, PL (PPBW)</a:t>
            </a:r>
          </a:p>
        </p:txBody>
      </p:sp>
    </p:spTree>
    <p:extLst>
      <p:ext uri="{BB962C8B-B14F-4D97-AF65-F5344CB8AC3E}">
        <p14:creationId xmlns:p14="http://schemas.microsoft.com/office/powerpoint/2010/main" val="2174107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E090E1-93D6-AC47-AB97-F30165A7F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Challenges Addressed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1F4975-9E26-8E42-8F95-FB55A9A605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Cybersecurity skills </a:t>
            </a:r>
            <a:r>
              <a:rPr lang="en-US" dirty="0"/>
              <a:t>unidentified, uncategorized, unassigned to roles.</a:t>
            </a:r>
          </a:p>
          <a:p>
            <a:r>
              <a:rPr lang="en-US" dirty="0"/>
              <a:t>Insufficient coordination, curricula guidance and best practices in cybersecurity </a:t>
            </a:r>
            <a:r>
              <a:rPr lang="en-US" b="1" dirty="0"/>
              <a:t>university programs</a:t>
            </a:r>
          </a:p>
          <a:p>
            <a:r>
              <a:rPr lang="en-US" dirty="0"/>
              <a:t>Insufficient coordination and best practices in cybersecurity </a:t>
            </a:r>
            <a:r>
              <a:rPr lang="en-US" b="1" dirty="0"/>
              <a:t>professional training</a:t>
            </a:r>
          </a:p>
          <a:p>
            <a:r>
              <a:rPr lang="en-US" dirty="0"/>
              <a:t>Lack of </a:t>
            </a:r>
            <a:r>
              <a:rPr lang="en-US" b="1" dirty="0"/>
              <a:t>awareness</a:t>
            </a:r>
            <a:r>
              <a:rPr lang="en-US" dirty="0"/>
              <a:t> about the importance of cybersecurity in almost all domains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56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C018D7-3517-4347-B932-5CDA40093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Ambition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2B8F42-296E-894C-9EAC-19D40D9E8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Create structured skills database with assignments to roles of cybersecurity professionals = </a:t>
            </a:r>
            <a:r>
              <a:rPr lang="en-US" b="1"/>
              <a:t>Skills Framework</a:t>
            </a:r>
            <a:r>
              <a:rPr lang="en-US"/>
              <a:t>.</a:t>
            </a:r>
          </a:p>
          <a:p>
            <a:r>
              <a:rPr lang="en-US"/>
              <a:t>Design, prepare and evaluate in practice comprehensive academic curricula for cybersecurity = </a:t>
            </a:r>
            <a:r>
              <a:rPr lang="en-US" b="1"/>
              <a:t>Academic Programs</a:t>
            </a:r>
            <a:r>
              <a:rPr lang="en-US"/>
              <a:t>.</a:t>
            </a:r>
            <a:endParaRPr lang="en-US" b="1"/>
          </a:p>
          <a:p>
            <a:r>
              <a:rPr lang="en-US"/>
              <a:t>Design, prepare and evaluate in practice comprehensive professional training curricula for cybersecurity = </a:t>
            </a:r>
            <a:r>
              <a:rPr lang="en-US" b="1"/>
              <a:t>Professional Training</a:t>
            </a:r>
            <a:r>
              <a:rPr lang="en-US"/>
              <a:t>.</a:t>
            </a:r>
            <a:endParaRPr lang="en-US" b="1"/>
          </a:p>
          <a:p>
            <a:r>
              <a:rPr lang="en-US"/>
              <a:t>Raise awareness in cybersecurity = </a:t>
            </a:r>
            <a:r>
              <a:rPr lang="en-US" b="1"/>
              <a:t>Raising Awareness</a:t>
            </a:r>
            <a:r>
              <a:rPr lang="en-US"/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9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0ECE6F-E66E-7B4C-90E9-9F50A1891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Policy Background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633E12-DB4C-6B44-8F0D-E64AA74EE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National Accreditation Schemes</a:t>
            </a:r>
          </a:p>
          <a:p>
            <a:r>
              <a:rPr lang="en-US"/>
              <a:t>European Credit Transfer and Accumulation System (ECTS)</a:t>
            </a:r>
          </a:p>
          <a:p>
            <a:r>
              <a:rPr lang="en-US"/>
              <a:t>Network and Information Security directive (NIS)</a:t>
            </a:r>
          </a:p>
          <a:p>
            <a:r>
              <a:rPr lang="en-US"/>
              <a:t>General Data Protection Regulation (GDPR)</a:t>
            </a:r>
          </a:p>
        </p:txBody>
      </p:sp>
    </p:spTree>
    <p:extLst>
      <p:ext uri="{BB962C8B-B14F-4D97-AF65-F5344CB8AC3E}">
        <p14:creationId xmlns:p14="http://schemas.microsoft.com/office/powerpoint/2010/main" val="245773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6BC60E-67BC-6B40-8B11-05E5B92A6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Goals &amp; Objectives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4EEDF24-57E7-2540-AD50-A4394C7F2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" b="1" dirty="0"/>
              <a:t>Project Objectives:</a:t>
            </a:r>
          </a:p>
          <a:p>
            <a:pPr marL="514350" indent="-514350">
              <a:buFont typeface="+mj-lt"/>
              <a:buAutoNum type="arabicPeriod"/>
            </a:pPr>
            <a:r>
              <a:rPr lang="en" dirty="0"/>
              <a:t>Design a comprehensive cybersecurity skills framework (T9.1).</a:t>
            </a:r>
          </a:p>
          <a:p>
            <a:pPr marL="514350" indent="-514350">
              <a:buFont typeface="+mj-lt"/>
              <a:buAutoNum type="arabicPeriod"/>
            </a:pPr>
            <a:r>
              <a:rPr lang="en" dirty="0"/>
              <a:t>Use the framework to update and boost university programs in cybersecurity (T9.2) and professional training (T9.3).</a:t>
            </a:r>
          </a:p>
          <a:p>
            <a:pPr marL="514350" indent="-514350">
              <a:buFont typeface="+mj-lt"/>
              <a:buAutoNum type="arabicPeriod"/>
            </a:pPr>
            <a:r>
              <a:rPr lang="en" dirty="0"/>
              <a:t>Raise the public awareness of both citizens and professionals about the cyberthreats (T9.4).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71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BC28A-9072-AF4F-B9C2-F51A7F32F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Key Concepts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6FC04DF-E32D-2841-B8C7-BDB07D7FF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Analyze </a:t>
            </a:r>
            <a:r>
              <a:rPr lang="en-US" dirty="0"/>
              <a:t>current approaches and best practices worldwide.</a:t>
            </a:r>
          </a:p>
          <a:p>
            <a:r>
              <a:rPr lang="en-US" b="1" dirty="0"/>
              <a:t>Design</a:t>
            </a:r>
            <a:r>
              <a:rPr lang="en-US" dirty="0"/>
              <a:t> state-of-the-art curricula and awareness strategies.</a:t>
            </a:r>
          </a:p>
          <a:p>
            <a:r>
              <a:rPr lang="en-US" b="1" dirty="0"/>
              <a:t>Implement </a:t>
            </a:r>
            <a:r>
              <a:rPr lang="en-US" dirty="0"/>
              <a:t>designed curricula and awareness programs in real-life environments.</a:t>
            </a:r>
            <a:endParaRPr lang="en-US" b="1" dirty="0"/>
          </a:p>
          <a:p>
            <a:r>
              <a:rPr lang="en-US" b="1" dirty="0"/>
              <a:t>Evaluate </a:t>
            </a:r>
            <a:r>
              <a:rPr lang="en-US" dirty="0"/>
              <a:t>the curricula and programs in actual study programs, professional training courses, awareness programs, etc. and get the feedback from the target audience. </a:t>
            </a:r>
          </a:p>
          <a:p>
            <a:r>
              <a:rPr lang="en-US" b="1" dirty="0"/>
              <a:t>Create best-practices.</a:t>
            </a:r>
          </a:p>
        </p:txBody>
      </p:sp>
    </p:spTree>
    <p:extLst>
      <p:ext uri="{BB962C8B-B14F-4D97-AF65-F5344CB8AC3E}">
        <p14:creationId xmlns:p14="http://schemas.microsoft.com/office/powerpoint/2010/main" val="2782321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693CDF-A5F0-0A4D-AE44-024A91418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State of the Art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3AEB931-152B-A04B-95F2-AB3619276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Related Work</a:t>
            </a:r>
          </a:p>
          <a:p>
            <a:pPr lvl="1"/>
            <a:r>
              <a:rPr lang="en-US" dirty="0"/>
              <a:t>Security and Cloud Computing (SECCLO) Erasmus Mundus Master's curriculum</a:t>
            </a:r>
          </a:p>
          <a:p>
            <a:pPr lvl="1"/>
            <a:r>
              <a:rPr lang="en-US" dirty="0"/>
              <a:t>U.S. Cybersecurity Curricula (NIST NICE, Homeland Security)</a:t>
            </a:r>
          </a:p>
          <a:p>
            <a:pPr lvl="1"/>
            <a:r>
              <a:rPr lang="en-US" dirty="0"/>
              <a:t>ENISA reports and roadmaps</a:t>
            </a:r>
          </a:p>
          <a:p>
            <a:pPr lvl="1"/>
            <a:r>
              <a:rPr lang="en-US" dirty="0"/>
              <a:t>…</a:t>
            </a:r>
          </a:p>
          <a:p>
            <a:r>
              <a:rPr lang="en-US" b="1" dirty="0"/>
              <a:t>Identified Risks</a:t>
            </a:r>
          </a:p>
          <a:p>
            <a:pPr lvl="1"/>
            <a:r>
              <a:rPr lang="en-US" dirty="0"/>
              <a:t>Lack of student interest in cybersecurity programs at universities</a:t>
            </a:r>
          </a:p>
          <a:p>
            <a:pPr lvl="1"/>
            <a:r>
              <a:rPr lang="en-US" dirty="0"/>
              <a:t>Lack of professionals willing to undergo training</a:t>
            </a:r>
          </a:p>
          <a:p>
            <a:pPr lvl="1"/>
            <a:r>
              <a:rPr lang="en-US" dirty="0"/>
              <a:t>Failure to identify the needed skills in training framework</a:t>
            </a:r>
          </a:p>
          <a:p>
            <a:pPr lvl="1"/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7371361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1200</Words>
  <Application>Microsoft Macintosh PowerPoint</Application>
  <PresentationFormat>Širokoúhlá obrazovka</PresentationFormat>
  <Paragraphs>153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Motiv Office</vt:lpstr>
      <vt:lpstr>SPARTA – WP9</vt:lpstr>
      <vt:lpstr>Who we are</vt:lpstr>
      <vt:lpstr>Who we are</vt:lpstr>
      <vt:lpstr>Challenges Addressed</vt:lpstr>
      <vt:lpstr>Ambition</vt:lpstr>
      <vt:lpstr>Policy Background</vt:lpstr>
      <vt:lpstr>Goals &amp; Objectives</vt:lpstr>
      <vt:lpstr>Key Concepts</vt:lpstr>
      <vt:lpstr>State of the Art</vt:lpstr>
      <vt:lpstr>Impact Expected</vt:lpstr>
      <vt:lpstr>WP Activities</vt:lpstr>
      <vt:lpstr>Inputs, Deliverables &amp; Outcomes</vt:lpstr>
      <vt:lpstr>Measuring Success</vt:lpstr>
      <vt:lpstr>Work Organization Principles</vt:lpstr>
      <vt:lpstr>Roles &amp; Contribution</vt:lpstr>
      <vt:lpstr>High Level Plan</vt:lpstr>
      <vt:lpstr>Correlation with Other WPs</vt:lpstr>
      <vt:lpstr>Milestones</vt:lpstr>
      <vt:lpstr>Next Steps</vt:lpstr>
      <vt:lpstr>Challenges/Issues/Questions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SPARTA – WP9</dc:title>
  <dc:creator>Hajný Jan (89784)</dc:creator>
  <cp:lastModifiedBy>Hajný Jan (89784)</cp:lastModifiedBy>
  <cp:revision>18</cp:revision>
  <cp:lastPrinted>2019-02-11T10:03:32Z</cp:lastPrinted>
  <dcterms:created xsi:type="dcterms:W3CDTF">2019-02-07T13:23:45Z</dcterms:created>
  <dcterms:modified xsi:type="dcterms:W3CDTF">2019-02-11T10:04:45Z</dcterms:modified>
</cp:coreProperties>
</file>