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4" r:id="rId1"/>
  </p:sldMasterIdLst>
  <p:notesMasterIdLst>
    <p:notesMasterId r:id="rId17"/>
  </p:notesMasterIdLst>
  <p:handoutMasterIdLst>
    <p:handoutMasterId r:id="rId18"/>
  </p:handoutMasterIdLst>
  <p:sldIdLst>
    <p:sldId id="293" r:id="rId2"/>
    <p:sldId id="1966" r:id="rId3"/>
    <p:sldId id="1967" r:id="rId4"/>
    <p:sldId id="1968" r:id="rId5"/>
    <p:sldId id="1969" r:id="rId6"/>
    <p:sldId id="1971" r:id="rId7"/>
    <p:sldId id="1977" r:id="rId8"/>
    <p:sldId id="1976" r:id="rId9"/>
    <p:sldId id="1982" r:id="rId10"/>
    <p:sldId id="1983" r:id="rId11"/>
    <p:sldId id="1979" r:id="rId12"/>
    <p:sldId id="1972" r:id="rId13"/>
    <p:sldId id="1965" r:id="rId14"/>
    <p:sldId id="1980" r:id="rId15"/>
    <p:sldId id="1981" r:id="rId16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Friedewald" initials="" lastIdx="1" clrIdx="0"/>
  <p:cmAuthor id="1" name="Manon KNOCKAERT" initials="MK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308"/>
    <a:srgbClr val="5A61A0"/>
    <a:srgbClr val="002BC4"/>
    <a:srgbClr val="1E7BE6"/>
    <a:srgbClr val="FD7627"/>
    <a:srgbClr val="88BF2C"/>
    <a:srgbClr val="053BFF"/>
    <a:srgbClr val="4B72FF"/>
    <a:srgbClr val="001F87"/>
    <a:srgbClr val="FFE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79556" autoAdjust="0"/>
  </p:normalViewPr>
  <p:slideViewPr>
    <p:cSldViewPr snapToGrid="0">
      <p:cViewPr varScale="1">
        <p:scale>
          <a:sx n="90" d="100"/>
          <a:sy n="90" d="100"/>
        </p:scale>
        <p:origin x="-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3872" y="19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ED8B2-64A4-924B-9441-A0753C8A8E18}" type="doc">
      <dgm:prSet loTypeId="urn:microsoft.com/office/officeart/2005/8/layout/pyramid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1E00D88-A0BE-CB45-B319-D36907C7D490}">
      <dgm:prSet phldrT="[Text]" custT="1"/>
      <dgm:spPr/>
      <dgm:t>
        <a:bodyPr/>
        <a:lstStyle/>
        <a:p>
          <a:r>
            <a:rPr lang="de-DE" sz="1800" b="1" dirty="0" err="1" smtClean="0"/>
            <a:t>Decision</a:t>
          </a:r>
          <a:r>
            <a:rPr lang="de-DE" sz="1800" b="1" dirty="0" smtClean="0"/>
            <a:t> </a:t>
          </a:r>
          <a:r>
            <a:rPr lang="de-DE" sz="1800" b="1" dirty="0" err="1" smtClean="0"/>
            <a:t>makers</a:t>
          </a:r>
          <a:r>
            <a:rPr lang="de-DE" sz="1800" b="1" dirty="0" smtClean="0"/>
            <a:t> </a:t>
          </a:r>
          <a:r>
            <a:rPr lang="de-DE" sz="1400" dirty="0" smtClean="0"/>
            <a:t>(</a:t>
          </a:r>
          <a:r>
            <a:rPr lang="de-DE" sz="1400" dirty="0" err="1" smtClean="0"/>
            <a:t>Policy</a:t>
          </a:r>
          <a:r>
            <a:rPr lang="de-DE" sz="1400" dirty="0" smtClean="0"/>
            <a:t>, </a:t>
          </a:r>
          <a:r>
            <a:rPr lang="de-DE" sz="1400" dirty="0" err="1" smtClean="0"/>
            <a:t>Industry</a:t>
          </a:r>
          <a:r>
            <a:rPr lang="de-DE" sz="1400" dirty="0" smtClean="0"/>
            <a:t>)</a:t>
          </a:r>
          <a:endParaRPr lang="de-DE" sz="1400" dirty="0"/>
        </a:p>
      </dgm:t>
    </dgm:pt>
    <dgm:pt modelId="{9623F0C8-E6DB-6346-88A2-C6FD3B85B10D}" type="parTrans" cxnId="{64902CE2-E969-D442-9D09-8FB71834B2A6}">
      <dgm:prSet/>
      <dgm:spPr/>
      <dgm:t>
        <a:bodyPr/>
        <a:lstStyle/>
        <a:p>
          <a:endParaRPr lang="de-DE"/>
        </a:p>
      </dgm:t>
    </dgm:pt>
    <dgm:pt modelId="{1291A2D0-4695-A640-8771-506690702F87}" type="sibTrans" cxnId="{64902CE2-E969-D442-9D09-8FB71834B2A6}">
      <dgm:prSet/>
      <dgm:spPr/>
      <dgm:t>
        <a:bodyPr/>
        <a:lstStyle/>
        <a:p>
          <a:endParaRPr lang="de-DE"/>
        </a:p>
      </dgm:t>
    </dgm:pt>
    <dgm:pt modelId="{6179CAAA-F21B-424F-8A16-0C9265B8F7B9}">
      <dgm:prSet phldrT="[Text]" custT="1"/>
      <dgm:spPr/>
      <dgm:t>
        <a:bodyPr/>
        <a:lstStyle/>
        <a:p>
          <a:r>
            <a:rPr lang="de-DE" sz="1800" b="1" dirty="0" smtClean="0"/>
            <a:t>Solution </a:t>
          </a:r>
          <a:r>
            <a:rPr lang="de-DE" sz="1800" b="1" dirty="0" err="1" smtClean="0"/>
            <a:t>designers</a:t>
          </a:r>
          <a:r>
            <a:rPr lang="de-DE" sz="1800" b="1" dirty="0" smtClean="0"/>
            <a:t> </a:t>
          </a:r>
          <a:r>
            <a:rPr lang="de-DE" sz="1400" dirty="0" smtClean="0"/>
            <a:t>(Researchers Engineers)</a:t>
          </a:r>
          <a:endParaRPr lang="de-DE" sz="1400" dirty="0"/>
        </a:p>
      </dgm:t>
    </dgm:pt>
    <dgm:pt modelId="{A60973EB-2530-E04A-B69B-D623BDE1135B}" type="parTrans" cxnId="{4E2259F8-387D-8C4E-9B14-A08A58B682BE}">
      <dgm:prSet/>
      <dgm:spPr/>
      <dgm:t>
        <a:bodyPr/>
        <a:lstStyle/>
        <a:p>
          <a:endParaRPr lang="de-DE"/>
        </a:p>
      </dgm:t>
    </dgm:pt>
    <dgm:pt modelId="{20F674BB-440B-A743-86D1-123ED4AD215A}" type="sibTrans" cxnId="{4E2259F8-387D-8C4E-9B14-A08A58B682BE}">
      <dgm:prSet/>
      <dgm:spPr/>
      <dgm:t>
        <a:bodyPr/>
        <a:lstStyle/>
        <a:p>
          <a:endParaRPr lang="de-DE"/>
        </a:p>
      </dgm:t>
    </dgm:pt>
    <dgm:pt modelId="{EB775384-B56D-9045-8546-EF7B3F47AEA0}">
      <dgm:prSet phldrT="[Text]"/>
      <dgm:spPr/>
      <dgm:t>
        <a:bodyPr/>
        <a:lstStyle/>
        <a:p>
          <a:r>
            <a:rPr lang="de-DE" b="1" dirty="0" smtClean="0">
              <a:solidFill>
                <a:schemeClr val="accent4">
                  <a:lumMod val="75000"/>
                </a:schemeClr>
              </a:solidFill>
            </a:rPr>
            <a:t>Different </a:t>
          </a:r>
          <a:r>
            <a:rPr lang="de-DE" b="1" dirty="0" err="1" smtClean="0">
              <a:solidFill>
                <a:schemeClr val="accent4">
                  <a:lumMod val="75000"/>
                </a:schemeClr>
              </a:solidFill>
            </a:rPr>
            <a:t>actors</a:t>
          </a:r>
          <a:r>
            <a:rPr lang="de-DE" b="1" dirty="0" smtClean="0">
              <a:solidFill>
                <a:schemeClr val="accent4">
                  <a:lumMod val="75000"/>
                </a:schemeClr>
              </a:solidFill>
            </a:rPr>
            <a:t/>
          </a:r>
          <a:br>
            <a:rPr lang="de-DE" b="1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de-DE" b="1" dirty="0" err="1" smtClean="0">
              <a:solidFill>
                <a:schemeClr val="accent4">
                  <a:lumMod val="75000"/>
                </a:schemeClr>
              </a:solidFill>
            </a:rPr>
            <a:t>and</a:t>
          </a:r>
          <a:r>
            <a:rPr lang="de-DE" b="1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4">
                  <a:lumMod val="75000"/>
                </a:schemeClr>
              </a:solidFill>
            </a:rPr>
            <a:t>interest</a:t>
          </a:r>
          <a:endParaRPr lang="de-DE" b="1" dirty="0">
            <a:solidFill>
              <a:schemeClr val="accent4">
                <a:lumMod val="75000"/>
              </a:schemeClr>
            </a:solidFill>
          </a:endParaRPr>
        </a:p>
      </dgm:t>
    </dgm:pt>
    <dgm:pt modelId="{DC069D7A-6161-E24E-9895-30DBA02667A2}" type="parTrans" cxnId="{CF834FE6-895A-2840-84B2-11F2E3AB90B3}">
      <dgm:prSet/>
      <dgm:spPr/>
      <dgm:t>
        <a:bodyPr/>
        <a:lstStyle/>
        <a:p>
          <a:endParaRPr lang="de-DE"/>
        </a:p>
      </dgm:t>
    </dgm:pt>
    <dgm:pt modelId="{1811C08A-F28D-3941-A45B-5E9C441AB8EF}" type="sibTrans" cxnId="{CF834FE6-895A-2840-84B2-11F2E3AB90B3}">
      <dgm:prSet/>
      <dgm:spPr/>
      <dgm:t>
        <a:bodyPr/>
        <a:lstStyle/>
        <a:p>
          <a:endParaRPr lang="de-DE"/>
        </a:p>
      </dgm:t>
    </dgm:pt>
    <dgm:pt modelId="{A06D549B-AEBF-6444-B60F-CFDA98BA2327}">
      <dgm:prSet phldrT="[Text]" custT="1"/>
      <dgm:spPr/>
      <dgm:t>
        <a:bodyPr/>
        <a:lstStyle/>
        <a:p>
          <a:r>
            <a:rPr lang="de-DE" sz="1900" b="1" dirty="0" err="1" smtClean="0"/>
            <a:t>Affected</a:t>
          </a:r>
          <a:r>
            <a:rPr lang="de-DE" sz="1900" b="1" dirty="0" smtClean="0"/>
            <a:t> </a:t>
          </a:r>
          <a:r>
            <a:rPr lang="de-DE" sz="1900" b="1" dirty="0" err="1" smtClean="0"/>
            <a:t>people</a:t>
          </a:r>
          <a:r>
            <a:rPr lang="de-DE" sz="1900" b="1" dirty="0" smtClean="0"/>
            <a:t> </a:t>
          </a:r>
          <a:r>
            <a:rPr lang="de-DE" sz="1400" dirty="0" smtClean="0"/>
            <a:t>(</a:t>
          </a:r>
          <a:r>
            <a:rPr lang="de-DE" sz="1400" dirty="0" err="1" smtClean="0"/>
            <a:t>citizens</a:t>
          </a:r>
          <a:r>
            <a:rPr lang="de-DE" sz="1400" dirty="0" smtClean="0"/>
            <a:t>)</a:t>
          </a:r>
          <a:endParaRPr lang="de-DE" sz="1400" dirty="0"/>
        </a:p>
      </dgm:t>
    </dgm:pt>
    <dgm:pt modelId="{33D5057D-3C65-554F-A621-C54D75917FE0}" type="parTrans" cxnId="{5264BFC2-B969-5E40-AEF3-C569F102B40C}">
      <dgm:prSet/>
      <dgm:spPr/>
      <dgm:t>
        <a:bodyPr/>
        <a:lstStyle/>
        <a:p>
          <a:endParaRPr lang="de-DE"/>
        </a:p>
      </dgm:t>
    </dgm:pt>
    <dgm:pt modelId="{5DBC393E-7F8B-0A45-B7C3-1B9F5CAEC5E1}" type="sibTrans" cxnId="{5264BFC2-B969-5E40-AEF3-C569F102B40C}">
      <dgm:prSet/>
      <dgm:spPr/>
      <dgm:t>
        <a:bodyPr/>
        <a:lstStyle/>
        <a:p>
          <a:endParaRPr lang="de-DE"/>
        </a:p>
      </dgm:t>
    </dgm:pt>
    <dgm:pt modelId="{08B0D8F0-AEE6-AC43-8BEF-B82E879EAA68}" type="pres">
      <dgm:prSet presAssocID="{B5BED8B2-64A4-924B-9441-A0753C8A8E18}" presName="compositeShape" presStyleCnt="0">
        <dgm:presLayoutVars>
          <dgm:chMax val="9"/>
          <dgm:dir/>
          <dgm:resizeHandles val="exact"/>
        </dgm:presLayoutVars>
      </dgm:prSet>
      <dgm:spPr/>
    </dgm:pt>
    <dgm:pt modelId="{E4B5F556-212A-B54D-B268-ED2584FD4E98}" type="pres">
      <dgm:prSet presAssocID="{B5BED8B2-64A4-924B-9441-A0753C8A8E1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876F06-2D2F-3D49-9EDA-4C5182FC1447}" type="pres">
      <dgm:prSet presAssocID="{B5BED8B2-64A4-924B-9441-A0753C8A8E1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847E86-C4CF-494C-AECC-EBECFD87E3FB}" type="pres">
      <dgm:prSet presAssocID="{B5BED8B2-64A4-924B-9441-A0753C8A8E1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044547-89D8-8C49-830A-EDD5ACCB53F4}" type="pres">
      <dgm:prSet presAssocID="{B5BED8B2-64A4-924B-9441-A0753C8A8E1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F834FE6-895A-2840-84B2-11F2E3AB90B3}" srcId="{B5BED8B2-64A4-924B-9441-A0753C8A8E18}" destId="{EB775384-B56D-9045-8546-EF7B3F47AEA0}" srcOrd="2" destOrd="0" parTransId="{DC069D7A-6161-E24E-9895-30DBA02667A2}" sibTransId="{1811C08A-F28D-3941-A45B-5E9C441AB8EF}"/>
    <dgm:cxn modelId="{4E2259F8-387D-8C4E-9B14-A08A58B682BE}" srcId="{B5BED8B2-64A4-924B-9441-A0753C8A8E18}" destId="{6179CAAA-F21B-424F-8A16-0C9265B8F7B9}" srcOrd="1" destOrd="0" parTransId="{A60973EB-2530-E04A-B69B-D623BDE1135B}" sibTransId="{20F674BB-440B-A743-86D1-123ED4AD215A}"/>
    <dgm:cxn modelId="{64902CE2-E969-D442-9D09-8FB71834B2A6}" srcId="{B5BED8B2-64A4-924B-9441-A0753C8A8E18}" destId="{41E00D88-A0BE-CB45-B319-D36907C7D490}" srcOrd="0" destOrd="0" parTransId="{9623F0C8-E6DB-6346-88A2-C6FD3B85B10D}" sibTransId="{1291A2D0-4695-A640-8771-506690702F87}"/>
    <dgm:cxn modelId="{7A41187D-EC87-EC49-86EC-31A83957B25E}" type="presOf" srcId="{B5BED8B2-64A4-924B-9441-A0753C8A8E18}" destId="{08B0D8F0-AEE6-AC43-8BEF-B82E879EAA68}" srcOrd="0" destOrd="0" presId="urn:microsoft.com/office/officeart/2005/8/layout/pyramid4"/>
    <dgm:cxn modelId="{7B313611-F172-1047-AC4B-815B6D2A5AC6}" type="presOf" srcId="{41E00D88-A0BE-CB45-B319-D36907C7D490}" destId="{E4B5F556-212A-B54D-B268-ED2584FD4E98}" srcOrd="0" destOrd="0" presId="urn:microsoft.com/office/officeart/2005/8/layout/pyramid4"/>
    <dgm:cxn modelId="{5264BFC2-B969-5E40-AEF3-C569F102B40C}" srcId="{B5BED8B2-64A4-924B-9441-A0753C8A8E18}" destId="{A06D549B-AEBF-6444-B60F-CFDA98BA2327}" srcOrd="3" destOrd="0" parTransId="{33D5057D-3C65-554F-A621-C54D75917FE0}" sibTransId="{5DBC393E-7F8B-0A45-B7C3-1B9F5CAEC5E1}"/>
    <dgm:cxn modelId="{C30F9299-1B60-DC41-A34D-9FDAD26FC4D3}" type="presOf" srcId="{6179CAAA-F21B-424F-8A16-0C9265B8F7B9}" destId="{42876F06-2D2F-3D49-9EDA-4C5182FC1447}" srcOrd="0" destOrd="0" presId="urn:microsoft.com/office/officeart/2005/8/layout/pyramid4"/>
    <dgm:cxn modelId="{B1994D8E-8C2F-8049-BF72-4CCAC796080D}" type="presOf" srcId="{EB775384-B56D-9045-8546-EF7B3F47AEA0}" destId="{CA847E86-C4CF-494C-AECC-EBECFD87E3FB}" srcOrd="0" destOrd="0" presId="urn:microsoft.com/office/officeart/2005/8/layout/pyramid4"/>
    <dgm:cxn modelId="{E209DABF-4FEC-BF47-BBF5-9279AC291CFE}" type="presOf" srcId="{A06D549B-AEBF-6444-B60F-CFDA98BA2327}" destId="{48044547-89D8-8C49-830A-EDD5ACCB53F4}" srcOrd="0" destOrd="0" presId="urn:microsoft.com/office/officeart/2005/8/layout/pyramid4"/>
    <dgm:cxn modelId="{1D3F028E-7F1B-3B40-8FCA-D62655F04A5D}" type="presParOf" srcId="{08B0D8F0-AEE6-AC43-8BEF-B82E879EAA68}" destId="{E4B5F556-212A-B54D-B268-ED2584FD4E98}" srcOrd="0" destOrd="0" presId="urn:microsoft.com/office/officeart/2005/8/layout/pyramid4"/>
    <dgm:cxn modelId="{A5884659-6EAE-2949-875F-BCAD598776FB}" type="presParOf" srcId="{08B0D8F0-AEE6-AC43-8BEF-B82E879EAA68}" destId="{42876F06-2D2F-3D49-9EDA-4C5182FC1447}" srcOrd="1" destOrd="0" presId="urn:microsoft.com/office/officeart/2005/8/layout/pyramid4"/>
    <dgm:cxn modelId="{211B59C1-1B44-4345-855F-68839A92E6B8}" type="presParOf" srcId="{08B0D8F0-AEE6-AC43-8BEF-B82E879EAA68}" destId="{CA847E86-C4CF-494C-AECC-EBECFD87E3FB}" srcOrd="2" destOrd="0" presId="urn:microsoft.com/office/officeart/2005/8/layout/pyramid4"/>
    <dgm:cxn modelId="{2E30D8EA-73E4-B94C-8D17-59CFCEB7258C}" type="presParOf" srcId="{08B0D8F0-AEE6-AC43-8BEF-B82E879EAA68}" destId="{48044547-89D8-8C49-830A-EDD5ACCB53F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DC761-59AB-4E6A-A8FB-3FF7AF02D4C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7C4E33-6957-4913-A1A9-3125AD7E206A}">
      <dgm:prSet phldrT="[Texte]"/>
      <dgm:spPr/>
      <dgm:t>
        <a:bodyPr/>
        <a:lstStyle/>
        <a:p>
          <a:r>
            <a:rPr lang="en-GB" noProof="0" dirty="0"/>
            <a:t>Cybersecurity: objectives</a:t>
          </a:r>
        </a:p>
      </dgm:t>
    </dgm:pt>
    <dgm:pt modelId="{38133B61-D88C-4703-8A84-711BFC54A3CA}" type="parTrans" cxnId="{B79F0944-E48B-415D-BA97-F23E8497544D}">
      <dgm:prSet/>
      <dgm:spPr/>
      <dgm:t>
        <a:bodyPr/>
        <a:lstStyle/>
        <a:p>
          <a:endParaRPr lang="fr-FR"/>
        </a:p>
      </dgm:t>
    </dgm:pt>
    <dgm:pt modelId="{1A769D48-549B-4AF4-B445-2721D6B94162}" type="sibTrans" cxnId="{B79F0944-E48B-415D-BA97-F23E8497544D}">
      <dgm:prSet/>
      <dgm:spPr/>
      <dgm:t>
        <a:bodyPr/>
        <a:lstStyle/>
        <a:p>
          <a:endParaRPr lang="fr-FR"/>
        </a:p>
      </dgm:t>
    </dgm:pt>
    <dgm:pt modelId="{E3BDB93F-A2F6-4C19-A82C-D494CE9DC42A}">
      <dgm:prSet phldrT="[Texte]"/>
      <dgm:spPr/>
      <dgm:t>
        <a:bodyPr/>
        <a:lstStyle/>
        <a:p>
          <a:r>
            <a:rPr lang="en-GB" noProof="0" dirty="0"/>
            <a:t>Fundamental rights at stake</a:t>
          </a:r>
        </a:p>
      </dgm:t>
    </dgm:pt>
    <dgm:pt modelId="{E2B43897-62BD-488A-B431-1486003183F9}" type="parTrans" cxnId="{EEF5C143-BA13-4367-97D9-65B866128224}">
      <dgm:prSet/>
      <dgm:spPr/>
      <dgm:t>
        <a:bodyPr/>
        <a:lstStyle/>
        <a:p>
          <a:endParaRPr lang="fr-FR"/>
        </a:p>
      </dgm:t>
    </dgm:pt>
    <dgm:pt modelId="{674E3E57-A44A-4C6A-976F-759AC866F12A}" type="sibTrans" cxnId="{EEF5C143-BA13-4367-97D9-65B866128224}">
      <dgm:prSet/>
      <dgm:spPr/>
      <dgm:t>
        <a:bodyPr/>
        <a:lstStyle/>
        <a:p>
          <a:endParaRPr lang="fr-FR"/>
        </a:p>
      </dgm:t>
    </dgm:pt>
    <dgm:pt modelId="{6E380A52-27C2-45A0-B98E-CBE867FD5EFA}">
      <dgm:prSet phldrT="[Texte]"/>
      <dgm:spPr/>
      <dgm:t>
        <a:bodyPr/>
        <a:lstStyle/>
        <a:p>
          <a:r>
            <a:rPr lang="fr-BE" dirty="0"/>
            <a:t>A first guidance: </a:t>
          </a:r>
          <a:r>
            <a:rPr lang="en-GB" dirty="0"/>
            <a:t>“</a:t>
          </a:r>
          <a:r>
            <a:rPr lang="fr-BE" dirty="0"/>
            <a:t>by design</a:t>
          </a:r>
          <a:r>
            <a:rPr lang="en-GB" dirty="0"/>
            <a:t>”</a:t>
          </a:r>
          <a:endParaRPr lang="fr-FR" dirty="0"/>
        </a:p>
      </dgm:t>
    </dgm:pt>
    <dgm:pt modelId="{7DE4A56E-0827-4149-9032-377C7E7D4F78}" type="parTrans" cxnId="{A8F50CEC-F1BB-46E8-82B3-300DF6117A01}">
      <dgm:prSet/>
      <dgm:spPr/>
      <dgm:t>
        <a:bodyPr/>
        <a:lstStyle/>
        <a:p>
          <a:endParaRPr lang="fr-FR"/>
        </a:p>
      </dgm:t>
    </dgm:pt>
    <dgm:pt modelId="{38E5C4A0-9264-4642-A9E5-2766726DC3A2}" type="sibTrans" cxnId="{A8F50CEC-F1BB-46E8-82B3-300DF6117A01}">
      <dgm:prSet/>
      <dgm:spPr/>
      <dgm:t>
        <a:bodyPr/>
        <a:lstStyle/>
        <a:p>
          <a:endParaRPr lang="fr-FR"/>
        </a:p>
      </dgm:t>
    </dgm:pt>
    <dgm:pt modelId="{25E8945E-4CD8-4158-9DE5-78E7D195AAF4}">
      <dgm:prSet phldrT="[Texte]"/>
      <dgm:spPr/>
      <dgm:t>
        <a:bodyPr/>
        <a:lstStyle/>
        <a:p>
          <a:r>
            <a:rPr lang="en-GB" noProof="0" dirty="0"/>
            <a:t>Case by case analysis: key questions</a:t>
          </a:r>
        </a:p>
      </dgm:t>
    </dgm:pt>
    <dgm:pt modelId="{1792789D-2194-4E93-84AB-A70FCB4931E3}" type="parTrans" cxnId="{46C2FFCA-64FE-4269-B3B9-6CFCF9C6A9FF}">
      <dgm:prSet/>
      <dgm:spPr/>
      <dgm:t>
        <a:bodyPr/>
        <a:lstStyle/>
        <a:p>
          <a:endParaRPr lang="fr-FR"/>
        </a:p>
      </dgm:t>
    </dgm:pt>
    <dgm:pt modelId="{570FF11D-D501-4F1A-A1BA-8F83C47E3B19}" type="sibTrans" cxnId="{46C2FFCA-64FE-4269-B3B9-6CFCF9C6A9FF}">
      <dgm:prSet/>
      <dgm:spPr/>
      <dgm:t>
        <a:bodyPr/>
        <a:lstStyle/>
        <a:p>
          <a:endParaRPr lang="fr-FR"/>
        </a:p>
      </dgm:t>
    </dgm:pt>
    <dgm:pt modelId="{093A19F9-B220-4B7C-AEE7-51F8D2296C3E}">
      <dgm:prSet phldrT="[Texte]"/>
      <dgm:spPr/>
      <dgm:t>
        <a:bodyPr/>
        <a:lstStyle/>
        <a:p>
          <a:r>
            <a:rPr lang="en-GB" noProof="0" dirty="0"/>
            <a:t>Cybersecurity: Definition</a:t>
          </a:r>
        </a:p>
      </dgm:t>
    </dgm:pt>
    <dgm:pt modelId="{A417094D-148B-44DD-B63D-F29ED3EB6860}" type="parTrans" cxnId="{1A2801FA-373A-4365-B61F-188973548AC1}">
      <dgm:prSet/>
      <dgm:spPr/>
      <dgm:t>
        <a:bodyPr/>
        <a:lstStyle/>
        <a:p>
          <a:endParaRPr lang="fr-FR"/>
        </a:p>
      </dgm:t>
    </dgm:pt>
    <dgm:pt modelId="{F053197B-1E73-4F99-B194-F210BDF15CE5}" type="sibTrans" cxnId="{1A2801FA-373A-4365-B61F-188973548AC1}">
      <dgm:prSet/>
      <dgm:spPr/>
      <dgm:t>
        <a:bodyPr/>
        <a:lstStyle/>
        <a:p>
          <a:endParaRPr lang="fr-FR"/>
        </a:p>
      </dgm:t>
    </dgm:pt>
    <dgm:pt modelId="{28D326C0-34C0-49E3-A563-822945CE0AB3}" type="pres">
      <dgm:prSet presAssocID="{A50DC761-59AB-4E6A-A8FB-3FF7AF02D4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FC625BC-2BD2-4F1E-98F6-B0B7B015D347}" type="pres">
      <dgm:prSet presAssocID="{C57C4E33-6957-4913-A1A9-3125AD7E206A}" presName="dummy" presStyleCnt="0"/>
      <dgm:spPr/>
    </dgm:pt>
    <dgm:pt modelId="{83A99AE8-4AAD-40B4-8A41-E02E95A4B56F}" type="pres">
      <dgm:prSet presAssocID="{C57C4E33-6957-4913-A1A9-3125AD7E206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F149E4-61E8-41E7-A74F-6CDE06CBC4EC}" type="pres">
      <dgm:prSet presAssocID="{1A769D48-549B-4AF4-B445-2721D6B94162}" presName="sibTrans" presStyleLbl="node1" presStyleIdx="0" presStyleCnt="5" custLinFactNeighborX="2934"/>
      <dgm:spPr/>
      <dgm:t>
        <a:bodyPr/>
        <a:lstStyle/>
        <a:p>
          <a:endParaRPr lang="de-DE"/>
        </a:p>
      </dgm:t>
    </dgm:pt>
    <dgm:pt modelId="{54E937ED-E0F1-430B-9427-47157501A4E7}" type="pres">
      <dgm:prSet presAssocID="{E3BDB93F-A2F6-4C19-A82C-D494CE9DC42A}" presName="dummy" presStyleCnt="0"/>
      <dgm:spPr/>
    </dgm:pt>
    <dgm:pt modelId="{1C7132D4-BC67-486D-BC63-686B1C854640}" type="pres">
      <dgm:prSet presAssocID="{E3BDB93F-A2F6-4C19-A82C-D494CE9DC42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357DF5-198C-4BF2-BEDE-71D3C663B164}" type="pres">
      <dgm:prSet presAssocID="{674E3E57-A44A-4C6A-976F-759AC866F12A}" presName="sibTrans" presStyleLbl="node1" presStyleIdx="1" presStyleCnt="5"/>
      <dgm:spPr/>
      <dgm:t>
        <a:bodyPr/>
        <a:lstStyle/>
        <a:p>
          <a:endParaRPr lang="de-DE"/>
        </a:p>
      </dgm:t>
    </dgm:pt>
    <dgm:pt modelId="{7767820B-F798-477F-8C95-600559C02959}" type="pres">
      <dgm:prSet presAssocID="{6E380A52-27C2-45A0-B98E-CBE867FD5EFA}" presName="dummy" presStyleCnt="0"/>
      <dgm:spPr/>
    </dgm:pt>
    <dgm:pt modelId="{EFC344F6-1E8F-423B-9F98-5F3C96275C5B}" type="pres">
      <dgm:prSet presAssocID="{6E380A52-27C2-45A0-B98E-CBE867FD5EF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0F0A84-018C-490A-8E75-67A02178E4CF}" type="pres">
      <dgm:prSet presAssocID="{38E5C4A0-9264-4642-A9E5-2766726DC3A2}" presName="sibTrans" presStyleLbl="node1" presStyleIdx="2" presStyleCnt="5"/>
      <dgm:spPr/>
      <dgm:t>
        <a:bodyPr/>
        <a:lstStyle/>
        <a:p>
          <a:endParaRPr lang="de-DE"/>
        </a:p>
      </dgm:t>
    </dgm:pt>
    <dgm:pt modelId="{DA014DD3-2996-4DBB-85E6-E310F94D77C9}" type="pres">
      <dgm:prSet presAssocID="{25E8945E-4CD8-4158-9DE5-78E7D195AAF4}" presName="dummy" presStyleCnt="0"/>
      <dgm:spPr/>
    </dgm:pt>
    <dgm:pt modelId="{245A34FA-61C0-4310-9EB4-629A7EDB330B}" type="pres">
      <dgm:prSet presAssocID="{25E8945E-4CD8-4158-9DE5-78E7D195AAF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E6F3-C6D4-4A50-94E7-5255A39A07A9}" type="pres">
      <dgm:prSet presAssocID="{570FF11D-D501-4F1A-A1BA-8F83C47E3B19}" presName="sibTrans" presStyleLbl="node1" presStyleIdx="3" presStyleCnt="5"/>
      <dgm:spPr/>
      <dgm:t>
        <a:bodyPr/>
        <a:lstStyle/>
        <a:p>
          <a:endParaRPr lang="de-DE"/>
        </a:p>
      </dgm:t>
    </dgm:pt>
    <dgm:pt modelId="{7F164A98-115B-4185-BD7C-BDAE8FB5FAE9}" type="pres">
      <dgm:prSet presAssocID="{093A19F9-B220-4B7C-AEE7-51F8D2296C3E}" presName="dummy" presStyleCnt="0"/>
      <dgm:spPr/>
    </dgm:pt>
    <dgm:pt modelId="{69C7DF3F-A2EE-4A82-AE3F-B02FCDC1A9C0}" type="pres">
      <dgm:prSet presAssocID="{093A19F9-B220-4B7C-AEE7-51F8D2296C3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7EAD42-4B47-4D98-B330-0160B165A6CE}" type="pres">
      <dgm:prSet presAssocID="{F053197B-1E73-4F99-B194-F210BDF15CE5}" presName="sibTrans" presStyleLbl="node1" presStyleIdx="4" presStyleCnt="5" custLinFactNeighborX="2961"/>
      <dgm:spPr/>
      <dgm:t>
        <a:bodyPr/>
        <a:lstStyle/>
        <a:p>
          <a:endParaRPr lang="de-DE"/>
        </a:p>
      </dgm:t>
    </dgm:pt>
  </dgm:ptLst>
  <dgm:cxnLst>
    <dgm:cxn modelId="{BC7003A3-27BE-49F3-AA54-FA6E38FE64CB}" type="presOf" srcId="{F053197B-1E73-4F99-B194-F210BDF15CE5}" destId="{B17EAD42-4B47-4D98-B330-0160B165A6CE}" srcOrd="0" destOrd="0" presId="urn:microsoft.com/office/officeart/2005/8/layout/cycle1"/>
    <dgm:cxn modelId="{EEF5C143-BA13-4367-97D9-65B866128224}" srcId="{A50DC761-59AB-4E6A-A8FB-3FF7AF02D4CF}" destId="{E3BDB93F-A2F6-4C19-A82C-D494CE9DC42A}" srcOrd="1" destOrd="0" parTransId="{E2B43897-62BD-488A-B431-1486003183F9}" sibTransId="{674E3E57-A44A-4C6A-976F-759AC866F12A}"/>
    <dgm:cxn modelId="{7D7DD573-4D50-4BD6-ADC7-8D0C3753D1DD}" type="presOf" srcId="{570FF11D-D501-4F1A-A1BA-8F83C47E3B19}" destId="{ED3CE6F3-C6D4-4A50-94E7-5255A39A07A9}" srcOrd="0" destOrd="0" presId="urn:microsoft.com/office/officeart/2005/8/layout/cycle1"/>
    <dgm:cxn modelId="{DF45232B-D2AA-4D0C-8907-0AE48F39C54B}" type="presOf" srcId="{6E380A52-27C2-45A0-B98E-CBE867FD5EFA}" destId="{EFC344F6-1E8F-423B-9F98-5F3C96275C5B}" srcOrd="0" destOrd="0" presId="urn:microsoft.com/office/officeart/2005/8/layout/cycle1"/>
    <dgm:cxn modelId="{1FBE9310-209C-489D-9796-D96DAC6D2669}" type="presOf" srcId="{E3BDB93F-A2F6-4C19-A82C-D494CE9DC42A}" destId="{1C7132D4-BC67-486D-BC63-686B1C854640}" srcOrd="0" destOrd="0" presId="urn:microsoft.com/office/officeart/2005/8/layout/cycle1"/>
    <dgm:cxn modelId="{A8F50CEC-F1BB-46E8-82B3-300DF6117A01}" srcId="{A50DC761-59AB-4E6A-A8FB-3FF7AF02D4CF}" destId="{6E380A52-27C2-45A0-B98E-CBE867FD5EFA}" srcOrd="2" destOrd="0" parTransId="{7DE4A56E-0827-4149-9032-377C7E7D4F78}" sibTransId="{38E5C4A0-9264-4642-A9E5-2766726DC3A2}"/>
    <dgm:cxn modelId="{79FFD70C-E474-448D-9617-5CE2E1DC44BD}" type="presOf" srcId="{674E3E57-A44A-4C6A-976F-759AC866F12A}" destId="{74357DF5-198C-4BF2-BEDE-71D3C663B164}" srcOrd="0" destOrd="0" presId="urn:microsoft.com/office/officeart/2005/8/layout/cycle1"/>
    <dgm:cxn modelId="{C5E2AD0B-FB17-4E63-B8CC-8806AF98DB9B}" type="presOf" srcId="{C57C4E33-6957-4913-A1A9-3125AD7E206A}" destId="{83A99AE8-4AAD-40B4-8A41-E02E95A4B56F}" srcOrd="0" destOrd="0" presId="urn:microsoft.com/office/officeart/2005/8/layout/cycle1"/>
    <dgm:cxn modelId="{40444490-D19B-4FB1-965D-69DDF3E8543E}" type="presOf" srcId="{093A19F9-B220-4B7C-AEE7-51F8D2296C3E}" destId="{69C7DF3F-A2EE-4A82-AE3F-B02FCDC1A9C0}" srcOrd="0" destOrd="0" presId="urn:microsoft.com/office/officeart/2005/8/layout/cycle1"/>
    <dgm:cxn modelId="{1B36DD52-6ED8-4DB6-B849-3A6EF837D802}" type="presOf" srcId="{A50DC761-59AB-4E6A-A8FB-3FF7AF02D4CF}" destId="{28D326C0-34C0-49E3-A563-822945CE0AB3}" srcOrd="0" destOrd="0" presId="urn:microsoft.com/office/officeart/2005/8/layout/cycle1"/>
    <dgm:cxn modelId="{1A2801FA-373A-4365-B61F-188973548AC1}" srcId="{A50DC761-59AB-4E6A-A8FB-3FF7AF02D4CF}" destId="{093A19F9-B220-4B7C-AEE7-51F8D2296C3E}" srcOrd="4" destOrd="0" parTransId="{A417094D-148B-44DD-B63D-F29ED3EB6860}" sibTransId="{F053197B-1E73-4F99-B194-F210BDF15CE5}"/>
    <dgm:cxn modelId="{006421D5-F0E6-4B07-8688-8816B0B704C8}" type="presOf" srcId="{1A769D48-549B-4AF4-B445-2721D6B94162}" destId="{31F149E4-61E8-41E7-A74F-6CDE06CBC4EC}" srcOrd="0" destOrd="0" presId="urn:microsoft.com/office/officeart/2005/8/layout/cycle1"/>
    <dgm:cxn modelId="{199D44D5-FC19-4EBD-9B98-73E9FB3C08C4}" type="presOf" srcId="{38E5C4A0-9264-4642-A9E5-2766726DC3A2}" destId="{790F0A84-018C-490A-8E75-67A02178E4CF}" srcOrd="0" destOrd="0" presId="urn:microsoft.com/office/officeart/2005/8/layout/cycle1"/>
    <dgm:cxn modelId="{07326052-6709-4ED5-8E11-7957230B9AB1}" type="presOf" srcId="{25E8945E-4CD8-4158-9DE5-78E7D195AAF4}" destId="{245A34FA-61C0-4310-9EB4-629A7EDB330B}" srcOrd="0" destOrd="0" presId="urn:microsoft.com/office/officeart/2005/8/layout/cycle1"/>
    <dgm:cxn modelId="{46C2FFCA-64FE-4269-B3B9-6CFCF9C6A9FF}" srcId="{A50DC761-59AB-4E6A-A8FB-3FF7AF02D4CF}" destId="{25E8945E-4CD8-4158-9DE5-78E7D195AAF4}" srcOrd="3" destOrd="0" parTransId="{1792789D-2194-4E93-84AB-A70FCB4931E3}" sibTransId="{570FF11D-D501-4F1A-A1BA-8F83C47E3B19}"/>
    <dgm:cxn modelId="{B79F0944-E48B-415D-BA97-F23E8497544D}" srcId="{A50DC761-59AB-4E6A-A8FB-3FF7AF02D4CF}" destId="{C57C4E33-6957-4913-A1A9-3125AD7E206A}" srcOrd="0" destOrd="0" parTransId="{38133B61-D88C-4703-8A84-711BFC54A3CA}" sibTransId="{1A769D48-549B-4AF4-B445-2721D6B94162}"/>
    <dgm:cxn modelId="{265FF942-00A3-482D-AA1D-C839F316B7FE}" type="presParOf" srcId="{28D326C0-34C0-49E3-A563-822945CE0AB3}" destId="{7FC625BC-2BD2-4F1E-98F6-B0B7B015D347}" srcOrd="0" destOrd="0" presId="urn:microsoft.com/office/officeart/2005/8/layout/cycle1"/>
    <dgm:cxn modelId="{9D1F8176-178F-4982-B709-FB98509A75AB}" type="presParOf" srcId="{28D326C0-34C0-49E3-A563-822945CE0AB3}" destId="{83A99AE8-4AAD-40B4-8A41-E02E95A4B56F}" srcOrd="1" destOrd="0" presId="urn:microsoft.com/office/officeart/2005/8/layout/cycle1"/>
    <dgm:cxn modelId="{F3F19A9A-92DA-471C-8952-723C3E150A11}" type="presParOf" srcId="{28D326C0-34C0-49E3-A563-822945CE0AB3}" destId="{31F149E4-61E8-41E7-A74F-6CDE06CBC4EC}" srcOrd="2" destOrd="0" presId="urn:microsoft.com/office/officeart/2005/8/layout/cycle1"/>
    <dgm:cxn modelId="{E95AD264-406F-4747-8BAC-8DA9E9BC25CC}" type="presParOf" srcId="{28D326C0-34C0-49E3-A563-822945CE0AB3}" destId="{54E937ED-E0F1-430B-9427-47157501A4E7}" srcOrd="3" destOrd="0" presId="urn:microsoft.com/office/officeart/2005/8/layout/cycle1"/>
    <dgm:cxn modelId="{FCB8649D-D566-41D7-85EB-30383C833BDE}" type="presParOf" srcId="{28D326C0-34C0-49E3-A563-822945CE0AB3}" destId="{1C7132D4-BC67-486D-BC63-686B1C854640}" srcOrd="4" destOrd="0" presId="urn:microsoft.com/office/officeart/2005/8/layout/cycle1"/>
    <dgm:cxn modelId="{D4B9C007-DE65-4E73-9BCE-EF2AFA94AB53}" type="presParOf" srcId="{28D326C0-34C0-49E3-A563-822945CE0AB3}" destId="{74357DF5-198C-4BF2-BEDE-71D3C663B164}" srcOrd="5" destOrd="0" presId="urn:microsoft.com/office/officeart/2005/8/layout/cycle1"/>
    <dgm:cxn modelId="{41D09F3F-5DD9-4B34-9A18-980E8A7E4DE9}" type="presParOf" srcId="{28D326C0-34C0-49E3-A563-822945CE0AB3}" destId="{7767820B-F798-477F-8C95-600559C02959}" srcOrd="6" destOrd="0" presId="urn:microsoft.com/office/officeart/2005/8/layout/cycle1"/>
    <dgm:cxn modelId="{44E17C49-67D7-43EE-B54E-6E6258C88AEA}" type="presParOf" srcId="{28D326C0-34C0-49E3-A563-822945CE0AB3}" destId="{EFC344F6-1E8F-423B-9F98-5F3C96275C5B}" srcOrd="7" destOrd="0" presId="urn:microsoft.com/office/officeart/2005/8/layout/cycle1"/>
    <dgm:cxn modelId="{B7F5B044-E6D2-43B8-BD22-0A1D81002617}" type="presParOf" srcId="{28D326C0-34C0-49E3-A563-822945CE0AB3}" destId="{790F0A84-018C-490A-8E75-67A02178E4CF}" srcOrd="8" destOrd="0" presId="urn:microsoft.com/office/officeart/2005/8/layout/cycle1"/>
    <dgm:cxn modelId="{C31DDD30-8EAA-4F1D-8158-7B3793714426}" type="presParOf" srcId="{28D326C0-34C0-49E3-A563-822945CE0AB3}" destId="{DA014DD3-2996-4DBB-85E6-E310F94D77C9}" srcOrd="9" destOrd="0" presId="urn:microsoft.com/office/officeart/2005/8/layout/cycle1"/>
    <dgm:cxn modelId="{7A4BBD08-FDD5-46D9-9AEC-63F0AD9A9958}" type="presParOf" srcId="{28D326C0-34C0-49E3-A563-822945CE0AB3}" destId="{245A34FA-61C0-4310-9EB4-629A7EDB330B}" srcOrd="10" destOrd="0" presId="urn:microsoft.com/office/officeart/2005/8/layout/cycle1"/>
    <dgm:cxn modelId="{8F01022E-C5CD-4566-AAB6-02C9FF50C86D}" type="presParOf" srcId="{28D326C0-34C0-49E3-A563-822945CE0AB3}" destId="{ED3CE6F3-C6D4-4A50-94E7-5255A39A07A9}" srcOrd="11" destOrd="0" presId="urn:microsoft.com/office/officeart/2005/8/layout/cycle1"/>
    <dgm:cxn modelId="{56F3F749-B35E-4E83-B33E-0879242ECEFE}" type="presParOf" srcId="{28D326C0-34C0-49E3-A563-822945CE0AB3}" destId="{7F164A98-115B-4185-BD7C-BDAE8FB5FAE9}" srcOrd="12" destOrd="0" presId="urn:microsoft.com/office/officeart/2005/8/layout/cycle1"/>
    <dgm:cxn modelId="{347B1F52-D945-4915-A478-7EF6F606C411}" type="presParOf" srcId="{28D326C0-34C0-49E3-A563-822945CE0AB3}" destId="{69C7DF3F-A2EE-4A82-AE3F-B02FCDC1A9C0}" srcOrd="13" destOrd="0" presId="urn:microsoft.com/office/officeart/2005/8/layout/cycle1"/>
    <dgm:cxn modelId="{14BC793F-FFD2-4B26-8DE7-C7466C247305}" type="presParOf" srcId="{28D326C0-34C0-49E3-A563-822945CE0AB3}" destId="{B17EAD42-4B47-4D98-B330-0160B165A6C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F556-212A-B54D-B268-ED2584FD4E98}">
      <dsp:nvSpPr>
        <dsp:cNvPr id="0" name=""/>
        <dsp:cNvSpPr/>
      </dsp:nvSpPr>
      <dsp:spPr>
        <a:xfrm>
          <a:off x="1278334" y="0"/>
          <a:ext cx="2483643" cy="2483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err="1" smtClean="0"/>
            <a:t>Decision</a:t>
          </a:r>
          <a:r>
            <a:rPr lang="de-DE" sz="1800" b="1" kern="1200" dirty="0" smtClean="0"/>
            <a:t> </a:t>
          </a:r>
          <a:r>
            <a:rPr lang="de-DE" sz="1800" b="1" kern="1200" dirty="0" err="1" smtClean="0"/>
            <a:t>makers</a:t>
          </a:r>
          <a:r>
            <a:rPr lang="de-DE" sz="1800" b="1" kern="1200" dirty="0" smtClean="0"/>
            <a:t> </a:t>
          </a:r>
          <a:r>
            <a:rPr lang="de-DE" sz="1400" kern="1200" dirty="0" smtClean="0"/>
            <a:t>(</a:t>
          </a:r>
          <a:r>
            <a:rPr lang="de-DE" sz="1400" kern="1200" dirty="0" err="1" smtClean="0"/>
            <a:t>Policy</a:t>
          </a:r>
          <a:r>
            <a:rPr lang="de-DE" sz="1400" kern="1200" dirty="0" smtClean="0"/>
            <a:t>, </a:t>
          </a:r>
          <a:r>
            <a:rPr lang="de-DE" sz="1400" kern="1200" dirty="0" err="1" smtClean="0"/>
            <a:t>Industry</a:t>
          </a:r>
          <a:r>
            <a:rPr lang="de-DE" sz="1400" kern="1200" dirty="0" smtClean="0"/>
            <a:t>)</a:t>
          </a:r>
          <a:endParaRPr lang="de-DE" sz="1400" kern="1200" dirty="0"/>
        </a:p>
      </dsp:txBody>
      <dsp:txXfrm>
        <a:off x="1899245" y="1241822"/>
        <a:ext cx="1241821" cy="1241821"/>
      </dsp:txXfrm>
    </dsp:sp>
    <dsp:sp modelId="{42876F06-2D2F-3D49-9EDA-4C5182FC1447}">
      <dsp:nvSpPr>
        <dsp:cNvPr id="0" name=""/>
        <dsp:cNvSpPr/>
      </dsp:nvSpPr>
      <dsp:spPr>
        <a:xfrm>
          <a:off x="36512" y="2483643"/>
          <a:ext cx="2483643" cy="2483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Solution </a:t>
          </a:r>
          <a:r>
            <a:rPr lang="de-DE" sz="1800" b="1" kern="1200" dirty="0" err="1" smtClean="0"/>
            <a:t>designers</a:t>
          </a:r>
          <a:r>
            <a:rPr lang="de-DE" sz="1800" b="1" kern="1200" dirty="0" smtClean="0"/>
            <a:t> </a:t>
          </a:r>
          <a:r>
            <a:rPr lang="de-DE" sz="1400" kern="1200" dirty="0" smtClean="0"/>
            <a:t>(Researchers Engineers)</a:t>
          </a:r>
          <a:endParaRPr lang="de-DE" sz="1400" kern="1200" dirty="0"/>
        </a:p>
      </dsp:txBody>
      <dsp:txXfrm>
        <a:off x="657423" y="3725465"/>
        <a:ext cx="1241821" cy="1241821"/>
      </dsp:txXfrm>
    </dsp:sp>
    <dsp:sp modelId="{CA847E86-C4CF-494C-AECC-EBECFD87E3FB}">
      <dsp:nvSpPr>
        <dsp:cNvPr id="0" name=""/>
        <dsp:cNvSpPr/>
      </dsp:nvSpPr>
      <dsp:spPr>
        <a:xfrm rot="10800000">
          <a:off x="1278334" y="2483643"/>
          <a:ext cx="2483643" cy="2483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solidFill>
                <a:schemeClr val="accent4">
                  <a:lumMod val="75000"/>
                </a:schemeClr>
              </a:solidFill>
            </a:rPr>
            <a:t>Different </a:t>
          </a:r>
          <a:r>
            <a:rPr lang="de-DE" sz="1900" b="1" kern="1200" dirty="0" err="1" smtClean="0">
              <a:solidFill>
                <a:schemeClr val="accent4">
                  <a:lumMod val="75000"/>
                </a:schemeClr>
              </a:solidFill>
            </a:rPr>
            <a:t>actors</a:t>
          </a:r>
          <a:r>
            <a:rPr lang="de-DE" sz="1900" b="1" kern="1200" dirty="0" smtClean="0">
              <a:solidFill>
                <a:schemeClr val="accent4">
                  <a:lumMod val="75000"/>
                </a:schemeClr>
              </a:solidFill>
            </a:rPr>
            <a:t/>
          </a:r>
          <a:br>
            <a:rPr lang="de-DE" sz="1900" b="1" kern="1200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de-DE" sz="1900" b="1" kern="1200" dirty="0" err="1" smtClean="0">
              <a:solidFill>
                <a:schemeClr val="accent4">
                  <a:lumMod val="75000"/>
                </a:schemeClr>
              </a:solidFill>
            </a:rPr>
            <a:t>and</a:t>
          </a:r>
          <a:r>
            <a:rPr lang="de-DE" sz="1900" b="1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de-DE" sz="1900" b="1" kern="1200" dirty="0" err="1" smtClean="0">
              <a:solidFill>
                <a:schemeClr val="accent4">
                  <a:lumMod val="75000"/>
                </a:schemeClr>
              </a:solidFill>
            </a:rPr>
            <a:t>interest</a:t>
          </a:r>
          <a:endParaRPr lang="de-DE" sz="1900" b="1" kern="1200" dirty="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1899245" y="2483643"/>
        <a:ext cx="1241821" cy="1241821"/>
      </dsp:txXfrm>
    </dsp:sp>
    <dsp:sp modelId="{48044547-89D8-8C49-830A-EDD5ACCB53F4}">
      <dsp:nvSpPr>
        <dsp:cNvPr id="0" name=""/>
        <dsp:cNvSpPr/>
      </dsp:nvSpPr>
      <dsp:spPr>
        <a:xfrm>
          <a:off x="2520156" y="2483643"/>
          <a:ext cx="2483643" cy="2483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err="1" smtClean="0"/>
            <a:t>Affected</a:t>
          </a:r>
          <a:r>
            <a:rPr lang="de-DE" sz="1900" b="1" kern="1200" dirty="0" smtClean="0"/>
            <a:t> </a:t>
          </a:r>
          <a:r>
            <a:rPr lang="de-DE" sz="1900" b="1" kern="1200" dirty="0" err="1" smtClean="0"/>
            <a:t>people</a:t>
          </a:r>
          <a:r>
            <a:rPr lang="de-DE" sz="1900" b="1" kern="1200" dirty="0" smtClean="0"/>
            <a:t> </a:t>
          </a:r>
          <a:r>
            <a:rPr lang="de-DE" sz="1400" kern="1200" dirty="0" smtClean="0"/>
            <a:t>(</a:t>
          </a:r>
          <a:r>
            <a:rPr lang="de-DE" sz="1400" kern="1200" dirty="0" err="1" smtClean="0"/>
            <a:t>citizens</a:t>
          </a:r>
          <a:r>
            <a:rPr lang="de-DE" sz="1400" kern="1200" dirty="0" smtClean="0"/>
            <a:t>)</a:t>
          </a:r>
          <a:endParaRPr lang="de-DE" sz="1400" kern="1200" dirty="0"/>
        </a:p>
      </dsp:txBody>
      <dsp:txXfrm>
        <a:off x="3141067" y="3725465"/>
        <a:ext cx="1241821" cy="1241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99AE8-4AAD-40B4-8A41-E02E95A4B56F}">
      <dsp:nvSpPr>
        <dsp:cNvPr id="0" name=""/>
        <dsp:cNvSpPr/>
      </dsp:nvSpPr>
      <dsp:spPr>
        <a:xfrm>
          <a:off x="2966033" y="23580"/>
          <a:ext cx="820763" cy="82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/>
            <a:t>Cybersecurity: objectives</a:t>
          </a:r>
        </a:p>
      </dsp:txBody>
      <dsp:txXfrm>
        <a:off x="2966033" y="23580"/>
        <a:ext cx="820763" cy="820763"/>
      </dsp:txXfrm>
    </dsp:sp>
    <dsp:sp modelId="{31F149E4-61E8-41E7-A74F-6CDE06CBC4EC}">
      <dsp:nvSpPr>
        <dsp:cNvPr id="0" name=""/>
        <dsp:cNvSpPr/>
      </dsp:nvSpPr>
      <dsp:spPr>
        <a:xfrm>
          <a:off x="1126148" y="-94"/>
          <a:ext cx="3076544" cy="3076544"/>
        </a:xfrm>
        <a:prstGeom prst="circularArrow">
          <a:avLst>
            <a:gd name="adj1" fmla="val 5202"/>
            <a:gd name="adj2" fmla="val 336064"/>
            <a:gd name="adj3" fmla="val 21292628"/>
            <a:gd name="adj4" fmla="val 1976677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132D4-BC67-486D-BC63-686B1C854640}">
      <dsp:nvSpPr>
        <dsp:cNvPr id="0" name=""/>
        <dsp:cNvSpPr/>
      </dsp:nvSpPr>
      <dsp:spPr>
        <a:xfrm>
          <a:off x="3461857" y="1549569"/>
          <a:ext cx="820763" cy="82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/>
            <a:t>Fundamental rights at stake</a:t>
          </a:r>
        </a:p>
      </dsp:txBody>
      <dsp:txXfrm>
        <a:off x="3461857" y="1549569"/>
        <a:ext cx="820763" cy="820763"/>
      </dsp:txXfrm>
    </dsp:sp>
    <dsp:sp modelId="{74357DF5-198C-4BF2-BEDE-71D3C663B164}">
      <dsp:nvSpPr>
        <dsp:cNvPr id="0" name=""/>
        <dsp:cNvSpPr/>
      </dsp:nvSpPr>
      <dsp:spPr>
        <a:xfrm>
          <a:off x="1035883" y="-94"/>
          <a:ext cx="3076544" cy="3076544"/>
        </a:xfrm>
        <a:prstGeom prst="circularArrow">
          <a:avLst>
            <a:gd name="adj1" fmla="val 5202"/>
            <a:gd name="adj2" fmla="val 336064"/>
            <a:gd name="adj3" fmla="val 4014061"/>
            <a:gd name="adj4" fmla="val 225401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344F6-1E8F-423B-9F98-5F3C96275C5B}">
      <dsp:nvSpPr>
        <dsp:cNvPr id="0" name=""/>
        <dsp:cNvSpPr/>
      </dsp:nvSpPr>
      <dsp:spPr>
        <a:xfrm>
          <a:off x="2163773" y="2492682"/>
          <a:ext cx="820763" cy="82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/>
            <a:t>A first guidance: </a:t>
          </a:r>
          <a:r>
            <a:rPr lang="en-GB" sz="900" kern="1200" dirty="0"/>
            <a:t>“</a:t>
          </a:r>
          <a:r>
            <a:rPr lang="fr-BE" sz="900" kern="1200" dirty="0"/>
            <a:t>by design</a:t>
          </a:r>
          <a:r>
            <a:rPr lang="en-GB" sz="900" kern="1200" dirty="0"/>
            <a:t>”</a:t>
          </a:r>
          <a:endParaRPr lang="fr-FR" sz="900" kern="1200" dirty="0"/>
        </a:p>
      </dsp:txBody>
      <dsp:txXfrm>
        <a:off x="2163773" y="2492682"/>
        <a:ext cx="820763" cy="820763"/>
      </dsp:txXfrm>
    </dsp:sp>
    <dsp:sp modelId="{790F0A84-018C-490A-8E75-67A02178E4CF}">
      <dsp:nvSpPr>
        <dsp:cNvPr id="0" name=""/>
        <dsp:cNvSpPr/>
      </dsp:nvSpPr>
      <dsp:spPr>
        <a:xfrm>
          <a:off x="1035883" y="-94"/>
          <a:ext cx="3076544" cy="3076544"/>
        </a:xfrm>
        <a:prstGeom prst="circularArrow">
          <a:avLst>
            <a:gd name="adj1" fmla="val 5202"/>
            <a:gd name="adj2" fmla="val 336064"/>
            <a:gd name="adj3" fmla="val 8209919"/>
            <a:gd name="adj4" fmla="val 6449875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A34FA-61C0-4310-9EB4-629A7EDB330B}">
      <dsp:nvSpPr>
        <dsp:cNvPr id="0" name=""/>
        <dsp:cNvSpPr/>
      </dsp:nvSpPr>
      <dsp:spPr>
        <a:xfrm>
          <a:off x="865690" y="1549569"/>
          <a:ext cx="820763" cy="82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/>
            <a:t>Case by case analysis: key questions</a:t>
          </a:r>
        </a:p>
      </dsp:txBody>
      <dsp:txXfrm>
        <a:off x="865690" y="1549569"/>
        <a:ext cx="820763" cy="820763"/>
      </dsp:txXfrm>
    </dsp:sp>
    <dsp:sp modelId="{ED3CE6F3-C6D4-4A50-94E7-5255A39A07A9}">
      <dsp:nvSpPr>
        <dsp:cNvPr id="0" name=""/>
        <dsp:cNvSpPr/>
      </dsp:nvSpPr>
      <dsp:spPr>
        <a:xfrm>
          <a:off x="1035883" y="-94"/>
          <a:ext cx="3076544" cy="3076544"/>
        </a:xfrm>
        <a:prstGeom prst="circularArrow">
          <a:avLst>
            <a:gd name="adj1" fmla="val 5202"/>
            <a:gd name="adj2" fmla="val 336064"/>
            <a:gd name="adj3" fmla="val 12297159"/>
            <a:gd name="adj4" fmla="val 10771308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7DF3F-A2EE-4A82-AE3F-B02FCDC1A9C0}">
      <dsp:nvSpPr>
        <dsp:cNvPr id="0" name=""/>
        <dsp:cNvSpPr/>
      </dsp:nvSpPr>
      <dsp:spPr>
        <a:xfrm>
          <a:off x="1361513" y="23580"/>
          <a:ext cx="820763" cy="82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/>
            <a:t>Cybersecurity: Definition</a:t>
          </a:r>
        </a:p>
      </dsp:txBody>
      <dsp:txXfrm>
        <a:off x="1361513" y="23580"/>
        <a:ext cx="820763" cy="820763"/>
      </dsp:txXfrm>
    </dsp:sp>
    <dsp:sp modelId="{B17EAD42-4B47-4D98-B330-0160B165A6CE}">
      <dsp:nvSpPr>
        <dsp:cNvPr id="0" name=""/>
        <dsp:cNvSpPr/>
      </dsp:nvSpPr>
      <dsp:spPr>
        <a:xfrm>
          <a:off x="1126979" y="-94"/>
          <a:ext cx="3076544" cy="3076544"/>
        </a:xfrm>
        <a:prstGeom prst="circularArrow">
          <a:avLst>
            <a:gd name="adj1" fmla="val 5202"/>
            <a:gd name="adj2" fmla="val 336064"/>
            <a:gd name="adj3" fmla="val 16865052"/>
            <a:gd name="adj4" fmla="val 1519888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CD2C08-64BB-4E1E-9AE3-A707EA152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A214A3-0CF3-48CE-A7AA-2C6072EFC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39F0-EF17-4135-960C-B5441AD7BE8D}" type="datetimeFigureOut">
              <a:rPr lang="en-US" smtClean="0">
                <a:latin typeface="Arial" panose="020B0604020202020204" pitchFamily="34" charset="0"/>
              </a:rPr>
              <a:t>27.02.20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EEABF4-B62E-4F4F-AB38-096584473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ACEAE8-DD4E-4FDF-9268-718B6A686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446E-4F07-403E-BF41-B7B29C8CA48C}" type="slidenum">
              <a:rPr lang="en-US" smtClean="0">
                <a:latin typeface="Arial" panose="020B0604020202020204" pitchFamily="34" charset="0"/>
              </a:rPr>
              <a:t>‹Nr.›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7DA482-11F4-4714-A1C7-9A90733BADE9}" type="datetimeFigureOut">
              <a:rPr lang="en-US" smtClean="0"/>
              <a:pPr/>
              <a:t>27.02.20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076295-620E-4F3C-95A6-6AFF0D3A933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WP2 has to 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proactively gathered information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/ case studies – there’s no point to just wait for ‘heads-up’ from the technical work packages (never mind that the general need to participate in horizontal activities).</a:t>
            </a:r>
            <a:endParaRPr lang="de-DE" sz="2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295-620E-4F3C-95A6-6AFF0D3A93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MRU to organize workshop / corresponding publication for reaching publication KPIs </a:t>
            </a:r>
          </a:p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Fraunhofer to organize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IFIP Summer School on Privacy and Identity Management in Security Research (together with WP 9 and Cybersec4Europe and Concordia)</a:t>
            </a:r>
          </a:p>
          <a:p>
            <a:endParaRPr lang="en-US" sz="20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Further plans for reaching out beyond WP 2: not only WP 9 on skills and training, also WP on certification</a:t>
            </a:r>
          </a:p>
          <a:p>
            <a:endParaRPr lang="en-US" sz="20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2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295-620E-4F3C-95A6-6AFF0D3A93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5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76295-620E-4F3C-95A6-6AFF0D3A93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2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1" Type="http://schemas.openxmlformats.org/officeDocument/2006/relationships/tags" Target="../tags/tag21.xml"/><Relationship Id="rId12" Type="http://schemas.openxmlformats.org/officeDocument/2006/relationships/slideMaster" Target="../slideMasters/slideMaster1.xml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.emf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7" Type="http://schemas.openxmlformats.org/officeDocument/2006/relationships/oleObject" Target="../embeddings/oleObject9.bin"/><Relationship Id="rId18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tags" Target="../tags/tag18.xml"/><Relationship Id="rId9" Type="http://schemas.openxmlformats.org/officeDocument/2006/relationships/tags" Target="../tags/tag19.xml"/><Relationship Id="rId10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66C825-29CF-422B-9BFE-ABCFF6F030BD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635222D-0315-4783-96D6-E690679D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D5F6BC5B-6F1D-4B20-9A7D-BB5D878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81AE8D94-B6B9-44B3-B158-8DD8BD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E47811C8-8003-46E0-91ED-FA505E76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AED6DD98-B107-4A15-8DD3-981C6FC9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B8D85966-5373-4D66-B1BA-96D52CE1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18D062D2-0195-437C-8BB7-AE83805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C5EE8B3A-CADD-49C2-9403-07D1EBAD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F98BA4DA-1EF5-42FB-AFCF-0A022574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CFEFF7C-FC8E-4E69-9F52-660BCFDAC4D1}"/>
              </a:ext>
            </a:extLst>
          </p:cNvPr>
          <p:cNvGrpSpPr>
            <a:grpSpLocks/>
          </p:cNvGrpSpPr>
          <p:nvPr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3154726-4EE4-47ED-A212-50F7CAB11B26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xmlns="" id="{FBC573F0-0275-4D44-B3FE-D08A0F184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xmlns="" id="{D6F1A854-E92E-48CA-ADAD-585911B0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xmlns="" id="{B27D6C3A-FC76-42D5-BEB4-A0761B45A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xmlns="" id="{D9ECE05A-6B6C-47CA-93CA-AA9BA28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xmlns="" id="{4917CDE8-FDCC-43E0-86B9-E34AEB47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xmlns="" id="{D61F04B0-0841-41C9-B561-3CA1B1AF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xmlns="" id="{9928F9A3-D252-4C81-BABE-2441EBCA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xmlns="" id="{F57CFECC-B4AE-48B4-A350-93952ED9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xmlns="" id="{9FAFEC81-ABB6-4EC4-9D85-9826B237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xmlns="" id="{DBDFE334-6299-4A00-9068-2E49EE08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B6EFD8C-F6DA-4D3D-BB60-6C6DF9C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91" y="2388689"/>
            <a:ext cx="5503180" cy="1089528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76260023-D145-4ACF-A998-C4B169D6A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389" y="3551159"/>
            <a:ext cx="5503179" cy="81735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7EF4A5E-964F-443E-BE2B-139C1B066BF2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8895497D-19E3-40A9-853D-1F80BCEE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837552FA-05A2-4103-BCC0-93B9747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199AF8FB-048F-4085-990F-98A0D9A7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08123B19-DB85-4E83-B8CF-342588C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FFDF3801-44D3-4149-82C6-85B6A716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FCC37EF9-D366-4183-A0B0-E82D7853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595348F9-3222-4871-84C9-F873C5D9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xmlns="" id="{5D7AC1E0-3162-4C74-9254-C735F2EC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B5E5F53B-2634-444A-B45A-1CE60BAF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ED2D8F9-B666-4ACC-B595-B21F802F7D03}"/>
              </a:ext>
            </a:extLst>
          </p:cNvPr>
          <p:cNvGrpSpPr>
            <a:grpSpLocks/>
          </p:cNvGrpSpPr>
          <p:nvPr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D524078-6249-4B15-A7D8-3EFA8EDA0C97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xmlns="" id="{31F0670D-623B-43F0-8ECD-62EC33F5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xmlns="" id="{D882C490-23CE-4A81-9663-C93095D0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xmlns="" id="{77DC2465-B8AD-48DB-BB26-8D699DFA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xmlns="" id="{9B0AF956-0F0A-4149-B756-7796EA96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xmlns="" id="{AB135C31-7E42-4D6E-B085-D420E917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xmlns="" id="{DA36A413-CCAA-4F3E-A16B-B21FAE77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xmlns="" id="{7571954E-F14A-4362-B792-524004422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xmlns="" id="{BE350888-EF92-424F-96D0-A7D76A7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xmlns="" id="{10C677DF-061D-4820-8229-2A35B355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1BA7535D-B7A1-4B9F-916E-1D1795206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FBF4878D-720F-47B1-9E2E-A6A1C3FB6A77}"/>
              </a:ext>
            </a:extLst>
          </p:cNvPr>
          <p:cNvGrpSpPr/>
          <p:nvPr userDrawn="1"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="" id="{2BC8DC07-8A63-4B43-9A04-AC8C0BB6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66263C1F-34A4-4045-BA8F-6CBE232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xmlns="" id="{5F7B420C-29AD-47BA-B4FC-425F316F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xmlns="" id="{73ECB502-E43F-4A9F-A841-374F73B9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7749B455-5B80-4FFF-ADAF-56ECD7D2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DB26BAC0-B64F-494B-AF8F-FFE4AB2C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xmlns="" id="{3CAF808D-4DA7-42A6-96CA-F970AF5A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xmlns="" id="{21D44EF5-0340-4C5D-87A9-58925887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xmlns="" id="{C0E81B97-8A2B-498C-A282-2AB70242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DBB71643-D28A-437E-AA77-16BA271E9FA3}"/>
              </a:ext>
            </a:extLst>
          </p:cNvPr>
          <p:cNvGrpSpPr>
            <a:grpSpLocks/>
          </p:cNvGrpSpPr>
          <p:nvPr userDrawn="1"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50C495B0-4D89-4302-A4D3-39E7C6CB6544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xmlns="" id="{EADA5A39-359F-4FE5-A8D4-37515972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xmlns="" id="{C7B4DF44-2AB4-4545-A5B3-B1BB8583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xmlns="" id="{633D114A-0F4F-45E7-B23D-1B3E3924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xmlns="" id="{BC499D0A-0324-495D-9B8A-3CDFC892E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xmlns="" id="{ECE92F99-E4AE-49DC-93CA-E75C9E672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xmlns="" id="{6228C34E-4460-4CDB-8757-C62BE79B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xmlns="" id="{8E94276C-6441-46F6-AB36-DBAADC726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xmlns="" id="{F5A21BE1-FA3A-44C6-A77A-1D884407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xmlns="" id="{892459D0-11F6-4301-8E8C-49F190E7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xmlns="" id="{639AC637-1673-4DB7-8405-B911330E2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 Placeholder 31">
            <a:extLst>
              <a:ext uri="{FF2B5EF4-FFF2-40B4-BE49-F238E27FC236}">
                <a16:creationId xmlns:a16="http://schemas.microsoft.com/office/drawing/2014/main" xmlns="" id="{B0EFC53D-B48F-4673-BFD6-62DCF0B60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389" y="4368516"/>
            <a:ext cx="5503179" cy="189867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64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7"/>
            <a:ext cx="7476886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1D79F134-8512-4E7E-B15A-4229C14EB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321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header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442913" y="1794141"/>
            <a:ext cx="7476886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7476886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112E69-8C20-4A11-8A3A-82B1D1C13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943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08E184-8719-48C3-AB1F-12CD8B5E9DE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75181" y="1341437"/>
            <a:ext cx="6335732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1DE645-24A4-4410-9629-695C20BF7C2F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841BF36-36D5-4AC3-918D-FCDE94AD102E}"/>
              </a:ext>
            </a:extLst>
          </p:cNvPr>
          <p:cNvSpPr/>
          <p:nvPr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29B44A-57E4-436D-B227-39B1C97C7780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5B8CF453-B057-4706-8662-0475963D6E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CEFB45E-E530-4FD3-A96A-09C31B2B314E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59EBA989-95BD-44E5-9FFB-0F1C88079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xmlns="" id="{48D11407-27F7-46B1-A429-3F0550FA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18501D1D-CFFF-446C-9ABF-A45B6BCC7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xmlns="" id="{C9DA93C9-A065-4597-9BED-6A4B7C3BE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4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B5918646-B0B6-4E26-8700-1B438F12B1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75181" y="1794141"/>
            <a:ext cx="6335732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xmlns="" id="{168B2A05-49A4-4930-9FF4-E4556FF95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182" y="1342800"/>
            <a:ext cx="6335732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8D63A6-E9A9-4D6D-A182-EF480A428F7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933989-24F5-4956-A56D-F20718DBFA91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474AE87-A4C7-4A22-8F12-8C18AF100541}"/>
              </a:ext>
            </a:extLst>
          </p:cNvPr>
          <p:cNvSpPr/>
          <p:nvPr/>
        </p:nvSpPr>
        <p:spPr>
          <a:xfrm>
            <a:off x="4277714" y="364333"/>
            <a:ext cx="76200" cy="626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6783C9-F0BE-4979-BDBC-8C08BCF1253F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017325-C4EE-4F7B-8567-EB291390AD2E}"/>
              </a:ext>
            </a:extLst>
          </p:cNvPr>
          <p:cNvSpPr/>
          <p:nvPr userDrawn="1"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EE0BCB7-5702-42A1-808E-0184FAAE7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778C7E9-2EE8-4B11-979F-EF770D80B3D3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C07F8AA8-F568-450D-8961-BB3CDFDDA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336D31FB-1992-4715-86FF-C2B1CA2F8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3455B48B-44B6-4B41-8756-ACB71321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D1B7D2AE-5903-47E8-AF57-B16835FD1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32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r Agenda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DB99AAB-A718-4449-AB16-AE61CF4E5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7661"/>
            <a:ext cx="10367999" cy="784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1C0A2E23-A9FB-4DCE-BDDE-21E279ABE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341436"/>
            <a:ext cx="5194094" cy="49672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286623-E934-4C3F-85AA-1B9B6C9F44EF}"/>
              </a:ext>
            </a:extLst>
          </p:cNvPr>
          <p:cNvSpPr/>
          <p:nvPr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xmlns="" id="{8ABE9E57-EEE0-4438-BA8E-527B3E7B11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CE8CE4-6F6D-4D6E-BA70-62B67A8FBAAA}"/>
              </a:ext>
            </a:extLst>
          </p:cNvPr>
          <p:cNvSpPr/>
          <p:nvPr userDrawn="1"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1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1576C2A-F971-4013-B5C9-628794A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F0262607-5D9E-4C0E-85EF-C58325EA4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8CBB30A4-3CAE-403A-B477-882D83D5CB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5C12A34D-0C8C-4AFF-AC66-5FDE57F850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2">
    <p:bg>
      <p:bgPr>
        <a:gradFill>
          <a:gsLst>
            <a:gs pos="3000">
              <a:srgbClr val="88BF2C"/>
            </a:gs>
            <a:gs pos="100000">
              <a:srgbClr val="BBDD8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679222">
              <a:alpha val="12941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xmlns="" id="{B5261605-C785-4FC0-A7B0-EA4964B75F38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EED6F321-78E0-48CC-A48B-DE3B4E6F73F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3">
    <p:bg>
      <p:bgPr>
        <a:gradFill>
          <a:gsLst>
            <a:gs pos="5000">
              <a:srgbClr val="FD7627"/>
            </a:gs>
            <a:gs pos="100000">
              <a:srgbClr val="FEA06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D44A05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xmlns="" id="{6A835F36-E47E-47AC-B3CF-2ABAEE737E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F8CFF4A3-24D0-4B2E-9126-1FE636815A7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4">
    <p:bg>
      <p:bgPr>
        <a:gradFill>
          <a:gsLst>
            <a:gs pos="5000">
              <a:srgbClr val="1E7BE6"/>
            </a:gs>
            <a:gs pos="100000">
              <a:srgbClr val="74B7F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13498E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xmlns="" id="{D9C09283-4AC1-4799-B6D5-659D854FFBA7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B8E733FD-A66F-4B7C-9C65-2B4A613C6E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5">
    <p:bg>
      <p:bgPr>
        <a:gradFill>
          <a:gsLst>
            <a:gs pos="5000">
              <a:srgbClr val="002BC4"/>
            </a:gs>
            <a:gs pos="100000">
              <a:srgbClr val="4B72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001F87">
              <a:alpha val="1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xmlns="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16B69240-4263-4F33-A32B-4208362FC4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15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6">
    <p:bg>
      <p:bgPr>
        <a:gradFill>
          <a:gsLst>
            <a:gs pos="5000">
              <a:srgbClr val="5A61A0"/>
            </a:gs>
            <a:gs pos="100000">
              <a:srgbClr val="9FA6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xmlns="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353A64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xmlns="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xmlns="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07B46B3D-3EFC-48A1-93E2-C96F6D881E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9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24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21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396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913967" y="2169000"/>
            <a:ext cx="2520000" cy="2520000"/>
          </a:xfrm>
          <a:prstGeom prst="ellipse">
            <a:avLst/>
          </a:prstGeom>
          <a:solidFill>
            <a:schemeClr val="bg1">
              <a:lumMod val="10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57934" y="2385597"/>
            <a:ext cx="4520201" cy="432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57934" y="2846547"/>
            <a:ext cx="4520201" cy="288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57934" y="3190133"/>
            <a:ext cx="4520201" cy="1376754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7110513B-FB06-4F25-A0C3-6C3CD462F87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2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7110513B-FB06-4F25-A0C3-6C3CD462F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xmlns="" id="{E033B574-531E-4D27-BBE9-BD1327EA55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xmlns="" id="{9D22E462-55A6-429E-8BE9-A45F747E9D7B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2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xmlns="" id="{9D22E462-55A6-429E-8BE9-A45F747E9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xmlns="" id="{2449987F-5EFF-43A4-A612-55F8334D88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xmlns="" id="{586C393D-8CF9-4854-90E6-67DAB62D7CE7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24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xmlns="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xmlns="" id="{F1E38463-3513-4AF0-A6D2-B2176D9EC34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xmlns="" id="{31089EFB-747E-4AE1-A818-EF658C15C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25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xmlns="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xmlns="" id="{EA5A013E-D170-49D7-A8CD-10BC71145E94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4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2911" y="4505325"/>
            <a:ext cx="10368001" cy="1803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just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F591CB7-A523-441B-8478-657A83BAA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41438"/>
            <a:ext cx="11453586" cy="2887662"/>
          </a:xfrm>
          <a:custGeom>
            <a:avLst/>
            <a:gdLst>
              <a:gd name="connsiteX0" fmla="*/ 0 w 11453586"/>
              <a:gd name="connsiteY0" fmla="*/ 0 h 2887662"/>
              <a:gd name="connsiteX1" fmla="*/ 11453586 w 11453586"/>
              <a:gd name="connsiteY1" fmla="*/ 0 h 2887662"/>
              <a:gd name="connsiteX2" fmla="*/ 11265494 w 11453586"/>
              <a:gd name="connsiteY2" fmla="*/ 1567043 h 2887662"/>
              <a:gd name="connsiteX3" fmla="*/ 11010900 w 11453586"/>
              <a:gd name="connsiteY3" fmla="*/ 1999148 h 2887662"/>
              <a:gd name="connsiteX4" fmla="*/ 11207607 w 11453586"/>
              <a:gd name="connsiteY4" fmla="*/ 2887662 h 2887662"/>
              <a:gd name="connsiteX5" fmla="*/ 0 w 11453586"/>
              <a:gd name="connsiteY5" fmla="*/ 2887662 h 288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3586" h="2887662">
                <a:moveTo>
                  <a:pt x="0" y="0"/>
                </a:moveTo>
                <a:lnTo>
                  <a:pt x="11453586" y="0"/>
                </a:lnTo>
                <a:lnTo>
                  <a:pt x="11265494" y="1567043"/>
                </a:lnTo>
                <a:lnTo>
                  <a:pt x="11010900" y="1999148"/>
                </a:lnTo>
                <a:lnTo>
                  <a:pt x="11207607" y="2887662"/>
                </a:lnTo>
                <a:lnTo>
                  <a:pt x="0" y="28876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69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494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560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5560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73043" y="4178300"/>
            <a:ext cx="3058024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056109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416715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416715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073043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33592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61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0043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0649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931255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26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64260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2481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24809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585417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585415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13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2009440"/>
            <a:ext cx="6143625" cy="36357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A47580F-5D75-4F5B-8AEF-502D2A0C3317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6657D8-299A-4EC6-A6D2-8FD9B92F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099" y="2133600"/>
            <a:ext cx="4422813" cy="3378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ECB4BF9-24E4-4D5F-9425-BA9DAD3A2D6A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4A64007-82A0-4D38-A8A9-558B2D3F9798}"/>
              </a:ext>
            </a:extLst>
          </p:cNvPr>
          <p:cNvSpPr>
            <a:spLocks/>
          </p:cNvSpPr>
          <p:nvPr userDrawn="1"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8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903578" y="1976470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03578" y="4153611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0D85D52-66CB-4B04-9B6B-C9ABBA529057}"/>
              </a:ext>
            </a:extLst>
          </p:cNvPr>
          <p:cNvSpPr/>
          <p:nvPr userDrawn="1"/>
        </p:nvSpPr>
        <p:spPr>
          <a:xfrm>
            <a:off x="4990245" y="2237830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ABB6BFB3-C51E-409F-86CF-373C364C9A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165417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8CEDD78-0C23-44FA-8379-8281A4C97D4D}"/>
              </a:ext>
            </a:extLst>
          </p:cNvPr>
          <p:cNvSpPr>
            <a:spLocks/>
          </p:cNvSpPr>
          <p:nvPr userDrawn="1"/>
        </p:nvSpPr>
        <p:spPr>
          <a:xfrm>
            <a:off x="4990245" y="441497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0C6C8902-A526-4F76-AC51-FFE2354071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912" y="383131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7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66C825-29CF-422B-9BFE-ABCFF6F030BD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635222D-0315-4783-96D6-E690679D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D5F6BC5B-6F1D-4B20-9A7D-BB5D878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81AE8D94-B6B9-44B3-B158-8DD8BD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E47811C8-8003-46E0-91ED-FA505E76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AED6DD98-B107-4A15-8DD3-981C6FC9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B8D85966-5373-4D66-B1BA-96D52CE1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18D062D2-0195-437C-8BB7-AE83805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C5EE8B3A-CADD-49C2-9403-07D1EBAD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F98BA4DA-1EF5-42FB-AFCF-0A022574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CFEFF7C-FC8E-4E69-9F52-660BCFDAC4D1}"/>
              </a:ext>
            </a:extLst>
          </p:cNvPr>
          <p:cNvGrpSpPr>
            <a:grpSpLocks/>
          </p:cNvGrpSpPr>
          <p:nvPr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3154726-4EE4-47ED-A212-50F7CAB11B26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xmlns="" id="{FBC573F0-0275-4D44-B3FE-D08A0F184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xmlns="" id="{D6F1A854-E92E-48CA-ADAD-585911B0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xmlns="" id="{B27D6C3A-FC76-42D5-BEB4-A0761B45A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xmlns="" id="{D9ECE05A-6B6C-47CA-93CA-AA9BA28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xmlns="" id="{4917CDE8-FDCC-43E0-86B9-E34AEB47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xmlns="" id="{D61F04B0-0841-41C9-B561-3CA1B1AF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xmlns="" id="{9928F9A3-D252-4C81-BABE-2441EBCA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xmlns="" id="{F57CFECC-B4AE-48B4-A350-93952ED9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xmlns="" id="{9FAFEC81-ABB6-4EC4-9D85-9826B237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xmlns="" id="{DBDFE334-6299-4A00-9068-2E49EE08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B6EFD8C-F6DA-4D3D-BB60-6C6DF9C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91" y="2884236"/>
            <a:ext cx="5503180" cy="1089528"/>
          </a:xfrm>
        </p:spPr>
        <p:txBody>
          <a:bodyPr anchor="ctr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76260023-D145-4ACF-A998-C4B169D6A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389" y="4050681"/>
            <a:ext cx="5503179" cy="10852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7EF4A5E-964F-443E-BE2B-139C1B066BF2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8895497D-19E3-40A9-853D-1F80BCEE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837552FA-05A2-4103-BCC0-93B9747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199AF8FB-048F-4085-990F-98A0D9A7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08123B19-DB85-4E83-B8CF-342588C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FFDF3801-44D3-4149-82C6-85B6A716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FCC37EF9-D366-4183-A0B0-E82D7853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595348F9-3222-4871-84C9-F873C5D9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xmlns="" id="{5D7AC1E0-3162-4C74-9254-C735F2EC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B5E5F53B-2634-444A-B45A-1CE60BAF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ED2D8F9-B666-4ACC-B595-B21F802F7D03}"/>
              </a:ext>
            </a:extLst>
          </p:cNvPr>
          <p:cNvGrpSpPr>
            <a:grpSpLocks/>
          </p:cNvGrpSpPr>
          <p:nvPr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D524078-6249-4B15-A7D8-3EFA8EDA0C97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xmlns="" id="{31F0670D-623B-43F0-8ECD-62EC33F5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xmlns="" id="{D882C490-23CE-4A81-9663-C93095D0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xmlns="" id="{77DC2465-B8AD-48DB-BB26-8D699DFA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xmlns="" id="{9B0AF956-0F0A-4149-B756-7796EA96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xmlns="" id="{AB135C31-7E42-4D6E-B085-D420E917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xmlns="" id="{DA36A413-CCAA-4F3E-A16B-B21FAE77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xmlns="" id="{7571954E-F14A-4362-B792-524004422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xmlns="" id="{BE350888-EF92-424F-96D0-A7D76A7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xmlns="" id="{10C677DF-061D-4820-8229-2A35B355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1BA7535D-B7A1-4B9F-916E-1D1795206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B3A0309-2975-4C93-9F97-3985D03965BB}"/>
              </a:ext>
            </a:extLst>
          </p:cNvPr>
          <p:cNvGrpSpPr/>
          <p:nvPr userDrawn="1"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xmlns="" id="{D3E8E4A8-D9C9-4933-BB4C-73430027D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xmlns="" id="{538E82DF-9AD5-4263-B7E8-A914AF38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xmlns="" id="{A238FDA5-CB9D-46CB-96F5-9EF266BD4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xmlns="" id="{0DA1ACCF-469A-4B7F-A862-D690C907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xmlns="" id="{4C7A0D88-1167-4897-B138-B6B7CDB1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xmlns="" id="{5F3C4916-2505-414E-8842-4350AC6F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xmlns="" id="{50FD003D-E551-42A8-9CE2-B16BE0E21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xmlns="" id="{9205ADD0-59C2-4956-9534-5A3ACEF3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xmlns="" id="{E827900F-125D-4EED-89E7-35EF03F8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C164691-80AE-4334-9DDE-FD0C29748728}"/>
              </a:ext>
            </a:extLst>
          </p:cNvPr>
          <p:cNvGrpSpPr>
            <a:grpSpLocks/>
          </p:cNvGrpSpPr>
          <p:nvPr userDrawn="1"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242D30B-BBDC-4381-8E91-1F9A1BF93DD2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xmlns="" id="{9CBD06A3-B27E-4B45-A634-CF31A188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xmlns="" id="{41B8CC5A-8F1B-4692-9AA7-260A6D66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xmlns="" id="{D4F1B01B-0742-4918-977E-D943C601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xmlns="" id="{CB00117D-0773-4E5C-BE8E-BE9537615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xmlns="" id="{BC663994-1881-4026-A387-3342D9BFF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xmlns="" id="{FFB83203-93C1-4B28-A674-7F72F5F85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xmlns="" id="{E653DA8B-8D08-45A4-91DE-B443FBA7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xmlns="" id="{F72A3AB5-B6D6-4143-9B78-1424B0795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xmlns="" id="{2C3B187D-A2DD-4A8F-81C9-EF3B23C40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xmlns="" id="{CC39647A-1EF7-44B7-B1F0-F5CF9359B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5" name="Picture 4" descr="https://europa.eu/european-union/sites/europaeu/files/docs/body/flag_white_low.jpg">
            <a:extLst>
              <a:ext uri="{FF2B5EF4-FFF2-40B4-BE49-F238E27FC236}">
                <a16:creationId xmlns:a16="http://schemas.microsoft.com/office/drawing/2014/main" xmlns="" id="{7106CD6F-6EF1-4EC1-A91F-EB4EC84E1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068" y="5372275"/>
            <a:ext cx="536499" cy="3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Placeholder 3">
            <a:extLst>
              <a:ext uri="{FF2B5EF4-FFF2-40B4-BE49-F238E27FC236}">
                <a16:creationId xmlns:a16="http://schemas.microsoft.com/office/drawing/2014/main" xmlns="" id="{1C66F88E-1955-4547-B710-0606D2ED3D4E}"/>
              </a:ext>
            </a:extLst>
          </p:cNvPr>
          <p:cNvSpPr txBox="1">
            <a:spLocks/>
          </p:cNvSpPr>
          <p:nvPr userDrawn="1"/>
        </p:nvSpPr>
        <p:spPr>
          <a:xfrm>
            <a:off x="6253389" y="5289357"/>
            <a:ext cx="4807929" cy="5247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lang="en-US"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This project has received funding from the European Union's Horizon 2020 research and innovation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programme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under grant agreement No 830892</a:t>
            </a:r>
          </a:p>
        </p:txBody>
      </p:sp>
    </p:spTree>
    <p:extLst>
      <p:ext uri="{BB962C8B-B14F-4D97-AF65-F5344CB8AC3E}">
        <p14:creationId xmlns:p14="http://schemas.microsoft.com/office/powerpoint/2010/main" val="13400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368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2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6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770914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1799" y="1794142"/>
            <a:ext cx="5040000" cy="4527319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794142"/>
            <a:ext cx="50400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2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58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996113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7549312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95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-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4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996113" y="1342800"/>
            <a:ext cx="68148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5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-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49313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42911" y="1342800"/>
            <a:ext cx="6814801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4.bin"/><Relationship Id="rId47" Type="http://schemas.openxmlformats.org/officeDocument/2006/relationships/oleObject" Target="../embeddings/oleObject5.bin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theme" Target="../theme/theme1.xml"/><Relationship Id="rId31" Type="http://schemas.openxmlformats.org/officeDocument/2006/relationships/vmlDrawing" Target="../drawings/vmlDrawing1.vml"/><Relationship Id="rId32" Type="http://schemas.openxmlformats.org/officeDocument/2006/relationships/tags" Target="../tags/tag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ags" Target="../tags/tag3.xml"/><Relationship Id="rId34" Type="http://schemas.openxmlformats.org/officeDocument/2006/relationships/tags" Target="../tags/tag4.xml"/><Relationship Id="rId35" Type="http://schemas.openxmlformats.org/officeDocument/2006/relationships/tags" Target="../tags/tag5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ags" Target="../tags/tag7.xml"/><Relationship Id="rId38" Type="http://schemas.openxmlformats.org/officeDocument/2006/relationships/tags" Target="../tags/tag8.xml"/><Relationship Id="rId39" Type="http://schemas.openxmlformats.org/officeDocument/2006/relationships/tags" Target="../tags/tag9.xml"/><Relationship Id="rId40" Type="http://schemas.openxmlformats.org/officeDocument/2006/relationships/tags" Target="../tags/tag10.xml"/><Relationship Id="rId41" Type="http://schemas.openxmlformats.org/officeDocument/2006/relationships/tags" Target="../tags/tag11.xml"/><Relationship Id="rId42" Type="http://schemas.openxmlformats.org/officeDocument/2006/relationships/oleObject" Target="../embeddings/oleObject1.bin"/><Relationship Id="rId43" Type="http://schemas.openxmlformats.org/officeDocument/2006/relationships/image" Target="../media/image1.emf"/><Relationship Id="rId44" Type="http://schemas.openxmlformats.org/officeDocument/2006/relationships/oleObject" Target="../embeddings/oleObject2.bin"/><Relationship Id="rId45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41438"/>
            <a:ext cx="10368000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428107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7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45759EC7-24B3-4C8A-BDAF-CA15F7A34D3E}"/>
              </a:ext>
            </a:extLst>
          </p:cNvPr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54699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8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45759EC7-24B3-4C8A-BDAF-CA15F7A34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030AF223-A835-41C0-8FF1-67DF95B1804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81B75B4-AEA4-4FAB-B889-2CFCA25F6D7E}"/>
              </a:ext>
            </a:extLst>
          </p:cNvPr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528427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9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81B75B4-AEA4-4FAB-B889-2CFCA25F6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9BCF3972-DE24-411F-B61E-BE6ABD1EF00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2D24452-3069-43C9-BF60-6DC10CDA9482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64F995BC-9AB3-4C1E-AF05-3AD41CE5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xmlns="" id="{8767DCC5-D1F2-47B1-9605-499CF512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33DD2B46-3580-4B04-AB64-5E1F2F1E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xmlns="" id="{E648602D-8786-4652-8ED5-00400914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xmlns="" id="{1CD75245-BED5-46A8-92BC-48BFACCB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F7C475DD-8590-4884-AB99-5513A153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xmlns="" id="{989CA8EA-B116-4BD1-9AD2-7243B32C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xmlns="" id="{24FC1C6E-C553-417C-A6FB-1ABC72F4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xmlns="" id="{9D2C29AD-E20F-4684-92B2-29608236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855279C-539B-4A2A-98D2-4E247335F015}"/>
              </a:ext>
            </a:extLst>
          </p:cNvPr>
          <p:cNvGrpSpPr/>
          <p:nvPr userDrawn="1"/>
        </p:nvGrpSpPr>
        <p:grpSpPr>
          <a:xfrm>
            <a:off x="11010900" y="0"/>
            <a:ext cx="1181100" cy="6858000"/>
            <a:chOff x="10896600" y="0"/>
            <a:chExt cx="1295400" cy="68341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760BE8FF-B35D-4540-A523-46710661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5" y="0"/>
              <a:ext cx="1108075" cy="6834188"/>
            </a:xfrm>
            <a:custGeom>
              <a:avLst/>
              <a:gdLst>
                <a:gd name="T0" fmla="*/ 698 w 698"/>
                <a:gd name="T1" fmla="*/ 0 h 4305"/>
                <a:gd name="T2" fmla="*/ 698 w 698"/>
                <a:gd name="T3" fmla="*/ 4305 h 4305"/>
                <a:gd name="T4" fmla="*/ 420 w 698"/>
                <a:gd name="T5" fmla="*/ 4305 h 4305"/>
                <a:gd name="T6" fmla="*/ 0 w 698"/>
                <a:gd name="T7" fmla="*/ 2264 h 4305"/>
                <a:gd name="T8" fmla="*/ 258 w 698"/>
                <a:gd name="T9" fmla="*/ 311 h 4305"/>
                <a:gd name="T10" fmla="*/ 334 w 698"/>
                <a:gd name="T11" fmla="*/ 0 h 4305"/>
                <a:gd name="T12" fmla="*/ 698 w 698"/>
                <a:gd name="T13" fmla="*/ 0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4305">
                  <a:moveTo>
                    <a:pt x="698" y="0"/>
                  </a:moveTo>
                  <a:lnTo>
                    <a:pt x="698" y="4305"/>
                  </a:lnTo>
                  <a:lnTo>
                    <a:pt x="420" y="4305"/>
                  </a:lnTo>
                  <a:lnTo>
                    <a:pt x="0" y="2264"/>
                  </a:lnTo>
                  <a:lnTo>
                    <a:pt x="258" y="311"/>
                  </a:lnTo>
                  <a:lnTo>
                    <a:pt x="334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A0A4ABDD-EDE4-4314-8BAA-8D712E550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0" y="0"/>
              <a:ext cx="863600" cy="608013"/>
            </a:xfrm>
            <a:custGeom>
              <a:avLst/>
              <a:gdLst>
                <a:gd name="T0" fmla="*/ 544 w 544"/>
                <a:gd name="T1" fmla="*/ 0 h 383"/>
                <a:gd name="T2" fmla="*/ 0 w 544"/>
                <a:gd name="T3" fmla="*/ 383 h 383"/>
                <a:gd name="T4" fmla="*/ 94 w 544"/>
                <a:gd name="T5" fmla="*/ 0 h 383"/>
                <a:gd name="T6" fmla="*/ 544 w 544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383">
                  <a:moveTo>
                    <a:pt x="544" y="0"/>
                  </a:moveTo>
                  <a:lnTo>
                    <a:pt x="0" y="383"/>
                  </a:lnTo>
                  <a:lnTo>
                    <a:pt x="9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96ED428E-EB55-4E0B-A7D8-0D282C70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6" y="180975"/>
              <a:ext cx="768350" cy="2798763"/>
            </a:xfrm>
            <a:custGeom>
              <a:avLst/>
              <a:gdLst>
                <a:gd name="T0" fmla="*/ 484 w 484"/>
                <a:gd name="T1" fmla="*/ 0 h 1763"/>
                <a:gd name="T2" fmla="*/ 0 w 484"/>
                <a:gd name="T3" fmla="*/ 1763 h 1763"/>
                <a:gd name="T4" fmla="*/ 206 w 484"/>
                <a:gd name="T5" fmla="*/ 197 h 1763"/>
                <a:gd name="T6" fmla="*/ 484 w 484"/>
                <a:gd name="T7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1763">
                  <a:moveTo>
                    <a:pt x="484" y="0"/>
                  </a:moveTo>
                  <a:lnTo>
                    <a:pt x="0" y="1763"/>
                  </a:lnTo>
                  <a:lnTo>
                    <a:pt x="206" y="19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B68AB937-9D5A-4FDC-AD0B-F48A8421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600" y="2863850"/>
              <a:ext cx="854075" cy="3970338"/>
            </a:xfrm>
            <a:custGeom>
              <a:avLst/>
              <a:gdLst>
                <a:gd name="T0" fmla="*/ 190 w 538"/>
                <a:gd name="T1" fmla="*/ 0 h 2501"/>
                <a:gd name="T2" fmla="*/ 538 w 538"/>
                <a:gd name="T3" fmla="*/ 2501 h 2501"/>
                <a:gd name="T4" fmla="*/ 0 w 538"/>
                <a:gd name="T5" fmla="*/ 293 h 2501"/>
                <a:gd name="T6" fmla="*/ 190 w 538"/>
                <a:gd name="T7" fmla="*/ 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2501">
                  <a:moveTo>
                    <a:pt x="190" y="0"/>
                  </a:moveTo>
                  <a:lnTo>
                    <a:pt x="538" y="2501"/>
                  </a:lnTo>
                  <a:lnTo>
                    <a:pt x="0" y="29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346065-8680-443A-A45F-6C62317DD2A0}"/>
              </a:ext>
            </a:extLst>
          </p:cNvPr>
          <p:cNvSpPr/>
          <p:nvPr/>
        </p:nvSpPr>
        <p:spPr>
          <a:xfrm rot="16200000">
            <a:off x="11016961" y="3336668"/>
            <a:ext cx="1886735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@</a:t>
            </a:r>
            <a:r>
              <a:rPr lang="en-US" sz="1200" spc="100" baseline="0" dirty="0" err="1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sparta_eu</a:t>
            </a: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 | sparta.eu</a:t>
            </a:r>
            <a:endParaRPr lang="fr-FR" sz="2000" spc="100" baseline="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6E1DEFD-C5E6-4EC2-AB69-7A0ECE8E0A2A}"/>
              </a:ext>
            </a:extLst>
          </p:cNvPr>
          <p:cNvSpPr/>
          <p:nvPr/>
        </p:nvSpPr>
        <p:spPr>
          <a:xfrm>
            <a:off x="11851325" y="6411498"/>
            <a:ext cx="218009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fld id="{0328457F-132B-4300-A6DA-AA6E301E4F7F}" type="slidenum">
              <a:rPr lang="en-US" sz="1400" smtClean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‹Nr.›</a:t>
            </a:fld>
            <a:endParaRPr lang="fr-FR" sz="240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xmlns="" id="{C3F33D86-0E0A-4F5E-BE04-18C2F0FD8F14}"/>
              </a:ext>
            </a:extLst>
          </p:cNvPr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404492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00"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xmlns="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xmlns="" id="{001CF49D-6018-43E2-AA50-A37C37DD3866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CA5D29D-C11E-4B14-BC9E-4134FC19EBFB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8273E85B-6C25-46B4-B890-3BD6B173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8B1FC910-036C-4CA2-B9E4-082CC830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B235EC5C-68B2-4C25-A7D1-AEE3A629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D1091D35-B897-4BCD-AC06-B5CD7EA0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7E1EA12C-368C-4A26-A37A-BDEF26B5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9EE8E045-66BD-40F5-88F5-498821DF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D3E9F10F-D425-44E7-8CB5-36B76201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8B39189E-56CF-49F7-996E-6457A11B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xmlns="" id="{E74A06D7-8AF7-42E4-B91B-1C0A45BC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BEB269-F91F-458E-896B-10C7CC8E8AEF}"/>
              </a:ext>
            </a:extLst>
          </p:cNvPr>
          <p:cNvSpPr/>
          <p:nvPr/>
        </p:nvSpPr>
        <p:spPr>
          <a:xfrm>
            <a:off x="240702" y="360844"/>
            <a:ext cx="76200" cy="648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xmlns="" id="{B6A8E5E9-3DED-4186-BD10-F2C817F7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73160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01"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xmlns="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xmlns="" id="{C4CAD0CA-F2B7-4794-AF83-E1200D8C943A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3E804F-7227-4028-B77C-35175004DBC3}"/>
              </a:ext>
            </a:extLst>
          </p:cNvPr>
          <p:cNvGrpSpPr/>
          <p:nvPr userDrawn="1"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xmlns="" id="{81D616EA-C486-466A-B6CD-649E4C7C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xmlns="" id="{8FEBF371-6DC7-4DA1-BDD7-5386F91B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xmlns="" id="{A8E337B6-0300-4898-9572-53589ACA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xmlns="" id="{C635D8B7-88FC-44C9-84D5-9B6CC5C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xmlns="" id="{A067701C-95D2-463E-8259-6C5EDAD7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xmlns="" id="{CB4BDD23-6E08-4B43-8E99-90B46738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xmlns="" id="{93B962FF-B078-4017-958A-E41D73D6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xmlns="" id="{A92A557F-18C7-4504-A10A-57479239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xmlns="" id="{5A9AD15B-71B8-4B0A-8CA2-516C36D7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9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93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5" r:id="rId10"/>
    <p:sldLayoutId id="2147484496" r:id="rId11"/>
    <p:sldLayoutId id="2147484498" r:id="rId12"/>
    <p:sldLayoutId id="2147484499" r:id="rId13"/>
    <p:sldLayoutId id="2147484500" r:id="rId14"/>
    <p:sldLayoutId id="2147484501" r:id="rId15"/>
    <p:sldLayoutId id="2147484502" r:id="rId16"/>
    <p:sldLayoutId id="2147484503" r:id="rId17"/>
    <p:sldLayoutId id="2147484504" r:id="rId18"/>
    <p:sldLayoutId id="2147484505" r:id="rId19"/>
    <p:sldLayoutId id="2147484506" r:id="rId20"/>
    <p:sldLayoutId id="2147484507" r:id="rId21"/>
    <p:sldLayoutId id="2147484511" r:id="rId22"/>
    <p:sldLayoutId id="2147484512" r:id="rId23"/>
    <p:sldLayoutId id="2147484513" r:id="rId24"/>
    <p:sldLayoutId id="2147484514" r:id="rId25"/>
    <p:sldLayoutId id="2147484518" r:id="rId26"/>
    <p:sldLayoutId id="2147484516" r:id="rId27"/>
    <p:sldLayoutId id="2147484517" r:id="rId28"/>
    <p:sldLayoutId id="214748452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3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279">
          <p15:clr>
            <a:srgbClr val="F26B43"/>
          </p15:clr>
        </p15:guide>
        <p15:guide id="16" pos="7401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thinkingtool.eu/tool/" TargetMode="External"/><Relationship Id="rId3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B58D5-BE9C-401E-B5B5-0B12A032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WP 2 « </a:t>
            </a:r>
            <a:r>
              <a:rPr lang="fr-FR" sz="3200" dirty="0" err="1"/>
              <a:t>Responsibility</a:t>
            </a:r>
            <a:r>
              <a:rPr lang="fr-FR" sz="3200" dirty="0"/>
              <a:t> »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915CB2-768C-47BB-B816-3AA0238D6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SPARTA Review</a:t>
            </a:r>
          </a:p>
          <a:p>
            <a:endParaRPr lang="x-non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9523A11A-5DF0-4C37-A7B9-8FF1360085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Michael </a:t>
            </a:r>
            <a:r>
              <a:rPr lang="en-US" b="1" dirty="0" err="1">
                <a:solidFill>
                  <a:schemeClr val="accent1"/>
                </a:solidFill>
              </a:rPr>
              <a:t>Friedewald</a:t>
            </a:r>
            <a:r>
              <a:rPr lang="en-US" b="1" dirty="0">
                <a:solidFill>
                  <a:schemeClr val="accent1"/>
                </a:solidFill>
              </a:rPr>
              <a:t>, Fraunhofer ISI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 Review Meeting, Brussels</a:t>
            </a:r>
          </a:p>
          <a:p>
            <a:r>
              <a:rPr lang="en-US" dirty="0"/>
              <a:t>@</a:t>
            </a:r>
            <a:r>
              <a:rPr lang="en-US" dirty="0" err="1"/>
              <a:t>sparta_eu</a:t>
            </a:r>
            <a:endParaRPr lang="en-US" dirty="0"/>
          </a:p>
          <a:p>
            <a:r>
              <a:rPr lang="en-US" dirty="0"/>
              <a:t>sparta.eu</a:t>
            </a:r>
          </a:p>
          <a:p>
            <a:r>
              <a:rPr lang="en-US" dirty="0"/>
              <a:t>February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7668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 – </a:t>
            </a:r>
            <a:r>
              <a:rPr lang="fr-FR" dirty="0" err="1"/>
              <a:t>Roadmap</a:t>
            </a:r>
            <a:r>
              <a:rPr lang="fr-FR" dirty="0"/>
              <a:t/>
            </a:r>
            <a:br>
              <a:rPr lang="fr-FR" dirty="0"/>
            </a:br>
            <a:r>
              <a:rPr lang="fr-FR" cap="none" dirty="0" err="1">
                <a:solidFill>
                  <a:schemeClr val="accent1"/>
                </a:solidFill>
              </a:rPr>
              <a:t>Next</a:t>
            </a:r>
            <a:r>
              <a:rPr lang="fr-FR" cap="none" dirty="0">
                <a:solidFill>
                  <a:schemeClr val="accent1"/>
                </a:solidFill>
              </a:rPr>
              <a:t> </a:t>
            </a:r>
            <a:r>
              <a:rPr lang="fr-FR" cap="none" dirty="0" err="1">
                <a:solidFill>
                  <a:schemeClr val="accent1"/>
                </a:solidFill>
              </a:rPr>
              <a:t>steps</a:t>
            </a:r>
            <a:r>
              <a:rPr lang="fr-FR" cap="none" dirty="0">
                <a:solidFill>
                  <a:schemeClr val="accent1"/>
                </a:solidFill>
              </a:rPr>
              <a:t> 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555" indent="-251460"/>
            <a:r>
              <a:rPr lang="en-GB" sz="1800" b="1" dirty="0" smtClean="0">
                <a:ea typeface="+mn-lt"/>
                <a:cs typeface="+mn-lt"/>
              </a:rPr>
              <a:t>In collaboration with WP 1: </a:t>
            </a:r>
            <a:r>
              <a:rPr lang="en-GB" sz="1800" dirty="0" smtClean="0">
                <a:ea typeface="+mn-lt"/>
                <a:cs typeface="+mn-lt"/>
              </a:rPr>
              <a:t>Analysis of the proposed regulation on </a:t>
            </a:r>
            <a:r>
              <a:rPr lang="en-GB" sz="1800" dirty="0" smtClean="0">
                <a:ea typeface="+mn-lt"/>
                <a:cs typeface="+mn-lt"/>
              </a:rPr>
              <a:t>European </a:t>
            </a:r>
            <a:r>
              <a:rPr lang="en-GB" sz="1800" dirty="0">
                <a:ea typeface="+mn-lt"/>
                <a:cs typeface="+mn-lt"/>
              </a:rPr>
              <a:t>Cybersecurity </a:t>
            </a:r>
            <a:r>
              <a:rPr lang="en-GB" sz="1800" dirty="0" smtClean="0">
                <a:ea typeface="+mn-lt"/>
                <a:cs typeface="+mn-lt"/>
              </a:rPr>
              <a:t>Competence Centre</a:t>
            </a:r>
            <a:endParaRPr lang="en-GB" sz="1800" dirty="0">
              <a:ea typeface="+mn-lt"/>
              <a:cs typeface="+mn-lt"/>
            </a:endParaRPr>
          </a:p>
          <a:p>
            <a:pPr marL="251555" indent="-251460"/>
            <a:r>
              <a:rPr lang="en-GB" sz="1800" b="1" dirty="0" smtClean="0">
                <a:ea typeface="+mn-lt"/>
                <a:cs typeface="+mn-lt"/>
              </a:rPr>
              <a:t>Task </a:t>
            </a:r>
            <a:r>
              <a:rPr lang="en-GB" sz="1800" b="1" dirty="0">
                <a:ea typeface="+mn-lt"/>
                <a:cs typeface="+mn-lt"/>
              </a:rPr>
              <a:t>2.2 Investigation of key challenges and promising solution approaches (lead – MRU)</a:t>
            </a:r>
          </a:p>
          <a:p>
            <a:pPr marL="503650" lvl="1" indent="-251460"/>
            <a:r>
              <a:rPr lang="en-GB" sz="1800" b="1" dirty="0">
                <a:cs typeface="Arial"/>
              </a:rPr>
              <a:t>Step 1: </a:t>
            </a:r>
            <a:r>
              <a:rPr lang="en-GB" sz="1800" dirty="0">
                <a:ea typeface="+mn-lt"/>
                <a:cs typeface="+mn-lt"/>
              </a:rPr>
              <a:t>Mapping of challenges around demonstration cases (completed by M13)</a:t>
            </a: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EEE301A-0684-4320-B6D8-74BCA028C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1" t="5503" r="4287" b="7826"/>
          <a:stretch/>
        </p:blipFill>
        <p:spPr>
          <a:xfrm>
            <a:off x="465667" y="2723444"/>
            <a:ext cx="7902222" cy="41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 – </a:t>
            </a:r>
            <a:r>
              <a:rPr lang="fr-FR" dirty="0" err="1"/>
              <a:t>Roadmap</a:t>
            </a:r>
            <a:r>
              <a:rPr lang="fr-FR" dirty="0"/>
              <a:t/>
            </a:r>
            <a:br>
              <a:rPr lang="fr-FR" dirty="0"/>
            </a:br>
            <a:r>
              <a:rPr lang="fr-FR" cap="none" dirty="0" err="1">
                <a:solidFill>
                  <a:schemeClr val="accent1"/>
                </a:solidFill>
              </a:rPr>
              <a:t>Next</a:t>
            </a:r>
            <a:r>
              <a:rPr lang="fr-FR" cap="none" dirty="0">
                <a:solidFill>
                  <a:schemeClr val="accent1"/>
                </a:solidFill>
              </a:rPr>
              <a:t> </a:t>
            </a:r>
            <a:r>
              <a:rPr lang="fr-FR" cap="none" dirty="0" err="1">
                <a:solidFill>
                  <a:schemeClr val="accent1"/>
                </a:solidFill>
              </a:rPr>
              <a:t>steps</a:t>
            </a:r>
            <a:r>
              <a:rPr lang="fr-FR" cap="none" dirty="0">
                <a:solidFill>
                  <a:schemeClr val="accent1"/>
                </a:solidFill>
              </a:rPr>
              <a:t> 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555" indent="-251460"/>
            <a:r>
              <a:rPr lang="en-GB" sz="1800" b="1" dirty="0">
                <a:ea typeface="+mn-lt"/>
                <a:cs typeface="+mn-lt"/>
              </a:rPr>
              <a:t>Task 2.2 Investigation of key challenges and promising solution approaches</a:t>
            </a:r>
          </a:p>
          <a:p>
            <a:pPr marL="503650" lvl="1" indent="-251460"/>
            <a:r>
              <a:rPr lang="en-GB" sz="1800" b="1" dirty="0">
                <a:cs typeface="Arial"/>
              </a:rPr>
              <a:t>Step 2: </a:t>
            </a:r>
            <a:r>
              <a:rPr lang="en-GB" sz="1800" dirty="0">
                <a:cs typeface="Arial"/>
              </a:rPr>
              <a:t>Investigation</a:t>
            </a:r>
            <a:endParaRPr lang="en-GB" sz="1800" dirty="0">
              <a:ea typeface="+mn-lt"/>
              <a:cs typeface="+mn-lt"/>
            </a:endParaRPr>
          </a:p>
          <a:p>
            <a:pPr marL="755650" lvl="2" indent="-251460"/>
            <a:endParaRPr lang="en-GB" sz="1600" b="1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  <a:p>
            <a:pPr marL="755650" lvl="2" indent="-251460"/>
            <a:endParaRPr lang="en-GB" sz="1600" dirty="0">
              <a:ea typeface="+mn-lt"/>
              <a:cs typeface="+mn-lt"/>
            </a:endParaRPr>
          </a:p>
        </p:txBody>
      </p:sp>
      <p:pic>
        <p:nvPicPr>
          <p:cNvPr id="4" name="Picture 4" descr="A close up of a card&#10;&#10;Description generated with high confidence">
            <a:extLst>
              <a:ext uri="{FF2B5EF4-FFF2-40B4-BE49-F238E27FC236}">
                <a16:creationId xmlns:a16="http://schemas.microsoft.com/office/drawing/2014/main" xmlns="" id="{E09859F4-AB8C-4EFD-965E-C5740A9A4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" t="5206" r="1034" b="9994"/>
          <a:stretch/>
        </p:blipFill>
        <p:spPr>
          <a:xfrm>
            <a:off x="14112" y="2257778"/>
            <a:ext cx="10992556" cy="24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7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xmlns="" id="{53368812-1430-F345-876B-62E27FD5D8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6054135"/>
              </p:ext>
            </p:extLst>
          </p:nvPr>
        </p:nvGraphicFramePr>
        <p:xfrm>
          <a:off x="442913" y="1343025"/>
          <a:ext cx="10366197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72">
                  <a:extLst>
                    <a:ext uri="{9D8B030D-6E8A-4147-A177-3AD203B41FA5}">
                      <a16:colId xmlns:a16="http://schemas.microsoft.com/office/drawing/2014/main" xmlns="" val="3070882286"/>
                    </a:ext>
                  </a:extLst>
                </a:gridCol>
                <a:gridCol w="3292587">
                  <a:extLst>
                    <a:ext uri="{9D8B030D-6E8A-4147-A177-3AD203B41FA5}">
                      <a16:colId xmlns:a16="http://schemas.microsoft.com/office/drawing/2014/main" xmlns="" val="1424732837"/>
                    </a:ext>
                  </a:extLst>
                </a:gridCol>
                <a:gridCol w="1075634">
                  <a:extLst>
                    <a:ext uri="{9D8B030D-6E8A-4147-A177-3AD203B41FA5}">
                      <a16:colId xmlns:a16="http://schemas.microsoft.com/office/drawing/2014/main" xmlns="" val="3888718147"/>
                    </a:ext>
                  </a:extLst>
                </a:gridCol>
                <a:gridCol w="1009945">
                  <a:extLst>
                    <a:ext uri="{9D8B030D-6E8A-4147-A177-3AD203B41FA5}">
                      <a16:colId xmlns:a16="http://schemas.microsoft.com/office/drawing/2014/main" xmlns="" val="1845916951"/>
                    </a:ext>
                  </a:extLst>
                </a:gridCol>
                <a:gridCol w="763618">
                  <a:extLst>
                    <a:ext uri="{9D8B030D-6E8A-4147-A177-3AD203B41FA5}">
                      <a16:colId xmlns:a16="http://schemas.microsoft.com/office/drawing/2014/main" xmlns="" val="522750547"/>
                    </a:ext>
                  </a:extLst>
                </a:gridCol>
                <a:gridCol w="3574341">
                  <a:extLst>
                    <a:ext uri="{9D8B030D-6E8A-4147-A177-3AD203B41FA5}">
                      <a16:colId xmlns:a16="http://schemas.microsoft.com/office/drawing/2014/main" xmlns="" val="107300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</a:t>
                      </a:r>
                    </a:p>
                  </a:txBody>
                  <a:tcPr marL="43119" marR="43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Title</a:t>
                      </a:r>
                      <a:endParaRPr lang="fr-FR" dirty="0"/>
                    </a:p>
                  </a:txBody>
                  <a:tcPr marL="43119" marR="43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Severity</a:t>
                      </a:r>
                      <a:endParaRPr lang="fr-FR" dirty="0"/>
                    </a:p>
                  </a:txBody>
                  <a:tcPr marL="43119" marR="43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Occur-rence</a:t>
                      </a:r>
                      <a:endParaRPr lang="fr-FR" dirty="0"/>
                    </a:p>
                  </a:txBody>
                  <a:tcPr marL="43119" marR="43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</a:t>
                      </a:r>
                    </a:p>
                  </a:txBody>
                  <a:tcPr marL="43119" marR="43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Measures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planned</a:t>
                      </a:r>
                      <a:endParaRPr lang="fr-FR" dirty="0"/>
                    </a:p>
                  </a:txBody>
                  <a:tcPr marL="43119" marR="43119"/>
                </a:tc>
                <a:extLst>
                  <a:ext uri="{0D108BD9-81ED-4DB2-BD59-A6C34878D82A}">
                    <a16:rowId xmlns:a16="http://schemas.microsoft.com/office/drawing/2014/main" xmlns="" val="272124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R2.1</a:t>
                      </a:r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Lack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cooperation</a:t>
                      </a:r>
                      <a:r>
                        <a:rPr lang="fr-FR" dirty="0"/>
                        <a:t> of SPARTA </a:t>
                      </a:r>
                      <a:r>
                        <a:rPr lang="fr-FR" dirty="0" smtClean="0"/>
                        <a:t>Programs</a:t>
                      </a:r>
                      <a:r>
                        <a:rPr lang="fr-FR" baseline="0" dirty="0" smtClean="0"/>
                        <a:t> (and </a:t>
                      </a:r>
                      <a:r>
                        <a:rPr lang="fr-FR" baseline="0" dirty="0" err="1" smtClean="0"/>
                        <a:t>activities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critical</a:t>
                      </a:r>
                      <a:endParaRPr lang="fr-FR" dirty="0"/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(N)</a:t>
                      </a:r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M12</a:t>
                      </a:r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Closer</a:t>
                      </a:r>
                      <a:r>
                        <a:rPr lang="fr-FR" dirty="0"/>
                        <a:t> interaction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the SPARTA programs (information push </a:t>
                      </a:r>
                      <a:r>
                        <a:rPr lang="fr-FR" dirty="0" err="1" smtClean="0"/>
                        <a:t>instead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/>
                        <a:t>information pull)</a:t>
                      </a:r>
                    </a:p>
                  </a:txBody>
                  <a:tcPr marL="43119" marR="43119" anchor="ctr"/>
                </a:tc>
                <a:extLst>
                  <a:ext uri="{0D108BD9-81ED-4DB2-BD59-A6C34878D82A}">
                    <a16:rowId xmlns:a16="http://schemas.microsoft.com/office/drawing/2014/main" xmlns="" val="48656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R2.2</a:t>
                      </a:r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Lack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cooperation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external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stakeholders</a:t>
                      </a:r>
                      <a:endParaRPr lang="fr-FR" dirty="0"/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low</a:t>
                      </a:r>
                      <a:endParaRPr lang="fr-FR" dirty="0"/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M12</a:t>
                      </a:r>
                    </a:p>
                  </a:txBody>
                  <a:tcPr marL="43119" marR="431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43119" marR="43119" anchor="ctr"/>
                </a:tc>
                <a:extLst>
                  <a:ext uri="{0D108BD9-81ED-4DB2-BD59-A6C34878D82A}">
                    <a16:rowId xmlns:a16="http://schemas.microsoft.com/office/drawing/2014/main" xmlns="" val="777806196"/>
                  </a:ext>
                </a:extLst>
              </a:tr>
            </a:tbl>
          </a:graphicData>
        </a:graphic>
      </p:graphicFrame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423333" y="3880556"/>
            <a:ext cx="10387580" cy="2430243"/>
          </a:xfrm>
        </p:spPr>
        <p:txBody>
          <a:bodyPr>
            <a:normAutofit/>
          </a:bodyPr>
          <a:lstStyle/>
          <a:p>
            <a:r>
              <a:rPr lang="de-DE" sz="1800" dirty="0" smtClean="0"/>
              <a:t>ELSA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usually</a:t>
            </a:r>
            <a:r>
              <a:rPr lang="de-DE" sz="1800" dirty="0" smtClean="0"/>
              <a:t> </a:t>
            </a:r>
            <a:r>
              <a:rPr lang="de-DE" sz="1800" dirty="0" err="1" smtClean="0"/>
              <a:t>difficult</a:t>
            </a:r>
            <a:r>
              <a:rPr lang="de-DE" sz="1800" dirty="0" smtClean="0"/>
              <a:t> in R&amp;I </a:t>
            </a:r>
            <a:r>
              <a:rPr lang="de-DE" sz="1800" dirty="0" err="1" smtClean="0"/>
              <a:t>projects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smtClean="0"/>
              <a:t>SPARTA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doing</a:t>
            </a:r>
            <a:r>
              <a:rPr lang="de-DE" sz="1800" dirty="0" smtClean="0"/>
              <a:t> </a:t>
            </a:r>
            <a:r>
              <a:rPr lang="de-DE" sz="1800" dirty="0" err="1" smtClean="0"/>
              <a:t>comparably</a:t>
            </a:r>
            <a:r>
              <a:rPr lang="de-DE" sz="1800" dirty="0" smtClean="0"/>
              <a:t> </a:t>
            </a:r>
            <a:r>
              <a:rPr lang="de-DE" sz="1800" dirty="0" err="1" smtClean="0"/>
              <a:t>well</a:t>
            </a:r>
            <a:endParaRPr lang="de-DE" sz="1800" dirty="0" smtClean="0"/>
          </a:p>
          <a:p>
            <a:pPr lvl="1"/>
            <a:r>
              <a:rPr lang="de-DE" sz="1800" dirty="0" smtClean="0"/>
              <a:t>ELSA </a:t>
            </a:r>
            <a:r>
              <a:rPr lang="de-DE" sz="1800" dirty="0" err="1" smtClean="0"/>
              <a:t>researcher</a:t>
            </a:r>
            <a:r>
              <a:rPr lang="de-DE" sz="1800" dirty="0" smtClean="0"/>
              <a:t> </a:t>
            </a:r>
            <a:r>
              <a:rPr lang="de-DE" sz="1800" dirty="0" err="1" smtClean="0"/>
              <a:t>embedded</a:t>
            </a:r>
            <a:r>
              <a:rPr lang="de-DE" sz="1800" dirty="0" smtClean="0"/>
              <a:t> in </a:t>
            </a:r>
            <a:r>
              <a:rPr lang="de-DE" sz="1800" dirty="0" err="1" smtClean="0"/>
              <a:t>programs</a:t>
            </a:r>
            <a:r>
              <a:rPr lang="de-DE" sz="1800" dirty="0" smtClean="0"/>
              <a:t> </a:t>
            </a:r>
            <a:r>
              <a:rPr lang="de-DE" sz="1800" dirty="0" err="1" smtClean="0"/>
              <a:t>works</a:t>
            </a:r>
            <a:r>
              <a:rPr lang="de-DE" sz="1800" dirty="0" smtClean="0"/>
              <a:t> </a:t>
            </a:r>
            <a:r>
              <a:rPr lang="de-DE" sz="1800" dirty="0" err="1" smtClean="0"/>
              <a:t>well</a:t>
            </a:r>
            <a:endParaRPr lang="de-DE" sz="1800" dirty="0" smtClean="0"/>
          </a:p>
          <a:p>
            <a:r>
              <a:rPr lang="de-DE" sz="1800" dirty="0" smtClean="0"/>
              <a:t>(More) </a:t>
            </a:r>
            <a:r>
              <a:rPr lang="de-DE" sz="1800" dirty="0" err="1" smtClean="0"/>
              <a:t>proactive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M14-36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level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cooperation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necessary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</a:t>
            </a:r>
            <a:r>
              <a:rPr lang="de-DE" sz="1800" dirty="0" smtClean="0"/>
              <a:t> SPARTA </a:t>
            </a:r>
            <a:r>
              <a:rPr lang="de-DE" sz="1800" dirty="0" err="1" smtClean="0"/>
              <a:t>programs</a:t>
            </a:r>
            <a:endParaRPr lang="de-DE" sz="1800" dirty="0" smtClean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2C9E12E-B644-483D-91C0-391C4A70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– </a:t>
            </a:r>
            <a:r>
              <a:rPr lang="fr-FR" dirty="0" err="1"/>
              <a:t>Risks</a:t>
            </a:r>
            <a:r>
              <a:rPr lang="fr-FR" dirty="0"/>
              <a:t> &amp; </a:t>
            </a:r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endParaRPr lang="en-US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6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C8D6A-5A32-471E-B08B-3BB2A8B6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watching!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027A1-2232-4AB2-83A1-030D2830D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sparta_eu</a:t>
            </a:r>
            <a:r>
              <a:rPr lang="en-US" dirty="0"/>
              <a:t> | sparta.eu</a:t>
            </a:r>
          </a:p>
          <a:p>
            <a:r>
              <a:rPr lang="en-US" dirty="0"/>
              <a:t>February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3674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accent1"/>
                </a:solidFill>
              </a:rPr>
              <a:t>When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How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to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address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Ethical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issues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52593" y="6362358"/>
            <a:ext cx="2280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Source: </a:t>
            </a:r>
            <a:r>
              <a:rPr lang="de-DE" sz="1200" dirty="0" err="1"/>
              <a:t>NewHoRRIzon</a:t>
            </a:r>
            <a:r>
              <a:rPr lang="de-DE" sz="1200" dirty="0"/>
              <a:t> </a:t>
            </a:r>
            <a:r>
              <a:rPr lang="de-DE" sz="1200" dirty="0" err="1"/>
              <a:t>project</a:t>
            </a:r>
            <a:r>
              <a:rPr lang="de-DE" sz="1200" dirty="0"/>
              <a:t> 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7114970" y="1342800"/>
            <a:ext cx="3887961" cy="4968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Anticipation: What might be the intended and unintended consequences arising from R&amp;I activities? </a:t>
            </a:r>
            <a:endParaRPr lang="en-US" spc="-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Reflection: What are our underlying objectives, motivations, values, assumptions and commitments that drive our research and the methods applied?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Inclusion: Are the stakeholders included, respecting their diversity, in all phases of research?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Responsiveness:  How do the answers from 1- 3 inform your research and the methods applied?</a:t>
            </a:r>
          </a:p>
          <a:p>
            <a:pPr marL="252000" lvl="1" indent="0">
              <a:buNone/>
            </a:pPr>
            <a:r>
              <a:rPr lang="en-US" dirty="0"/>
              <a:t>An online tool to test the “Societal Readiness Level”</a:t>
            </a:r>
          </a:p>
          <a:p>
            <a:pPr marL="252000" lvl="1" indent="0">
              <a:buNone/>
            </a:pPr>
            <a:r>
              <a:rPr lang="en-US" dirty="0">
                <a:hlinkClick r:id="rId2"/>
              </a:rPr>
              <a:t>https://www.thinkingtool.eu</a:t>
            </a:r>
            <a:endParaRPr lang="en-US" dirty="0"/>
          </a:p>
          <a:p>
            <a:endParaRPr lang="de-DE" dirty="0"/>
          </a:p>
        </p:txBody>
      </p:sp>
      <p:pic>
        <p:nvPicPr>
          <p:cNvPr id="14" name="Billede 4"/>
          <p:cNvPicPr>
            <a:picLocks noGrp="1"/>
          </p:cNvPicPr>
          <p:nvPr>
            <p:ph sz="quarter" idx="14"/>
          </p:nvPr>
        </p:nvPicPr>
        <p:blipFill>
          <a:blip r:embed="rId3"/>
          <a:srcRect t="2690" b="2690"/>
          <a:stretch/>
        </p:blipFill>
        <p:spPr>
          <a:xfrm>
            <a:off x="183711" y="1342800"/>
            <a:ext cx="6814801" cy="49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5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Value </a:t>
            </a:r>
            <a:r>
              <a:rPr lang="de-DE" dirty="0" err="1"/>
              <a:t>Conflicts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in Cybersecurity</a:t>
            </a:r>
          </a:p>
        </p:txBody>
      </p:sp>
      <p:pic>
        <p:nvPicPr>
          <p:cNvPr id="4" name="Inhaltsplatzhalter 3" descr="value conflicts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5" r="-6345"/>
          <a:stretch>
            <a:fillRect/>
          </a:stretch>
        </p:blipFill>
        <p:spPr>
          <a:xfrm>
            <a:off x="-596159" y="1130571"/>
            <a:ext cx="11952896" cy="5727429"/>
          </a:xfrm>
        </p:spPr>
      </p:pic>
      <p:sp>
        <p:nvSpPr>
          <p:cNvPr id="6" name="Textfeld 5"/>
          <p:cNvSpPr txBox="1"/>
          <p:nvPr/>
        </p:nvSpPr>
        <p:spPr>
          <a:xfrm>
            <a:off x="10536376" y="6611779"/>
            <a:ext cx="1180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Source: CANVAS</a:t>
            </a:r>
          </a:p>
        </p:txBody>
      </p:sp>
    </p:spTree>
    <p:extLst>
      <p:ext uri="{BB962C8B-B14F-4D97-AF65-F5344CB8AC3E}">
        <p14:creationId xmlns:p14="http://schemas.microsoft.com/office/powerpoint/2010/main" val="38104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/>
              <a:t>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42913" y="1341436"/>
            <a:ext cx="6010138" cy="4967287"/>
          </a:xfrm>
        </p:spPr>
        <p:txBody>
          <a:bodyPr/>
          <a:lstStyle/>
          <a:p>
            <a:r>
              <a:rPr lang="fr-FR" dirty="0"/>
              <a:t>1	Introduction</a:t>
            </a:r>
          </a:p>
          <a:p>
            <a:r>
              <a:rPr lang="fr-FR" dirty="0"/>
              <a:t>2	Scope &amp; Objectives</a:t>
            </a:r>
          </a:p>
          <a:p>
            <a:r>
              <a:rPr lang="fr-FR" dirty="0"/>
              <a:t>3	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&amp; </a:t>
            </a:r>
            <a:r>
              <a:rPr lang="fr-FR" dirty="0" err="1"/>
              <a:t>Achievements</a:t>
            </a:r>
            <a:endParaRPr lang="fr-FR" dirty="0"/>
          </a:p>
          <a:p>
            <a:r>
              <a:rPr lang="fr-FR" dirty="0"/>
              <a:t>4	</a:t>
            </a:r>
            <a:r>
              <a:rPr lang="fr-FR" dirty="0" err="1"/>
              <a:t>Submitted</a:t>
            </a:r>
            <a:r>
              <a:rPr lang="fr-FR" dirty="0"/>
              <a:t> </a:t>
            </a:r>
            <a:r>
              <a:rPr lang="fr-FR" dirty="0" err="1"/>
              <a:t>deliverables</a:t>
            </a:r>
            <a:endParaRPr lang="fr-FR" dirty="0"/>
          </a:p>
          <a:p>
            <a:r>
              <a:rPr lang="fr-FR" dirty="0"/>
              <a:t>5	</a:t>
            </a:r>
            <a:r>
              <a:rPr lang="fr-FR" dirty="0" err="1"/>
              <a:t>Roadmap</a:t>
            </a:r>
            <a:endParaRPr lang="fr-FR" dirty="0"/>
          </a:p>
          <a:p>
            <a:r>
              <a:rPr lang="fr-FR" dirty="0"/>
              <a:t>6	</a:t>
            </a:r>
            <a:r>
              <a:rPr lang="fr-FR" dirty="0" err="1"/>
              <a:t>Risks</a:t>
            </a:r>
            <a:r>
              <a:rPr lang="fr-FR" dirty="0"/>
              <a:t> &amp; </a:t>
            </a:r>
            <a:r>
              <a:rPr lang="fr-FR" dirty="0" err="1"/>
              <a:t>Deviations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97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000" dirty="0" err="1"/>
              <a:t>Cyberthreats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an </a:t>
            </a:r>
            <a:r>
              <a:rPr lang="de-DE" sz="2000" dirty="0" err="1"/>
              <a:t>important</a:t>
            </a:r>
            <a:r>
              <a:rPr lang="de-DE" sz="2000" dirty="0"/>
              <a:t> </a:t>
            </a:r>
            <a:r>
              <a:rPr lang="de-DE" sz="2000" dirty="0" err="1"/>
              <a:t>societal</a:t>
            </a:r>
            <a:r>
              <a:rPr lang="de-DE" sz="2000" dirty="0"/>
              <a:t>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 </a:t>
            </a:r>
            <a:endParaRPr lang="de-DE" sz="2000" dirty="0"/>
          </a:p>
          <a:p>
            <a:r>
              <a:rPr lang="de-DE" sz="2000" dirty="0" err="1" smtClean="0"/>
              <a:t>Countermeasures</a:t>
            </a:r>
            <a:r>
              <a:rPr lang="de-DE" sz="2000" dirty="0" smtClean="0"/>
              <a:t> </a:t>
            </a:r>
            <a:r>
              <a:rPr lang="de-DE" sz="2000" dirty="0" err="1" smtClean="0"/>
              <a:t>may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actually</a:t>
            </a:r>
            <a:r>
              <a:rPr lang="de-DE" sz="2000" dirty="0"/>
              <a:t> </a:t>
            </a:r>
            <a:r>
              <a:rPr lang="de-DE" sz="2000" dirty="0" err="1"/>
              <a:t>often</a:t>
            </a:r>
            <a:r>
              <a:rPr lang="de-DE" sz="2000" dirty="0"/>
              <a:t> do) </a:t>
            </a:r>
            <a:r>
              <a:rPr lang="de-DE" sz="2000" dirty="0" err="1"/>
              <a:t>come</a:t>
            </a:r>
            <a:r>
              <a:rPr lang="de-DE" sz="2000" dirty="0"/>
              <a:t> </a:t>
            </a:r>
            <a:r>
              <a:rPr lang="de-DE" sz="2000" dirty="0" err="1"/>
              <a:t>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expense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 smtClean="0"/>
              <a:t>interests</a:t>
            </a:r>
            <a:r>
              <a:rPr lang="de-DE" sz="2000" dirty="0" smtClean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values</a:t>
            </a:r>
            <a:r>
              <a:rPr lang="de-DE" sz="2000" dirty="0"/>
              <a:t> 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Challenge: </a:t>
            </a:r>
            <a:r>
              <a:rPr lang="de-DE" sz="2000" dirty="0" err="1" smtClean="0"/>
              <a:t>Inherent</a:t>
            </a:r>
            <a:r>
              <a:rPr lang="de-DE" sz="2000" dirty="0" smtClean="0"/>
              <a:t> </a:t>
            </a:r>
            <a:r>
              <a:rPr lang="de-DE" sz="2000" dirty="0"/>
              <a:t>power </a:t>
            </a:r>
            <a:r>
              <a:rPr lang="de-DE" sz="2000" dirty="0" err="1"/>
              <a:t>imbalance</a:t>
            </a:r>
            <a:endParaRPr lang="de-DE" sz="2000" dirty="0"/>
          </a:p>
          <a:p>
            <a:pPr lvl="1"/>
            <a:r>
              <a:rPr lang="de-DE" sz="2000" dirty="0" err="1"/>
              <a:t>Those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decide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importance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security</a:t>
            </a:r>
            <a:r>
              <a:rPr lang="de-DE" sz="2000" dirty="0"/>
              <a:t> (</a:t>
            </a:r>
            <a:r>
              <a:rPr lang="de-DE" sz="2000" dirty="0" err="1"/>
              <a:t>measures</a:t>
            </a:r>
            <a:r>
              <a:rPr lang="de-DE" sz="2000" dirty="0"/>
              <a:t>) </a:t>
            </a:r>
          </a:p>
          <a:p>
            <a:pPr lvl="1"/>
            <a:r>
              <a:rPr lang="de-DE" sz="2000" dirty="0"/>
              <a:t>≢ </a:t>
            </a:r>
            <a:r>
              <a:rPr lang="de-DE" sz="2000" dirty="0" err="1"/>
              <a:t>those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implement</a:t>
            </a:r>
            <a:r>
              <a:rPr lang="de-DE" sz="2000" dirty="0"/>
              <a:t> </a:t>
            </a:r>
            <a:r>
              <a:rPr lang="de-DE" sz="2000" dirty="0" err="1"/>
              <a:t>them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</a:p>
          <a:p>
            <a:pPr lvl="1"/>
            <a:r>
              <a:rPr lang="de-DE" sz="2000" dirty="0"/>
              <a:t>≢ </a:t>
            </a:r>
            <a:r>
              <a:rPr lang="de-DE" sz="2000" dirty="0" err="1"/>
              <a:t>those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affected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– </a:t>
            </a:r>
            <a:r>
              <a:rPr lang="fr-FR" dirty="0" smtClean="0"/>
              <a:t>INTRODUCTION</a:t>
            </a:r>
            <a:br>
              <a:rPr lang="fr-FR" dirty="0" smtClean="0"/>
            </a:br>
            <a:r>
              <a:rPr lang="fr-FR" cap="none" dirty="0" err="1">
                <a:solidFill>
                  <a:schemeClr val="accent1"/>
                </a:solidFill>
              </a:rPr>
              <a:t>What</a:t>
            </a:r>
            <a:r>
              <a:rPr lang="fr-FR" cap="none" dirty="0">
                <a:solidFill>
                  <a:schemeClr val="accent1"/>
                </a:solidFill>
              </a:rPr>
              <a:t> </a:t>
            </a:r>
            <a:r>
              <a:rPr lang="fr-FR" cap="none" dirty="0" err="1">
                <a:solidFill>
                  <a:schemeClr val="accent1"/>
                </a:solidFill>
              </a:rPr>
              <a:t>we</a:t>
            </a:r>
            <a:r>
              <a:rPr lang="fr-FR" cap="none" dirty="0">
                <a:solidFill>
                  <a:schemeClr val="accent1"/>
                </a:solidFill>
              </a:rPr>
              <a:t> care about</a:t>
            </a:r>
          </a:p>
        </p:txBody>
      </p:sp>
      <p:graphicFrame>
        <p:nvGraphicFramePr>
          <p:cNvPr id="8" name="Inhaltsplatzhalt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77365586"/>
              </p:ext>
            </p:extLst>
          </p:nvPr>
        </p:nvGraphicFramePr>
        <p:xfrm>
          <a:off x="5770563" y="877362"/>
          <a:ext cx="5040312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4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SCOPE &amp; Objectives</a:t>
            </a:r>
            <a:br>
              <a:rPr lang="fr-FR" dirty="0"/>
            </a:br>
            <a:r>
              <a:rPr lang="fr-FR" cap="none" dirty="0">
                <a:solidFill>
                  <a:schemeClr val="accent1"/>
                </a:solidFill>
              </a:rPr>
              <a:t>WP </a:t>
            </a:r>
            <a:r>
              <a:rPr lang="fr-FR" cap="none" dirty="0" smtClean="0">
                <a:solidFill>
                  <a:schemeClr val="accent1"/>
                </a:solidFill>
              </a:rPr>
              <a:t>Governance</a:t>
            </a:r>
            <a:endParaRPr lang="fr-FR" cap="none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1800" dirty="0" err="1"/>
              <a:t>Overview</a:t>
            </a:r>
            <a:endParaRPr lang="fr-FR" sz="1800" dirty="0"/>
          </a:p>
          <a:p>
            <a:pPr lvl="1"/>
            <a:r>
              <a:rPr lang="fr-FR" sz="1800" i="1" dirty="0"/>
              <a:t>Duration</a:t>
            </a:r>
            <a:r>
              <a:rPr lang="fr-FR" sz="1800" dirty="0"/>
              <a:t>: M01-M36</a:t>
            </a:r>
          </a:p>
          <a:p>
            <a:pPr lvl="1"/>
            <a:r>
              <a:rPr lang="fr-FR" sz="1800" i="1" dirty="0"/>
              <a:t>WP Lead</a:t>
            </a:r>
            <a:r>
              <a:rPr lang="fr-FR" sz="1800" dirty="0"/>
              <a:t>: 10 Fraunhofer Institute for </a:t>
            </a:r>
            <a:r>
              <a:rPr lang="fr-FR" sz="1800" dirty="0" err="1"/>
              <a:t>Systems</a:t>
            </a:r>
            <a:r>
              <a:rPr lang="fr-FR" sz="1800" dirty="0"/>
              <a:t> and Innovation </a:t>
            </a:r>
            <a:r>
              <a:rPr lang="fr-FR" sz="1800" dirty="0" err="1"/>
              <a:t>Research</a:t>
            </a:r>
            <a:r>
              <a:rPr lang="fr-FR" sz="1800" dirty="0"/>
              <a:t> ISI </a:t>
            </a:r>
          </a:p>
          <a:p>
            <a:pPr lvl="1"/>
            <a:r>
              <a:rPr lang="fr-FR" sz="1800" i="1" dirty="0" smtClean="0"/>
              <a:t>4 </a:t>
            </a:r>
            <a:r>
              <a:rPr lang="fr-FR" sz="1800" i="1" dirty="0" err="1" smtClean="0"/>
              <a:t>Core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Partners</a:t>
            </a:r>
            <a:r>
              <a:rPr lang="fr-FR" sz="1800" i="1" dirty="0" smtClean="0"/>
              <a:t>: </a:t>
            </a:r>
            <a:r>
              <a:rPr lang="fr-FR" sz="1800" dirty="0"/>
              <a:t>4 </a:t>
            </a:r>
            <a:r>
              <a:rPr lang="fr-FR" sz="1800" dirty="0" err="1"/>
              <a:t>University</a:t>
            </a:r>
            <a:r>
              <a:rPr lang="fr-FR" sz="1800" dirty="0"/>
              <a:t> Namur, </a:t>
            </a:r>
            <a:r>
              <a:rPr lang="de-DE" sz="1800" dirty="0"/>
              <a:t>Research </a:t>
            </a:r>
            <a:r>
              <a:rPr lang="de-DE" sz="1800" dirty="0" err="1"/>
              <a:t>Centre</a:t>
            </a:r>
            <a:r>
              <a:rPr lang="de-DE" sz="1800" dirty="0"/>
              <a:t> in Information, Law </a:t>
            </a:r>
            <a:r>
              <a:rPr lang="de-DE" sz="1800" dirty="0" err="1"/>
              <a:t>and</a:t>
            </a:r>
            <a:r>
              <a:rPr lang="de-DE" sz="1800" dirty="0"/>
              <a:t> Society / 35 </a:t>
            </a:r>
            <a:r>
              <a:rPr lang="de-DE" sz="1800" dirty="0" err="1"/>
              <a:t>Mykolo</a:t>
            </a:r>
            <a:r>
              <a:rPr lang="de-DE" sz="1800" dirty="0"/>
              <a:t> </a:t>
            </a:r>
            <a:r>
              <a:rPr lang="de-DE" sz="1800" dirty="0" err="1"/>
              <a:t>Romerio</a:t>
            </a:r>
            <a:r>
              <a:rPr lang="de-DE" sz="1800" dirty="0"/>
              <a:t> University, Institute </a:t>
            </a:r>
            <a:r>
              <a:rPr lang="de-DE" sz="1800" dirty="0" err="1"/>
              <a:t>of</a:t>
            </a:r>
            <a:r>
              <a:rPr lang="de-DE" sz="1800" dirty="0"/>
              <a:t> International </a:t>
            </a:r>
            <a:r>
              <a:rPr lang="de-DE" sz="1800" dirty="0" err="1"/>
              <a:t>and</a:t>
            </a:r>
            <a:r>
              <a:rPr lang="de-DE" sz="1800" dirty="0"/>
              <a:t> European Union Law / 43 INOV INESC </a:t>
            </a:r>
            <a:r>
              <a:rPr lang="de-DE" sz="1800" dirty="0" err="1" smtClean="0"/>
              <a:t>Inovação</a:t>
            </a:r>
            <a:endParaRPr lang="de-DE" sz="1800" dirty="0"/>
          </a:p>
          <a:p>
            <a:pPr lvl="1"/>
            <a:r>
              <a:rPr lang="fr-FR" sz="1800" i="1" dirty="0" smtClean="0"/>
              <a:t>11 </a:t>
            </a:r>
            <a:r>
              <a:rPr lang="fr-FR" sz="1800" i="1" dirty="0" err="1" smtClean="0"/>
              <a:t>Other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Partners</a:t>
            </a:r>
            <a:r>
              <a:rPr lang="fr-FR" sz="1800" i="1" dirty="0" smtClean="0"/>
              <a:t>: </a:t>
            </a:r>
            <a:r>
              <a:rPr lang="de-DE" sz="1800" dirty="0" smtClean="0"/>
              <a:t>all </a:t>
            </a:r>
            <a:r>
              <a:rPr lang="de-DE" sz="1800" dirty="0"/>
              <a:t>WP </a:t>
            </a:r>
            <a:r>
              <a:rPr lang="de-DE" sz="1800" dirty="0" err="1" smtClean="0"/>
              <a:t>leads</a:t>
            </a:r>
            <a:endParaRPr lang="fr-FR" sz="1800" dirty="0"/>
          </a:p>
          <a:p>
            <a:r>
              <a:rPr lang="fr-FR" sz="1800" dirty="0"/>
              <a:t>Structure (</a:t>
            </a:r>
            <a:r>
              <a:rPr lang="fr-FR" sz="1800" dirty="0" err="1"/>
              <a:t>only</a:t>
            </a:r>
            <a:r>
              <a:rPr lang="fr-FR" sz="1800" dirty="0"/>
              <a:t> </a:t>
            </a:r>
            <a:r>
              <a:rPr lang="fr-FR" sz="1800" dirty="0" err="1"/>
              <a:t>tasks</a:t>
            </a:r>
            <a:r>
              <a:rPr lang="fr-FR" sz="1800" dirty="0"/>
              <a:t> active in </a:t>
            </a:r>
            <a:r>
              <a:rPr lang="fr-FR" sz="1800" dirty="0" err="1"/>
              <a:t>Year</a:t>
            </a:r>
            <a:r>
              <a:rPr lang="fr-FR" sz="1800" dirty="0"/>
              <a:t> 1)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98159"/>
              </p:ext>
            </p:extLst>
          </p:nvPr>
        </p:nvGraphicFramePr>
        <p:xfrm>
          <a:off x="538399" y="4094910"/>
          <a:ext cx="10386424" cy="252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890">
                  <a:extLst>
                    <a:ext uri="{9D8B030D-6E8A-4147-A177-3AD203B41FA5}">
                      <a16:colId xmlns:a16="http://schemas.microsoft.com/office/drawing/2014/main" xmlns="" val="361595409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394291255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xmlns="" val="472093918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xmlns="" val="2166875207"/>
                    </a:ext>
                  </a:extLst>
                </a:gridCol>
                <a:gridCol w="3920067">
                  <a:extLst>
                    <a:ext uri="{9D8B030D-6E8A-4147-A177-3AD203B41FA5}">
                      <a16:colId xmlns:a16="http://schemas.microsoft.com/office/drawing/2014/main" xmlns="" val="1756685400"/>
                    </a:ext>
                  </a:extLst>
                </a:gridCol>
              </a:tblGrid>
              <a:tr h="3653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Title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DoA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3380392"/>
                  </a:ext>
                </a:extLst>
              </a:tr>
              <a:tr h="796221">
                <a:tc>
                  <a:txBody>
                    <a:bodyPr/>
                    <a:lstStyle/>
                    <a:p>
                      <a:r>
                        <a:rPr lang="fr-FR" sz="1600" dirty="0"/>
                        <a:t>T2.1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Identification of CCN relevant </a:t>
                      </a:r>
                      <a:r>
                        <a:rPr lang="fr-FR" sz="1600" dirty="0" err="1"/>
                        <a:t>ethical</a:t>
                      </a:r>
                      <a:r>
                        <a:rPr lang="fr-FR" sz="1600" dirty="0"/>
                        <a:t>, </a:t>
                      </a:r>
                      <a:r>
                        <a:rPr lang="fr-FR" sz="1600" dirty="0" err="1"/>
                        <a:t>legal</a:t>
                      </a:r>
                      <a:r>
                        <a:rPr lang="fr-FR" sz="1600" dirty="0"/>
                        <a:t> and </a:t>
                      </a:r>
                      <a:r>
                        <a:rPr lang="fr-FR" sz="1600" dirty="0" err="1"/>
                        <a:t>societal</a:t>
                      </a:r>
                      <a:r>
                        <a:rPr lang="fr-FR" sz="1600" dirty="0"/>
                        <a:t> aspects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Exploration of topics </a:t>
                      </a:r>
                      <a:r>
                        <a:rPr lang="fr-FR" sz="1600" dirty="0" err="1"/>
                        <a:t>that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may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be</a:t>
                      </a:r>
                      <a:r>
                        <a:rPr lang="fr-FR" sz="1600" dirty="0"/>
                        <a:t> relevant in </a:t>
                      </a:r>
                      <a:r>
                        <a:rPr lang="fr-FR" sz="1600" dirty="0" err="1"/>
                        <a:t>cybersecurity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research</a:t>
                      </a:r>
                      <a:r>
                        <a:rPr lang="fr-FR" sz="1600" dirty="0"/>
                        <a:t>; basis for </a:t>
                      </a:r>
                      <a:r>
                        <a:rPr lang="fr-FR" sz="1600" dirty="0" err="1"/>
                        <a:t>considering</a:t>
                      </a:r>
                      <a:r>
                        <a:rPr lang="fr-FR" sz="1600" dirty="0"/>
                        <a:t> more </a:t>
                      </a:r>
                      <a:r>
                        <a:rPr lang="fr-FR" sz="1600" dirty="0" err="1"/>
                        <a:t>specific</a:t>
                      </a:r>
                      <a:r>
                        <a:rPr lang="fr-FR" sz="1600" dirty="0"/>
                        <a:t> issues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3706222"/>
                  </a:ext>
                </a:extLst>
              </a:tr>
              <a:tr h="560304">
                <a:tc>
                  <a:txBody>
                    <a:bodyPr/>
                    <a:lstStyle/>
                    <a:p>
                      <a:r>
                        <a:rPr lang="fr-FR" sz="1600" dirty="0"/>
                        <a:t>T2.3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Formulation of </a:t>
                      </a:r>
                      <a:r>
                        <a:rPr lang="fr-FR" sz="1600" dirty="0" err="1"/>
                        <a:t>general</a:t>
                      </a:r>
                      <a:r>
                        <a:rPr lang="fr-FR" sz="1600" dirty="0"/>
                        <a:t> guidelines for </a:t>
                      </a:r>
                      <a:r>
                        <a:rPr lang="fr-FR" sz="1600" dirty="0" err="1"/>
                        <a:t>respon-sible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cybersecurity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research</a:t>
                      </a:r>
                      <a:r>
                        <a:rPr lang="fr-FR" sz="1600" dirty="0"/>
                        <a:t> and innovation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M7-36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Compilation of </a:t>
                      </a:r>
                      <a:r>
                        <a:rPr lang="fr-FR" sz="1600" dirty="0" err="1"/>
                        <a:t>problems</a:t>
                      </a:r>
                      <a:r>
                        <a:rPr lang="fr-FR" sz="1600" dirty="0"/>
                        <a:t>/</a:t>
                      </a:r>
                      <a:r>
                        <a:rPr lang="fr-FR" sz="1600" dirty="0" err="1"/>
                        <a:t>safeguards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from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Tasks</a:t>
                      </a:r>
                      <a:r>
                        <a:rPr lang="fr-FR" sz="1600" dirty="0"/>
                        <a:t> 2.1, 2.2 and 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0428369"/>
                  </a:ext>
                </a:extLst>
              </a:tr>
              <a:tr h="762129">
                <a:tc>
                  <a:txBody>
                    <a:bodyPr/>
                    <a:lstStyle/>
                    <a:p>
                      <a:r>
                        <a:rPr lang="fr-FR" sz="1600" dirty="0"/>
                        <a:t>T2.5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Internal</a:t>
                      </a:r>
                      <a:r>
                        <a:rPr lang="fr-FR" sz="1600" dirty="0"/>
                        <a:t> ELSA </a:t>
                      </a:r>
                      <a:r>
                        <a:rPr lang="fr-FR" sz="1600" dirty="0" err="1" smtClean="0"/>
                        <a:t>auditing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/>
                        <a:t>and supervision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M1-36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Assessment</a:t>
                      </a:r>
                      <a:r>
                        <a:rPr lang="fr-FR" sz="1600" dirty="0"/>
                        <a:t> of WP 2 </a:t>
                      </a:r>
                      <a:r>
                        <a:rPr lang="fr-FR" sz="1600" dirty="0" err="1"/>
                        <a:t>activites</a:t>
                      </a:r>
                      <a:r>
                        <a:rPr lang="fr-FR" sz="1600" dirty="0"/>
                        <a:t> (</a:t>
                      </a:r>
                      <a:r>
                        <a:rPr lang="fr-FR" sz="1600" dirty="0" err="1"/>
                        <a:t>with</a:t>
                      </a:r>
                      <a:r>
                        <a:rPr lang="fr-FR" sz="1600" dirty="0"/>
                        <a:t> an interface to </a:t>
                      </a:r>
                      <a:r>
                        <a:rPr lang="fr-FR" sz="1600" dirty="0" err="1"/>
                        <a:t>task</a:t>
                      </a:r>
                      <a:r>
                        <a:rPr lang="fr-FR" sz="1600" dirty="0"/>
                        <a:t> 1.4)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879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6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SCOPE &amp; </a:t>
            </a:r>
            <a:r>
              <a:rPr lang="fr-FR" dirty="0" smtClean="0"/>
              <a:t>Objectives</a:t>
            </a:r>
            <a:br>
              <a:rPr lang="fr-FR" dirty="0" smtClean="0"/>
            </a:br>
            <a:r>
              <a:rPr lang="fr-FR" cap="none" dirty="0" smtClean="0">
                <a:solidFill>
                  <a:schemeClr val="accent1"/>
                </a:solidFill>
              </a:rPr>
              <a:t>A full WP on </a:t>
            </a:r>
            <a:r>
              <a:rPr lang="fr-FR" cap="none" dirty="0" err="1" smtClean="0">
                <a:solidFill>
                  <a:schemeClr val="accent1"/>
                </a:solidFill>
              </a:rPr>
              <a:t>ethical</a:t>
            </a:r>
            <a:r>
              <a:rPr lang="fr-FR" cap="none" dirty="0" smtClean="0">
                <a:solidFill>
                  <a:schemeClr val="accent1"/>
                </a:solidFill>
              </a:rPr>
              <a:t>, </a:t>
            </a:r>
            <a:r>
              <a:rPr lang="fr-FR" cap="none" dirty="0" err="1" smtClean="0">
                <a:solidFill>
                  <a:schemeClr val="accent1"/>
                </a:solidFill>
              </a:rPr>
              <a:t>legal</a:t>
            </a:r>
            <a:r>
              <a:rPr lang="fr-FR" cap="none" dirty="0" smtClean="0">
                <a:solidFill>
                  <a:schemeClr val="accent1"/>
                </a:solidFill>
              </a:rPr>
              <a:t> and </a:t>
            </a:r>
            <a:r>
              <a:rPr lang="fr-FR" cap="none" dirty="0" err="1" smtClean="0">
                <a:solidFill>
                  <a:schemeClr val="accent1"/>
                </a:solidFill>
              </a:rPr>
              <a:t>societal</a:t>
            </a:r>
            <a:r>
              <a:rPr lang="fr-FR" cap="none" dirty="0" smtClean="0">
                <a:solidFill>
                  <a:schemeClr val="accent1"/>
                </a:solidFill>
              </a:rPr>
              <a:t> aspects</a:t>
            </a:r>
            <a:endParaRPr lang="fr-FR" cap="none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368000" cy="4968000"/>
          </a:xfrm>
        </p:spPr>
        <p:txBody>
          <a:bodyPr>
            <a:normAutofit/>
          </a:bodyPr>
          <a:lstStyle/>
          <a:p>
            <a:r>
              <a:rPr lang="de-DE" sz="2000" b="1" dirty="0" err="1"/>
              <a:t>Make</a:t>
            </a:r>
            <a:r>
              <a:rPr lang="de-DE" sz="2000" b="1" dirty="0"/>
              <a:t> </a:t>
            </a:r>
            <a:r>
              <a:rPr lang="de-DE" sz="2000" b="1" dirty="0" err="1"/>
              <a:t>sure</a:t>
            </a:r>
            <a:r>
              <a:rPr lang="de-DE" sz="2000" b="1" dirty="0"/>
              <a:t> </a:t>
            </a:r>
            <a:r>
              <a:rPr lang="de-DE" sz="2000" b="1" dirty="0" err="1"/>
              <a:t>that</a:t>
            </a:r>
            <a:r>
              <a:rPr lang="de-DE" sz="2000" b="1" dirty="0"/>
              <a:t> cybersecurity </a:t>
            </a:r>
            <a:r>
              <a:rPr lang="de-DE" sz="2000" b="1" dirty="0" err="1"/>
              <a:t>innovations</a:t>
            </a:r>
            <a:r>
              <a:rPr lang="de-DE" sz="2000" b="1" dirty="0"/>
              <a:t> </a:t>
            </a:r>
            <a:r>
              <a:rPr lang="de-DE" sz="2000" b="1" dirty="0" err="1"/>
              <a:t>launched</a:t>
            </a:r>
            <a:r>
              <a:rPr lang="de-DE" sz="2000" b="1" dirty="0"/>
              <a:t> </a:t>
            </a:r>
            <a:r>
              <a:rPr lang="de-DE" sz="2000" b="1" dirty="0" err="1"/>
              <a:t>by</a:t>
            </a:r>
            <a:r>
              <a:rPr lang="de-DE" sz="2000" b="1" dirty="0"/>
              <a:t> SPARTA </a:t>
            </a:r>
            <a:r>
              <a:rPr lang="de-DE" sz="2000" b="1" dirty="0" err="1"/>
              <a:t>are</a:t>
            </a:r>
            <a:r>
              <a:rPr lang="de-DE" sz="2000" b="1" dirty="0"/>
              <a:t> </a:t>
            </a:r>
            <a:r>
              <a:rPr lang="de-DE" sz="2000" b="1" dirty="0" err="1"/>
              <a:t>ethically</a:t>
            </a:r>
            <a:r>
              <a:rPr lang="de-DE" sz="2000" b="1" dirty="0"/>
              <a:t> </a:t>
            </a:r>
            <a:r>
              <a:rPr lang="de-DE" sz="2000" b="1" dirty="0" err="1"/>
              <a:t>sound</a:t>
            </a:r>
            <a:r>
              <a:rPr lang="de-DE" sz="2000" b="1" dirty="0"/>
              <a:t>, </a:t>
            </a:r>
            <a:r>
              <a:rPr lang="de-DE" sz="2000" b="1" dirty="0" err="1"/>
              <a:t>socially</a:t>
            </a:r>
            <a:r>
              <a:rPr lang="de-DE" sz="2000" b="1" dirty="0"/>
              <a:t> </a:t>
            </a:r>
            <a:r>
              <a:rPr lang="de-DE" sz="2000" b="1" dirty="0" err="1"/>
              <a:t>acceptable</a:t>
            </a:r>
            <a:r>
              <a:rPr lang="de-DE" sz="2000" b="1" dirty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compliant</a:t>
            </a:r>
            <a:r>
              <a:rPr lang="de-DE" sz="2000" b="1" dirty="0" smtClean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  <a:r>
              <a:rPr lang="de-DE" sz="2000" b="1" dirty="0" err="1" smtClean="0"/>
              <a:t>applicable</a:t>
            </a:r>
            <a:r>
              <a:rPr lang="de-DE" sz="2000" b="1" dirty="0"/>
              <a:t> </a:t>
            </a:r>
            <a:r>
              <a:rPr lang="de-DE" sz="2000" b="1" dirty="0" err="1" smtClean="0"/>
              <a:t>laws</a:t>
            </a:r>
            <a:r>
              <a:rPr lang="de-DE" sz="2000" b="1" dirty="0" smtClean="0"/>
              <a:t> </a:t>
            </a:r>
            <a:r>
              <a:rPr lang="de-DE" sz="2000" b="1" dirty="0"/>
              <a:t>(</a:t>
            </a:r>
            <a:r>
              <a:rPr lang="de-DE" sz="2000" b="1" dirty="0" err="1"/>
              <a:t>tasks</a:t>
            </a:r>
            <a:r>
              <a:rPr lang="de-DE" sz="2000" b="1" dirty="0"/>
              <a:t> 2.1 – 2.4)</a:t>
            </a:r>
          </a:p>
          <a:p>
            <a:pPr lvl="1"/>
            <a:r>
              <a:rPr lang="de-DE" sz="2000" b="1" dirty="0" err="1"/>
              <a:t>Identify</a:t>
            </a:r>
            <a:r>
              <a:rPr lang="de-DE" sz="2000" b="1" dirty="0"/>
              <a:t> </a:t>
            </a:r>
            <a:r>
              <a:rPr lang="de-DE" sz="2000" b="1" dirty="0" err="1" smtClean="0"/>
              <a:t>isssues</a:t>
            </a:r>
            <a:r>
              <a:rPr lang="de-DE" sz="2000" b="1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/>
              <a:t>r</a:t>
            </a:r>
            <a:r>
              <a:rPr lang="de-DE" sz="2000" dirty="0" err="1" smtClean="0"/>
              <a:t>aise</a:t>
            </a:r>
            <a:r>
              <a:rPr lang="de-DE" sz="2000" dirty="0" smtClean="0"/>
              <a:t> </a:t>
            </a:r>
            <a:r>
              <a:rPr lang="de-DE" sz="2000" dirty="0" err="1" smtClean="0"/>
              <a:t>awareness</a:t>
            </a:r>
            <a:r>
              <a:rPr lang="de-DE" sz="2000" dirty="0" smtClean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relevance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ELSA in </a:t>
            </a:r>
            <a:r>
              <a:rPr lang="de-DE" sz="2000" dirty="0" err="1"/>
              <a:t>the</a:t>
            </a:r>
            <a:r>
              <a:rPr lang="de-DE" sz="2000" dirty="0"/>
              <a:t> cybersecurity </a:t>
            </a:r>
            <a:r>
              <a:rPr lang="de-DE" sz="2000" dirty="0" err="1"/>
              <a:t>context</a:t>
            </a:r>
            <a:r>
              <a:rPr lang="de-DE" sz="2000" dirty="0"/>
              <a:t> </a:t>
            </a:r>
            <a:r>
              <a:rPr lang="de-DE" sz="2000" dirty="0" err="1"/>
              <a:t>among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members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SPARTA </a:t>
            </a:r>
            <a:r>
              <a:rPr lang="de-DE" sz="2000" dirty="0" err="1" smtClean="0"/>
              <a:t>consortium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/>
              <a:t>task</a:t>
            </a:r>
            <a:r>
              <a:rPr lang="de-DE" sz="2000" dirty="0"/>
              <a:t> </a:t>
            </a:r>
            <a:r>
              <a:rPr lang="de-DE" sz="2000" dirty="0" smtClean="0"/>
              <a:t>2.1</a:t>
            </a:r>
            <a:r>
              <a:rPr lang="de-DE" sz="2000" dirty="0"/>
              <a:t> </a:t>
            </a:r>
            <a:r>
              <a:rPr lang="mr-IN" sz="2000" dirty="0" smtClean="0"/>
              <a:t>–</a:t>
            </a:r>
            <a:r>
              <a:rPr lang="de-DE" sz="2000" dirty="0" smtClean="0"/>
              <a:t> </a:t>
            </a:r>
            <a:r>
              <a:rPr lang="de-DE" sz="2000" dirty="0" err="1" smtClean="0"/>
              <a:t>finished</a:t>
            </a:r>
            <a:r>
              <a:rPr lang="de-DE" sz="2000" dirty="0" smtClean="0"/>
              <a:t>)</a:t>
            </a:r>
            <a:endParaRPr lang="de-DE" sz="2000" dirty="0"/>
          </a:p>
          <a:p>
            <a:pPr lvl="1"/>
            <a:r>
              <a:rPr lang="de-DE" sz="2000" b="1" dirty="0" err="1"/>
              <a:t>Assess</a:t>
            </a:r>
            <a:r>
              <a:rPr lang="de-DE" sz="2000" b="1" dirty="0"/>
              <a:t> </a:t>
            </a:r>
            <a:r>
              <a:rPr lang="de-DE" sz="2000" b="1" dirty="0" err="1" smtClean="0"/>
              <a:t>implications</a:t>
            </a:r>
            <a:r>
              <a:rPr lang="de-DE" sz="2000" b="1" dirty="0"/>
              <a:t> </a:t>
            </a:r>
            <a:r>
              <a:rPr lang="de-DE" sz="2000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dirty="0" smtClean="0"/>
              <a:t>cybersecurity </a:t>
            </a:r>
            <a:r>
              <a:rPr lang="de-DE" sz="2000" dirty="0" err="1"/>
              <a:t>innovations</a:t>
            </a:r>
            <a:r>
              <a:rPr lang="de-DE" sz="2000" dirty="0"/>
              <a:t> </a:t>
            </a:r>
            <a:r>
              <a:rPr lang="de-DE" sz="2000" dirty="0" err="1"/>
              <a:t>launched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SPARTA </a:t>
            </a:r>
            <a:r>
              <a:rPr lang="de-DE" sz="2000" dirty="0" smtClean="0"/>
              <a:t>(</a:t>
            </a:r>
            <a:r>
              <a:rPr lang="de-DE" sz="2000" dirty="0" err="1"/>
              <a:t>task</a:t>
            </a:r>
            <a:r>
              <a:rPr lang="de-DE" sz="2000" dirty="0"/>
              <a:t> </a:t>
            </a:r>
            <a:r>
              <a:rPr lang="de-DE" sz="2000" dirty="0" smtClean="0"/>
              <a:t>2.2 </a:t>
            </a:r>
            <a:r>
              <a:rPr lang="mr-IN" sz="2000" dirty="0" smtClean="0"/>
              <a:t>–</a:t>
            </a:r>
            <a:r>
              <a:rPr lang="de-DE" sz="2000" dirty="0" smtClean="0"/>
              <a:t> </a:t>
            </a:r>
            <a:r>
              <a:rPr lang="de-DE" sz="2000" dirty="0" err="1" smtClean="0"/>
              <a:t>ongoing</a:t>
            </a:r>
            <a:r>
              <a:rPr lang="de-DE" sz="2000" dirty="0" smtClean="0"/>
              <a:t>)</a:t>
            </a:r>
            <a:endParaRPr lang="de-DE" sz="2000" dirty="0"/>
          </a:p>
          <a:p>
            <a:pPr lvl="1"/>
            <a:r>
              <a:rPr lang="de-DE" sz="2000" b="1" dirty="0" err="1"/>
              <a:t>Develop</a:t>
            </a:r>
            <a:r>
              <a:rPr lang="de-DE" sz="2000" b="1" dirty="0"/>
              <a:t> </a:t>
            </a:r>
            <a:r>
              <a:rPr lang="de-DE" sz="2000" b="1" dirty="0" err="1"/>
              <a:t>safeguards</a:t>
            </a:r>
            <a:r>
              <a:rPr lang="de-DE" sz="2000" b="1" dirty="0"/>
              <a:t>: </a:t>
            </a:r>
            <a:r>
              <a:rPr lang="de-DE" sz="2000" dirty="0" err="1" smtClean="0"/>
              <a:t>Suggest</a:t>
            </a:r>
            <a:r>
              <a:rPr lang="de-DE" sz="2000" b="1" dirty="0" smtClean="0"/>
              <a:t> </a:t>
            </a:r>
            <a:r>
              <a:rPr lang="de-DE" sz="2000" dirty="0" err="1" smtClean="0"/>
              <a:t>measures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/>
              <a:t>avoid</a:t>
            </a:r>
            <a:r>
              <a:rPr lang="de-DE" sz="2000" dirty="0"/>
              <a:t> </a:t>
            </a:r>
            <a:r>
              <a:rPr lang="de-DE" sz="2000" dirty="0" err="1"/>
              <a:t>serious</a:t>
            </a:r>
            <a:r>
              <a:rPr lang="de-DE" sz="2000" dirty="0"/>
              <a:t> negative </a:t>
            </a:r>
            <a:r>
              <a:rPr lang="de-DE" sz="2000" dirty="0" err="1"/>
              <a:t>implications</a:t>
            </a:r>
            <a:r>
              <a:rPr lang="de-DE" sz="2000" dirty="0"/>
              <a:t> </a:t>
            </a:r>
            <a:r>
              <a:rPr lang="de-DE" sz="2000" dirty="0" err="1"/>
              <a:t>resulting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cybersecurity </a:t>
            </a:r>
            <a:r>
              <a:rPr lang="de-DE" sz="2000" dirty="0" err="1"/>
              <a:t>innovations</a:t>
            </a:r>
            <a:r>
              <a:rPr lang="de-DE" sz="2000" dirty="0"/>
              <a:t> </a:t>
            </a:r>
            <a:r>
              <a:rPr lang="de-DE" sz="2000" dirty="0" err="1"/>
              <a:t>launched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SPARTA  (</a:t>
            </a:r>
            <a:r>
              <a:rPr lang="de-DE" sz="2000" dirty="0" err="1"/>
              <a:t>task</a:t>
            </a:r>
            <a:r>
              <a:rPr lang="de-DE" sz="2000" dirty="0"/>
              <a:t> </a:t>
            </a:r>
            <a:r>
              <a:rPr lang="de-DE" sz="2000" dirty="0" smtClean="0"/>
              <a:t>2.4 </a:t>
            </a:r>
            <a:r>
              <a:rPr lang="mr-IN" sz="2000" dirty="0" smtClean="0"/>
              <a:t>–</a:t>
            </a:r>
            <a:r>
              <a:rPr lang="de-DE" sz="2000" dirty="0" smtClean="0"/>
              <a:t> not </a:t>
            </a:r>
            <a:r>
              <a:rPr lang="de-DE" sz="2000" dirty="0" err="1" smtClean="0"/>
              <a:t>started</a:t>
            </a:r>
            <a:r>
              <a:rPr lang="de-DE" sz="2000" dirty="0" smtClean="0"/>
              <a:t>)</a:t>
            </a:r>
            <a:endParaRPr lang="de-DE" sz="2000" dirty="0"/>
          </a:p>
          <a:p>
            <a:pPr lvl="1"/>
            <a:endParaRPr lang="de-DE" sz="1800" dirty="0"/>
          </a:p>
          <a:p>
            <a:r>
              <a:rPr lang="de-DE" sz="2000" b="1" dirty="0">
                <a:solidFill>
                  <a:srgbClr val="000000"/>
                </a:solidFill>
              </a:rPr>
              <a:t>ELSA </a:t>
            </a:r>
            <a:r>
              <a:rPr lang="de-DE" sz="2000" b="1" dirty="0" err="1">
                <a:solidFill>
                  <a:srgbClr val="000000"/>
                </a:solidFill>
              </a:rPr>
              <a:t>auditing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and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supervision</a:t>
            </a:r>
            <a:r>
              <a:rPr lang="de-DE" sz="2000" b="1" dirty="0">
                <a:solidFill>
                  <a:srgbClr val="000000"/>
                </a:solidFill>
              </a:rPr>
              <a:t> (</a:t>
            </a:r>
            <a:r>
              <a:rPr lang="de-DE" sz="2000" b="1" dirty="0" err="1">
                <a:solidFill>
                  <a:srgbClr val="000000"/>
                </a:solidFill>
              </a:rPr>
              <a:t>task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2.5 - </a:t>
            </a:r>
            <a:r>
              <a:rPr lang="de-DE" sz="2000" b="1" dirty="0" err="1" smtClean="0">
                <a:solidFill>
                  <a:srgbClr val="000000"/>
                </a:solidFill>
              </a:rPr>
              <a:t>ongoing</a:t>
            </a:r>
            <a:r>
              <a:rPr lang="de-DE" sz="2000" b="1" dirty="0" smtClean="0">
                <a:solidFill>
                  <a:srgbClr val="000000"/>
                </a:solidFill>
              </a:rPr>
              <a:t>)</a:t>
            </a:r>
            <a:endParaRPr lang="de-DE" sz="2000" b="1" dirty="0">
              <a:solidFill>
                <a:srgbClr val="000000"/>
              </a:solidFill>
            </a:endParaRPr>
          </a:p>
          <a:p>
            <a:pPr lvl="1"/>
            <a:r>
              <a:rPr lang="de-DE" sz="2000" dirty="0" err="1" smtClean="0">
                <a:solidFill>
                  <a:srgbClr val="000000"/>
                </a:solidFill>
              </a:rPr>
              <a:t>have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programs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taken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into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account</a:t>
            </a:r>
            <a:r>
              <a:rPr lang="de-DE" sz="2000" dirty="0">
                <a:solidFill>
                  <a:srgbClr val="000000"/>
                </a:solidFill>
              </a:rPr>
              <a:t> ELSA </a:t>
            </a:r>
            <a:r>
              <a:rPr lang="de-DE" sz="2000" dirty="0" err="1">
                <a:solidFill>
                  <a:srgbClr val="000000"/>
                </a:solidFill>
              </a:rPr>
              <a:t>that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have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been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raised</a:t>
            </a:r>
            <a:r>
              <a:rPr lang="de-DE" sz="2000" dirty="0">
                <a:solidFill>
                  <a:srgbClr val="000000"/>
                </a:solidFill>
              </a:rPr>
              <a:t>? </a:t>
            </a:r>
            <a:r>
              <a:rPr lang="de-DE" sz="2000" dirty="0" err="1">
                <a:solidFill>
                  <a:srgbClr val="000000"/>
                </a:solidFill>
              </a:rPr>
              <a:t>Justification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for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specific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solutions</a:t>
            </a:r>
            <a:r>
              <a:rPr lang="de-DE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0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–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&amp; </a:t>
            </a:r>
            <a:r>
              <a:rPr lang="fr-FR" dirty="0" err="1"/>
              <a:t>Achievements</a:t>
            </a:r>
            <a:r>
              <a:rPr lang="fr-FR" dirty="0"/>
              <a:t/>
            </a:r>
            <a:br>
              <a:rPr lang="fr-FR" dirty="0"/>
            </a:br>
            <a:r>
              <a:rPr lang="fr-FR" cap="none" dirty="0" err="1">
                <a:solidFill>
                  <a:schemeClr val="accent1"/>
                </a:solidFill>
              </a:rPr>
              <a:t>Achievements</a:t>
            </a:r>
            <a:r>
              <a:rPr lang="fr-FR" cap="none" dirty="0">
                <a:solidFill>
                  <a:schemeClr val="accent1"/>
                </a:solidFill>
              </a:rPr>
              <a:t> – </a:t>
            </a:r>
            <a:r>
              <a:rPr lang="fr-FR" cap="none" dirty="0" err="1">
                <a:solidFill>
                  <a:schemeClr val="accent1"/>
                </a:solidFill>
              </a:rPr>
              <a:t>Ethical</a:t>
            </a:r>
            <a:r>
              <a:rPr lang="fr-FR" cap="none" dirty="0">
                <a:solidFill>
                  <a:schemeClr val="accent1"/>
                </a:solidFill>
              </a:rPr>
              <a:t>, </a:t>
            </a:r>
            <a:r>
              <a:rPr lang="fr-FR" cap="none" dirty="0" err="1">
                <a:solidFill>
                  <a:schemeClr val="accent1"/>
                </a:solidFill>
              </a:rPr>
              <a:t>legal</a:t>
            </a:r>
            <a:r>
              <a:rPr lang="fr-FR" cap="none" dirty="0">
                <a:solidFill>
                  <a:schemeClr val="accent1"/>
                </a:solidFill>
              </a:rPr>
              <a:t> and </a:t>
            </a:r>
            <a:r>
              <a:rPr lang="fr-FR" cap="none" dirty="0" err="1">
                <a:solidFill>
                  <a:schemeClr val="accent1"/>
                </a:solidFill>
              </a:rPr>
              <a:t>societal</a:t>
            </a:r>
            <a:r>
              <a:rPr lang="fr-FR" cap="none" dirty="0">
                <a:solidFill>
                  <a:schemeClr val="accent1"/>
                </a:solidFill>
              </a:rPr>
              <a:t> issues (1)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Wide </a:t>
            </a:r>
            <a:r>
              <a:rPr lang="de-DE" b="1" dirty="0" err="1"/>
              <a:t>range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socio-technical</a:t>
            </a:r>
            <a:r>
              <a:rPr lang="de-DE" b="1" dirty="0"/>
              <a:t> in cybersecurity </a:t>
            </a:r>
            <a:r>
              <a:rPr lang="de-DE" b="1" dirty="0" err="1"/>
              <a:t>research</a:t>
            </a:r>
            <a:r>
              <a:rPr lang="de-DE" b="1" dirty="0"/>
              <a:t> </a:t>
            </a:r>
            <a:r>
              <a:rPr lang="de-DE" b="1" dirty="0" err="1" smtClean="0"/>
              <a:t>touched</a:t>
            </a:r>
            <a:r>
              <a:rPr lang="de-DE" b="1" dirty="0" smtClean="0"/>
              <a:t>  // SORTING OURT TERMS</a:t>
            </a:r>
            <a:endParaRPr lang="de-DE" b="1" dirty="0"/>
          </a:p>
          <a:p>
            <a:pPr lvl="1"/>
            <a:r>
              <a:rPr lang="en-US" i="1" dirty="0" smtClean="0"/>
              <a:t>Mainly from ECHR (1950) and CFREU(2000/09): </a:t>
            </a:r>
            <a:r>
              <a:rPr lang="en-US" dirty="0" smtClean="0"/>
              <a:t>Autonomy </a:t>
            </a:r>
            <a:r>
              <a:rPr lang="en-US" dirty="0"/>
              <a:t>– Beneficence – Dignity – Equality – Fairness –  Freedom –  Justice – Non-discrimination</a:t>
            </a:r>
            <a:r>
              <a:rPr lang="de-DE" dirty="0"/>
              <a:t> – </a:t>
            </a:r>
            <a:r>
              <a:rPr lang="en-US" dirty="0"/>
              <a:t>Privacy – Responsibility – Rule of law</a:t>
            </a:r>
            <a:r>
              <a:rPr lang="de-DE" dirty="0"/>
              <a:t> – Security –  </a:t>
            </a:r>
            <a:r>
              <a:rPr lang="en-US" dirty="0" smtClean="0"/>
              <a:t>Solidarity</a:t>
            </a:r>
            <a:r>
              <a:rPr lang="de-DE" dirty="0"/>
              <a:t> </a:t>
            </a:r>
            <a:r>
              <a:rPr lang="de-DE" dirty="0" smtClean="0"/>
              <a:t>…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Protection Goals: </a:t>
            </a:r>
            <a:r>
              <a:rPr lang="en-US" dirty="0"/>
              <a:t>Availability – Confidentiality – Integrity – Intervenability – Transparency – </a:t>
            </a:r>
            <a:r>
              <a:rPr lang="en-US" dirty="0" err="1"/>
              <a:t>Unlinkability</a:t>
            </a:r>
            <a:r>
              <a:rPr lang="en-US" dirty="0"/>
              <a:t> </a:t>
            </a:r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1" dirty="0" err="1"/>
              <a:t>Four</a:t>
            </a:r>
            <a:r>
              <a:rPr lang="de-DE" b="1" dirty="0"/>
              <a:t> </a:t>
            </a:r>
            <a:r>
              <a:rPr lang="de-DE" b="1" dirty="0" err="1"/>
              <a:t>broader</a:t>
            </a:r>
            <a:r>
              <a:rPr lang="de-DE" b="1" dirty="0"/>
              <a:t> </a:t>
            </a:r>
            <a:r>
              <a:rPr lang="de-DE" b="1" dirty="0" err="1"/>
              <a:t>value</a:t>
            </a:r>
            <a:r>
              <a:rPr lang="de-DE" b="1" dirty="0"/>
              <a:t> </a:t>
            </a:r>
            <a:r>
              <a:rPr lang="de-DE" b="1" dirty="0" err="1"/>
              <a:t>clusters</a:t>
            </a:r>
            <a:r>
              <a:rPr lang="de-DE" b="1" dirty="0"/>
              <a:t> </a:t>
            </a:r>
          </a:p>
          <a:p>
            <a:pPr lvl="1"/>
            <a:r>
              <a:rPr lang="de-DE" b="1" dirty="0"/>
              <a:t>Security </a:t>
            </a:r>
            <a:r>
              <a:rPr lang="de-DE" dirty="0"/>
              <a:t>(</a:t>
            </a:r>
            <a:r>
              <a:rPr lang="de-DE" dirty="0" err="1"/>
              <a:t>objective</a:t>
            </a:r>
            <a:r>
              <a:rPr lang="de-DE" dirty="0"/>
              <a:t> vs. </a:t>
            </a:r>
            <a:r>
              <a:rPr lang="de-DE" dirty="0" err="1"/>
              <a:t>perceived</a:t>
            </a:r>
            <a:r>
              <a:rPr lang="de-DE" dirty="0"/>
              <a:t>; individual vs. </a:t>
            </a:r>
            <a:r>
              <a:rPr lang="de-DE" dirty="0" err="1"/>
              <a:t>collective</a:t>
            </a:r>
            <a:r>
              <a:rPr lang="de-DE" dirty="0"/>
              <a:t>; international vs. national vs. </a:t>
            </a:r>
            <a:r>
              <a:rPr lang="de-DE" dirty="0" err="1"/>
              <a:t>societal</a:t>
            </a:r>
            <a:r>
              <a:rPr lang="de-DE" dirty="0"/>
              <a:t> vs. </a:t>
            </a:r>
            <a:r>
              <a:rPr lang="de-DE" dirty="0" err="1"/>
              <a:t>corporate</a:t>
            </a:r>
            <a:r>
              <a:rPr lang="de-DE" dirty="0"/>
              <a:t>)</a:t>
            </a:r>
          </a:p>
          <a:p>
            <a:pPr lvl="1"/>
            <a:r>
              <a:rPr lang="de-DE" b="1" dirty="0"/>
              <a:t>Privacy </a:t>
            </a:r>
            <a:r>
              <a:rPr lang="de-DE" dirty="0"/>
              <a:t>(</a:t>
            </a:r>
            <a:r>
              <a:rPr lang="de-DE" dirty="0" err="1"/>
              <a:t>privacy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, </a:t>
            </a: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, </a:t>
            </a:r>
            <a:r>
              <a:rPr lang="de-DE" dirty="0" err="1"/>
              <a:t>communication</a:t>
            </a:r>
            <a:r>
              <a:rPr lang="de-DE" dirty="0"/>
              <a:t>, </a:t>
            </a:r>
            <a:r>
              <a:rPr lang="de-DE" dirty="0" err="1"/>
              <a:t>thought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feeling</a:t>
            </a:r>
            <a:r>
              <a:rPr lang="de-DE" dirty="0"/>
              <a:t>, </a:t>
            </a:r>
            <a:r>
              <a:rPr lang="de-DE" dirty="0" err="1"/>
              <a:t>location</a:t>
            </a:r>
            <a:r>
              <a:rPr lang="de-DE" dirty="0"/>
              <a:t>, </a:t>
            </a:r>
            <a:r>
              <a:rPr lang="de-DE" dirty="0" err="1"/>
              <a:t>association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many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related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</a:t>
            </a:r>
            <a:r>
              <a:rPr lang="de-DE" dirty="0">
                <a:sym typeface="Wingdings" pitchFamily="2" charset="2"/>
              </a:rPr>
              <a:t>)</a:t>
            </a:r>
            <a:endParaRPr lang="de-DE" dirty="0"/>
          </a:p>
          <a:p>
            <a:pPr lvl="1"/>
            <a:r>
              <a:rPr lang="de-DE" b="1" dirty="0"/>
              <a:t>Fairness (</a:t>
            </a:r>
            <a:r>
              <a:rPr lang="en-GB" dirty="0"/>
              <a:t>justice, equality, accessibility, non-discrimination, freedom from bias, democracy, protection of civil liberties )</a:t>
            </a:r>
            <a:endParaRPr lang="de-DE" b="1" dirty="0"/>
          </a:p>
          <a:p>
            <a:pPr lvl="1"/>
            <a:r>
              <a:rPr lang="de-DE" b="1" dirty="0" err="1"/>
              <a:t>Accountability</a:t>
            </a:r>
            <a:r>
              <a:rPr lang="de-DE" b="1" dirty="0"/>
              <a:t> (</a:t>
            </a:r>
            <a:r>
              <a:rPr lang="en-GB" dirty="0"/>
              <a:t>transparency, openness, </a:t>
            </a:r>
            <a:r>
              <a:rPr lang="en-GB" dirty="0" err="1"/>
              <a:t>explainability</a:t>
            </a:r>
            <a:r>
              <a:rPr lang="en-GB" dirty="0"/>
              <a:t>)</a:t>
            </a:r>
            <a:endParaRPr lang="de-DE" b="1" dirty="0"/>
          </a:p>
          <a:p>
            <a:r>
              <a:rPr lang="de-DE" b="1" dirty="0" smtClean="0"/>
              <a:t>Interaction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 smtClean="0"/>
              <a:t>values</a:t>
            </a:r>
            <a:endParaRPr lang="de-DE" b="1" dirty="0"/>
          </a:p>
          <a:p>
            <a:pPr lvl="1"/>
            <a:r>
              <a:rPr lang="de-DE" b="1" dirty="0" err="1" smtClean="0"/>
              <a:t>Effects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ambiguous</a:t>
            </a:r>
            <a:r>
              <a:rPr lang="de-DE" b="1" dirty="0" smtClean="0"/>
              <a:t> </a:t>
            </a:r>
          </a:p>
          <a:p>
            <a:pPr lvl="1"/>
            <a:r>
              <a:rPr lang="de-DE" b="1" dirty="0" smtClean="0"/>
              <a:t>Values </a:t>
            </a:r>
            <a:r>
              <a:rPr lang="de-DE" b="1" dirty="0" err="1"/>
              <a:t>may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compatible</a:t>
            </a:r>
            <a:r>
              <a:rPr lang="de-DE" b="1" dirty="0"/>
              <a:t> but also in </a:t>
            </a:r>
            <a:r>
              <a:rPr lang="de-DE" b="1" dirty="0" err="1"/>
              <a:t>conflict</a:t>
            </a:r>
            <a:r>
              <a:rPr lang="de-DE" b="1" dirty="0"/>
              <a:t>, e.g. Privacy vs. Security</a:t>
            </a:r>
          </a:p>
          <a:p>
            <a:pPr lvl="2"/>
            <a:r>
              <a:rPr lang="de-DE" dirty="0"/>
              <a:t>Security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privacy</a:t>
            </a:r>
            <a:r>
              <a:rPr lang="de-DE" dirty="0"/>
              <a:t>	</a:t>
            </a:r>
            <a:r>
              <a:rPr lang="de-DE" dirty="0">
                <a:solidFill>
                  <a:schemeClr val="accent4"/>
                </a:solidFill>
              </a:rPr>
              <a:t>►</a:t>
            </a:r>
            <a:r>
              <a:rPr lang="de-DE" dirty="0"/>
              <a:t> Privacy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  <a:p>
            <a:pPr lvl="2"/>
            <a:r>
              <a:rPr lang="de-DE" dirty="0"/>
              <a:t>Security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endanger</a:t>
            </a:r>
            <a:r>
              <a:rPr lang="de-DE" dirty="0"/>
              <a:t> </a:t>
            </a:r>
            <a:r>
              <a:rPr lang="de-DE" dirty="0" err="1"/>
              <a:t>privacy</a:t>
            </a:r>
            <a:r>
              <a:rPr lang="de-DE" dirty="0"/>
              <a:t>	</a:t>
            </a:r>
            <a:r>
              <a:rPr lang="de-DE" dirty="0">
                <a:solidFill>
                  <a:schemeClr val="accent4"/>
                </a:solidFill>
              </a:rPr>
              <a:t>►</a:t>
            </a:r>
            <a:r>
              <a:rPr lang="de-DE" dirty="0"/>
              <a:t> Privacy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endanger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  <a:p>
            <a:pPr lvl="1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440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–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&amp; </a:t>
            </a:r>
            <a:r>
              <a:rPr lang="fr-FR" dirty="0" err="1"/>
              <a:t>Achievements</a:t>
            </a:r>
            <a:r>
              <a:rPr lang="fr-FR" dirty="0"/>
              <a:t/>
            </a:r>
            <a:br>
              <a:rPr lang="fr-FR" dirty="0"/>
            </a:br>
            <a:r>
              <a:rPr lang="fr-FR" cap="none" dirty="0" err="1">
                <a:solidFill>
                  <a:schemeClr val="accent1"/>
                </a:solidFill>
              </a:rPr>
              <a:t>Achievements</a:t>
            </a:r>
            <a:r>
              <a:rPr lang="fr-FR" cap="none" dirty="0">
                <a:solidFill>
                  <a:schemeClr val="accent1"/>
                </a:solidFill>
              </a:rPr>
              <a:t> – </a:t>
            </a:r>
            <a:r>
              <a:rPr lang="fr-FR" cap="none" dirty="0" err="1">
                <a:solidFill>
                  <a:schemeClr val="accent1"/>
                </a:solidFill>
              </a:rPr>
              <a:t>Ethical</a:t>
            </a:r>
            <a:r>
              <a:rPr lang="fr-FR" cap="none" dirty="0">
                <a:solidFill>
                  <a:schemeClr val="accent1"/>
                </a:solidFill>
              </a:rPr>
              <a:t>, </a:t>
            </a:r>
            <a:r>
              <a:rPr lang="fr-FR" cap="none" dirty="0" err="1">
                <a:solidFill>
                  <a:schemeClr val="accent1"/>
                </a:solidFill>
              </a:rPr>
              <a:t>legal</a:t>
            </a:r>
            <a:r>
              <a:rPr lang="fr-FR" cap="none" dirty="0">
                <a:solidFill>
                  <a:schemeClr val="accent1"/>
                </a:solidFill>
              </a:rPr>
              <a:t> and </a:t>
            </a:r>
            <a:r>
              <a:rPr lang="fr-FR" cap="none" dirty="0" err="1">
                <a:solidFill>
                  <a:schemeClr val="accent1"/>
                </a:solidFill>
              </a:rPr>
              <a:t>societal</a:t>
            </a:r>
            <a:r>
              <a:rPr lang="fr-FR" cap="none" dirty="0">
                <a:solidFill>
                  <a:schemeClr val="accent1"/>
                </a:solidFill>
              </a:rPr>
              <a:t> issues (2)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de-DE" sz="1800" b="1" dirty="0"/>
              <a:t>Cybersecurity: </a:t>
            </a:r>
            <a:r>
              <a:rPr lang="en-GB" sz="1800" b="1" dirty="0"/>
              <a:t>objectives</a:t>
            </a:r>
          </a:p>
          <a:p>
            <a:pPr lvl="2"/>
            <a:r>
              <a:rPr lang="en-GB" sz="1600" dirty="0"/>
              <a:t>Safeguarding </a:t>
            </a:r>
            <a:r>
              <a:rPr lang="en-GB" sz="1600" i="1" dirty="0"/>
              <a:t>fundamental </a:t>
            </a:r>
            <a:r>
              <a:rPr lang="en-GB" sz="1600" i="1" dirty="0" smtClean="0"/>
              <a:t>rights </a:t>
            </a:r>
            <a:r>
              <a:rPr lang="en-GB" sz="1600" dirty="0" smtClean="0"/>
              <a:t>as laid out in “</a:t>
            </a:r>
            <a:r>
              <a:rPr lang="en-GB" sz="1600" dirty="0"/>
              <a:t>Cybersecurity Strategy of the European Union: An Open, Safe and Secure Cyberspace” (EC, 2013)</a:t>
            </a:r>
          </a:p>
          <a:p>
            <a:pPr lvl="2"/>
            <a:r>
              <a:rPr lang="en-GB" sz="1600" dirty="0"/>
              <a:t>Security </a:t>
            </a:r>
            <a:r>
              <a:rPr lang="en-GB" sz="1600" dirty="0" smtClean="0"/>
              <a:t>requirements</a:t>
            </a:r>
            <a:r>
              <a:rPr lang="en-GB" sz="1600" dirty="0"/>
              <a:t> </a:t>
            </a:r>
            <a:r>
              <a:rPr lang="en-GB" sz="1600" dirty="0" smtClean="0"/>
              <a:t>when </a:t>
            </a:r>
            <a:r>
              <a:rPr lang="en-GB" sz="1600" dirty="0" smtClean="0"/>
              <a:t>personal </a:t>
            </a:r>
            <a:r>
              <a:rPr lang="en-GB" sz="1600" dirty="0" smtClean="0"/>
              <a:t>information is at stake: Protection goals – Confidentiality</a:t>
            </a:r>
            <a:r>
              <a:rPr lang="en-GB" sz="1600" dirty="0"/>
              <a:t>, Integrity, </a:t>
            </a:r>
            <a:r>
              <a:rPr lang="en-GB" sz="1600" dirty="0" smtClean="0"/>
              <a:t>Availability, …</a:t>
            </a:r>
            <a:endParaRPr lang="de-DE" sz="1600" b="1" dirty="0"/>
          </a:p>
          <a:p>
            <a:r>
              <a:rPr lang="de-DE" sz="1800" b="1" dirty="0"/>
              <a:t>Core </a:t>
            </a:r>
            <a:r>
              <a:rPr lang="en-GB" sz="1800" b="1" dirty="0"/>
              <a:t>principle in the </a:t>
            </a:r>
            <a:r>
              <a:rPr lang="en-GB" sz="1800" b="1" dirty="0" smtClean="0"/>
              <a:t>law </a:t>
            </a:r>
            <a:r>
              <a:rPr lang="mr-IN" sz="1800" b="1" dirty="0" smtClean="0"/>
              <a:t>–</a:t>
            </a:r>
            <a:r>
              <a:rPr lang="en-GB" sz="1800" b="1" dirty="0" smtClean="0"/>
              <a:t> and in SPARTA: </a:t>
            </a:r>
            <a:r>
              <a:rPr lang="en-GB" sz="1800" b="1" dirty="0"/>
              <a:t>the risk-based approach/risk management </a:t>
            </a:r>
          </a:p>
          <a:p>
            <a:pPr lvl="2"/>
            <a:r>
              <a:rPr lang="en-GB" sz="1600" dirty="0"/>
              <a:t>Adoption of technical and organisational measures (</a:t>
            </a:r>
            <a:r>
              <a:rPr lang="en-GB" sz="1600" dirty="0" smtClean="0"/>
              <a:t>“by </a:t>
            </a:r>
            <a:r>
              <a:rPr lang="en-GB" sz="1600" dirty="0"/>
              <a:t>design” concept)</a:t>
            </a:r>
          </a:p>
          <a:p>
            <a:pPr lvl="2"/>
            <a:r>
              <a:rPr lang="en-GB" sz="1600" dirty="0"/>
              <a:t>An appropriate level of security depending on the risks and the state of the </a:t>
            </a:r>
            <a:r>
              <a:rPr lang="en-GB" sz="1600" dirty="0" smtClean="0"/>
              <a:t>art </a:t>
            </a:r>
            <a:endParaRPr lang="de-DE" sz="1600" dirty="0"/>
          </a:p>
          <a:p>
            <a:r>
              <a:rPr lang="en-GB" sz="1800" b="1" dirty="0"/>
              <a:t>Cybersecurity and personal data: </a:t>
            </a:r>
            <a:r>
              <a:rPr lang="en-GB" sz="1800" b="1" dirty="0" smtClean="0"/>
              <a:t>some key </a:t>
            </a:r>
            <a:r>
              <a:rPr lang="en-GB" sz="1800" b="1" dirty="0"/>
              <a:t>questions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interaction</a:t>
            </a:r>
            <a:r>
              <a:rPr lang="de-DE" sz="1800" b="1" dirty="0" smtClean="0"/>
              <a:t> </a:t>
            </a:r>
            <a:br>
              <a:rPr lang="de-DE" sz="1800" b="1" dirty="0" smtClean="0"/>
            </a:br>
            <a:r>
              <a:rPr lang="de-DE" sz="1800" b="1" dirty="0" err="1" smtClean="0"/>
              <a:t>with</a:t>
            </a:r>
            <a:r>
              <a:rPr lang="de-DE" sz="1800" b="1" dirty="0" smtClean="0"/>
              <a:t> SPARTA </a:t>
            </a:r>
            <a:r>
              <a:rPr lang="de-DE" sz="1800" b="1" dirty="0" err="1" smtClean="0"/>
              <a:t>programs</a:t>
            </a:r>
            <a:r>
              <a:rPr lang="de-DE" sz="1800" b="1" dirty="0" smtClean="0"/>
              <a:t> in Year 2</a:t>
            </a:r>
            <a:endParaRPr lang="de-DE" sz="1800" b="1" dirty="0"/>
          </a:p>
          <a:p>
            <a:pPr lvl="2"/>
            <a:r>
              <a:rPr lang="en-GB" sz="1600" dirty="0"/>
              <a:t>What level of </a:t>
            </a:r>
            <a:r>
              <a:rPr lang="en-GB" sz="1600" dirty="0" smtClean="0"/>
              <a:t>transparency? </a:t>
            </a:r>
            <a:endParaRPr lang="en-GB" sz="1600" dirty="0"/>
          </a:p>
          <a:p>
            <a:pPr lvl="2"/>
            <a:r>
              <a:rPr lang="en-GB" sz="1600" dirty="0"/>
              <a:t>How much data and what data </a:t>
            </a:r>
            <a:r>
              <a:rPr lang="en-GB" sz="1600" dirty="0" smtClean="0"/>
              <a:t>needs </a:t>
            </a:r>
            <a:r>
              <a:rPr lang="en-GB" sz="1600" dirty="0"/>
              <a:t>to be </a:t>
            </a:r>
            <a:r>
              <a:rPr lang="en-GB" sz="1600" dirty="0" smtClean="0"/>
              <a:t>collected? </a:t>
            </a:r>
            <a:endParaRPr lang="en-GB" sz="1600" dirty="0"/>
          </a:p>
          <a:p>
            <a:pPr lvl="2"/>
            <a:r>
              <a:rPr lang="en-GB" sz="1600" dirty="0"/>
              <a:t>What and </a:t>
            </a:r>
            <a:r>
              <a:rPr lang="en-GB" sz="1600" dirty="0"/>
              <a:t>how should </a:t>
            </a:r>
            <a:r>
              <a:rPr lang="en-GB" sz="1600" dirty="0" smtClean="0"/>
              <a:t>information be </a:t>
            </a:r>
            <a:r>
              <a:rPr lang="en-GB" sz="1600" dirty="0"/>
              <a:t>given to the data subject?</a:t>
            </a:r>
          </a:p>
          <a:p>
            <a:pPr lvl="2"/>
            <a:r>
              <a:rPr lang="en-GB" sz="1600" dirty="0"/>
              <a:t>What data should be accessible </a:t>
            </a:r>
            <a:r>
              <a:rPr lang="en-GB" sz="1600" dirty="0" smtClean="0"/>
              <a:t>by whom</a:t>
            </a:r>
            <a:r>
              <a:rPr lang="en-GB" sz="1600" dirty="0"/>
              <a:t>?</a:t>
            </a:r>
          </a:p>
          <a:p>
            <a:pPr lvl="2"/>
            <a:r>
              <a:rPr lang="en-GB" sz="1600" dirty="0"/>
              <a:t>How long should the data be stored? </a:t>
            </a:r>
          </a:p>
          <a:p>
            <a:pPr lvl="2"/>
            <a:r>
              <a:rPr lang="en-GB" sz="1600" dirty="0"/>
              <a:t>Who will be responsible in case of data </a:t>
            </a:r>
            <a:r>
              <a:rPr lang="en-GB" sz="1600" dirty="0" smtClean="0"/>
              <a:t>breaches</a:t>
            </a:r>
            <a:r>
              <a:rPr lang="en-GB" sz="1600" dirty="0"/>
              <a:t>?</a:t>
            </a:r>
            <a:endParaRPr lang="en-GB" sz="1600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D3B9B091-A2F0-4DD3-805A-3E7304926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115758"/>
              </p:ext>
            </p:extLst>
          </p:nvPr>
        </p:nvGraphicFramePr>
        <p:xfrm>
          <a:off x="6985000" y="3640667"/>
          <a:ext cx="5148311" cy="33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50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–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&amp; </a:t>
            </a:r>
            <a:r>
              <a:rPr lang="fr-FR" dirty="0" err="1"/>
              <a:t>Achievements</a:t>
            </a:r>
            <a:r>
              <a:rPr lang="fr-FR" dirty="0"/>
              <a:t/>
            </a:r>
            <a:br>
              <a:rPr lang="fr-FR" dirty="0"/>
            </a:br>
            <a:r>
              <a:rPr lang="fr-FR" cap="none" dirty="0" err="1">
                <a:solidFill>
                  <a:schemeClr val="accent1"/>
                </a:solidFill>
              </a:rPr>
              <a:t>Achievements</a:t>
            </a:r>
            <a:r>
              <a:rPr lang="fr-FR" cap="none" dirty="0">
                <a:solidFill>
                  <a:schemeClr val="accent1"/>
                </a:solidFill>
              </a:rPr>
              <a:t> – 1</a:t>
            </a:r>
            <a:r>
              <a:rPr lang="fr-FR" cap="none" baseline="30000" dirty="0">
                <a:solidFill>
                  <a:schemeClr val="accent1"/>
                </a:solidFill>
              </a:rPr>
              <a:t>st</a:t>
            </a:r>
            <a:r>
              <a:rPr lang="fr-FR" cap="none" dirty="0">
                <a:solidFill>
                  <a:schemeClr val="accent1"/>
                </a:solidFill>
              </a:rPr>
              <a:t> ELSA audit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err="1"/>
              <a:t>Based</a:t>
            </a:r>
            <a:r>
              <a:rPr lang="fr-FR" b="1" dirty="0"/>
              <a:t> on audit questionnaire; interviews </a:t>
            </a:r>
            <a:r>
              <a:rPr lang="fr-FR" b="1" dirty="0" err="1"/>
              <a:t>with</a:t>
            </a:r>
            <a:r>
              <a:rPr lang="fr-FR" b="1" dirty="0"/>
              <a:t> all WP leaders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sz="1700" b="1" dirty="0" err="1" smtClean="0"/>
              <a:t>Opportunities</a:t>
            </a:r>
            <a:r>
              <a:rPr lang="fr-FR" sz="1700" b="1" dirty="0" smtClean="0"/>
              <a:t> </a:t>
            </a:r>
            <a:r>
              <a:rPr lang="fr-FR" sz="1700" b="1" dirty="0"/>
              <a:t>for </a:t>
            </a:r>
            <a:r>
              <a:rPr lang="fr-FR" sz="1700" b="1" dirty="0" err="1"/>
              <a:t>Year</a:t>
            </a:r>
            <a:r>
              <a:rPr lang="fr-FR" sz="1700" b="1" dirty="0"/>
              <a:t> </a:t>
            </a:r>
            <a:r>
              <a:rPr lang="fr-FR" sz="1700" b="1" dirty="0" smtClean="0"/>
              <a:t>2</a:t>
            </a:r>
            <a:endParaRPr lang="fr-FR" sz="1700" b="1" dirty="0"/>
          </a:p>
          <a:p>
            <a:pPr lvl="1"/>
            <a:r>
              <a:rPr lang="fr-FR" sz="1700" dirty="0" err="1"/>
              <a:t>Development</a:t>
            </a:r>
            <a:r>
              <a:rPr lang="fr-FR" sz="1700" dirty="0"/>
              <a:t> of </a:t>
            </a:r>
            <a:r>
              <a:rPr lang="fr-FR" sz="1700" dirty="0" err="1"/>
              <a:t>policies</a:t>
            </a:r>
            <a:r>
              <a:rPr lang="fr-FR" sz="1700" dirty="0"/>
              <a:t>, </a:t>
            </a:r>
            <a:r>
              <a:rPr lang="fr-FR" sz="1700" dirty="0" err="1"/>
              <a:t>procedures</a:t>
            </a:r>
            <a:r>
              <a:rPr lang="fr-FR" sz="1700" dirty="0"/>
              <a:t> and guidelines</a:t>
            </a:r>
          </a:p>
          <a:p>
            <a:pPr lvl="1"/>
            <a:r>
              <a:rPr lang="fr-FR" sz="1700" dirty="0" err="1"/>
              <a:t>Stronger</a:t>
            </a:r>
            <a:r>
              <a:rPr lang="fr-FR" sz="1700" dirty="0"/>
              <a:t> </a:t>
            </a:r>
            <a:r>
              <a:rPr lang="fr-FR" sz="1700" dirty="0" err="1"/>
              <a:t>awareness</a:t>
            </a:r>
            <a:r>
              <a:rPr lang="fr-FR" sz="1700" dirty="0"/>
              <a:t> for WP 2 and WP 14 </a:t>
            </a:r>
            <a:r>
              <a:rPr lang="fr-FR" sz="1700" dirty="0" err="1"/>
              <a:t>deliverables</a:t>
            </a:r>
            <a:r>
              <a:rPr lang="fr-FR" sz="1700" dirty="0"/>
              <a:t> – </a:t>
            </a:r>
            <a:r>
              <a:rPr lang="fr-FR" sz="1700" dirty="0" err="1"/>
              <a:t>thus</a:t>
            </a:r>
            <a:r>
              <a:rPr lang="fr-FR" sz="1700" dirty="0"/>
              <a:t> for </a:t>
            </a:r>
            <a:r>
              <a:rPr lang="fr-FR" sz="1700" dirty="0" err="1"/>
              <a:t>privacy</a:t>
            </a:r>
            <a:r>
              <a:rPr lang="fr-FR" sz="1700" dirty="0"/>
              <a:t> </a:t>
            </a:r>
            <a:r>
              <a:rPr lang="fr-FR" sz="1700" dirty="0" err="1"/>
              <a:t>requirements</a:t>
            </a:r>
            <a:r>
              <a:rPr lang="fr-FR" sz="1700" dirty="0"/>
              <a:t> and </a:t>
            </a:r>
            <a:r>
              <a:rPr lang="fr-FR" sz="1700" dirty="0" err="1"/>
              <a:t>related</a:t>
            </a:r>
            <a:r>
              <a:rPr lang="fr-FR" sz="1700" dirty="0"/>
              <a:t> </a:t>
            </a:r>
            <a:r>
              <a:rPr lang="fr-FR" sz="1700" dirty="0" err="1"/>
              <a:t>implementations</a:t>
            </a:r>
            <a:endParaRPr lang="fr-FR" sz="1700" dirty="0"/>
          </a:p>
          <a:p>
            <a:pPr lvl="1"/>
            <a:r>
              <a:rPr lang="fr-FR" sz="1700" dirty="0" err="1"/>
              <a:t>Motivate</a:t>
            </a:r>
            <a:r>
              <a:rPr lang="fr-FR" sz="1700" dirty="0"/>
              <a:t>, </a:t>
            </a:r>
            <a:r>
              <a:rPr lang="fr-FR" sz="1700" dirty="0" err="1"/>
              <a:t>empower</a:t>
            </a:r>
            <a:r>
              <a:rPr lang="fr-FR" sz="1700" dirty="0"/>
              <a:t> and engage WP leaders in </a:t>
            </a:r>
            <a:r>
              <a:rPr lang="fr-FR" sz="1700" dirty="0" err="1"/>
              <a:t>promoting</a:t>
            </a:r>
            <a:r>
              <a:rPr lang="fr-FR" sz="1700" dirty="0"/>
              <a:t> ELSA &amp; </a:t>
            </a:r>
            <a:r>
              <a:rPr lang="fr-FR" sz="1700" dirty="0" smtClean="0"/>
              <a:t>RRI</a:t>
            </a:r>
            <a:endParaRPr lang="en-US" sz="17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6DB8014-45F0-B44F-A6A7-553A85E6A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5" r="1714" b="68414"/>
          <a:stretch/>
        </p:blipFill>
        <p:spPr>
          <a:xfrm>
            <a:off x="379954" y="1622827"/>
            <a:ext cx="8905157" cy="324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7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– </a:t>
            </a:r>
            <a:r>
              <a:rPr lang="fr-FR" dirty="0" err="1"/>
              <a:t>Submitted</a:t>
            </a:r>
            <a:r>
              <a:rPr lang="fr-FR" dirty="0"/>
              <a:t> </a:t>
            </a:r>
            <a:r>
              <a:rPr lang="fr-FR" dirty="0" err="1"/>
              <a:t>Deliverables</a:t>
            </a:r>
            <a:r>
              <a:rPr lang="fr-FR" dirty="0"/>
              <a:t/>
            </a:r>
            <a:br>
              <a:rPr lang="fr-FR" dirty="0"/>
            </a:b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/>
              <a:t>D2.1, M12, </a:t>
            </a:r>
            <a:r>
              <a:rPr lang="de-DE" sz="2000" b="1" dirty="0" err="1"/>
              <a:t>Identification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relevant </a:t>
            </a:r>
            <a:r>
              <a:rPr lang="de-DE" sz="2000" b="1" dirty="0" err="1"/>
              <a:t>ethical</a:t>
            </a:r>
            <a:r>
              <a:rPr lang="de-DE" sz="2000" b="1" dirty="0"/>
              <a:t>, legal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societal</a:t>
            </a:r>
            <a:r>
              <a:rPr lang="de-DE" sz="2000" b="1" dirty="0"/>
              <a:t> </a:t>
            </a:r>
            <a:r>
              <a:rPr lang="de-DE" sz="2000" b="1" dirty="0" err="1"/>
              <a:t>aspects</a:t>
            </a:r>
            <a:r>
              <a:rPr lang="de-DE" sz="2000" b="1" dirty="0"/>
              <a:t> </a:t>
            </a:r>
            <a:r>
              <a:rPr lang="de-DE" sz="2000" b="1" dirty="0" smtClean="0"/>
              <a:t>(03-02-2020)</a:t>
            </a:r>
            <a:endParaRPr lang="fr-FR" sz="2000" b="1" dirty="0"/>
          </a:p>
          <a:p>
            <a:pPr marL="252000" lvl="1" indent="0">
              <a:buNone/>
            </a:pPr>
            <a:r>
              <a:rPr lang="de-DE" sz="2000" dirty="0"/>
              <a:t>Reports on determining the ethical values (mainly security, privacy, fairness, accountability) and legal imperatives (fundamental rights and protection of personal data) relevant in the context of cybersecurity. </a:t>
            </a:r>
            <a:r>
              <a:rPr lang="de-DE" sz="2000" dirty="0" err="1"/>
              <a:t>Explores</a:t>
            </a:r>
            <a:r>
              <a:rPr lang="de-DE" sz="2000" dirty="0"/>
              <a:t> </a:t>
            </a:r>
            <a:r>
              <a:rPr lang="de-DE" sz="2000" dirty="0" err="1"/>
              <a:t>public</a:t>
            </a:r>
            <a:r>
              <a:rPr lang="de-DE" sz="2000" dirty="0"/>
              <a:t> attitudes towards privacy and </a:t>
            </a:r>
            <a:r>
              <a:rPr lang="de-DE" sz="2000" dirty="0" err="1"/>
              <a:t>security</a:t>
            </a:r>
            <a:r>
              <a:rPr lang="de-DE" sz="2000" dirty="0"/>
              <a:t> </a:t>
            </a:r>
            <a:r>
              <a:rPr lang="de-DE" sz="2000" dirty="0" err="1"/>
              <a:t>values</a:t>
            </a:r>
            <a:r>
              <a:rPr lang="de-DE" sz="2000" dirty="0"/>
              <a:t>. </a:t>
            </a:r>
            <a:endParaRPr lang="fr-FR" sz="2000" dirty="0"/>
          </a:p>
          <a:p>
            <a:r>
              <a:rPr lang="fr-FR" sz="2000" dirty="0"/>
              <a:t>D2.2, M12, </a:t>
            </a:r>
            <a:r>
              <a:rPr lang="de-DE" sz="2000" b="1" dirty="0"/>
              <a:t>First internal ELSA audit and supervision </a:t>
            </a:r>
            <a:r>
              <a:rPr lang="de-DE" sz="2000" b="1" dirty="0" err="1"/>
              <a:t>report</a:t>
            </a:r>
            <a:r>
              <a:rPr lang="de-DE" sz="2000" b="1" dirty="0"/>
              <a:t> (03-02-2020)</a:t>
            </a:r>
            <a:endParaRPr lang="fr-FR" sz="2000" b="1" dirty="0"/>
          </a:p>
          <a:p>
            <a:pPr marL="252000" lvl="1" indent="0">
              <a:buNone/>
            </a:pPr>
            <a:r>
              <a:rPr lang="en-US" sz="2000" dirty="0" smtClean="0"/>
              <a:t>Reports </a:t>
            </a:r>
            <a:r>
              <a:rPr lang="en-US" sz="2000" dirty="0"/>
              <a:t>on the methodology, work, and results from the ELSA audit and supervision done throughout the first year of SPARTA</a:t>
            </a:r>
          </a:p>
          <a:p>
            <a:r>
              <a:rPr lang="fr-FR" sz="2000" dirty="0" smtClean="0"/>
              <a:t>D14.1, M06, </a:t>
            </a:r>
            <a:r>
              <a:rPr lang="de-DE" sz="2000" b="1" dirty="0" smtClean="0"/>
              <a:t>DU </a:t>
            </a:r>
            <a:r>
              <a:rPr lang="de-DE" sz="2000" b="1" dirty="0" err="1" smtClean="0"/>
              <a:t>Requirement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No</a:t>
            </a:r>
            <a:r>
              <a:rPr lang="de-DE" sz="2000" b="1" dirty="0" smtClean="0"/>
              <a:t>. 1 (31-07-2019)</a:t>
            </a:r>
          </a:p>
          <a:p>
            <a:pPr marL="252000" lvl="1" indent="0">
              <a:buNone/>
            </a:pPr>
            <a:r>
              <a:rPr lang="en-US" sz="2000" dirty="0"/>
              <a:t>P</a:t>
            </a:r>
            <a:r>
              <a:rPr lang="en-US" sz="2000" dirty="0" smtClean="0"/>
              <a:t>otential </a:t>
            </a:r>
            <a:r>
              <a:rPr lang="en-US" sz="2000" dirty="0"/>
              <a:t>implications </a:t>
            </a:r>
            <a:r>
              <a:rPr lang="en-US" sz="2000" dirty="0" smtClean="0"/>
              <a:t>and </a:t>
            </a:r>
            <a:r>
              <a:rPr lang="en-US" sz="2000" dirty="0"/>
              <a:t>risk-mitigation strategies related </a:t>
            </a:r>
            <a:r>
              <a:rPr lang="de-DE" sz="2000" dirty="0" err="1" smtClean="0"/>
              <a:t>to</a:t>
            </a:r>
            <a:r>
              <a:rPr lang="de-DE" sz="2000" dirty="0" smtClean="0"/>
              <a:t> Dual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issues</a:t>
            </a:r>
            <a:endParaRPr lang="de-DE" sz="2000" b="1" dirty="0" smtClean="0"/>
          </a:p>
          <a:p>
            <a:r>
              <a:rPr lang="fr-FR" sz="2000" dirty="0" smtClean="0"/>
              <a:t>D14.2, M01, </a:t>
            </a:r>
            <a:r>
              <a:rPr lang="de-DE" sz="2000" b="1" dirty="0" smtClean="0"/>
              <a:t>H </a:t>
            </a:r>
            <a:r>
              <a:rPr lang="de-DE" sz="2000" b="1" dirty="0" err="1" smtClean="0"/>
              <a:t>Requirement</a:t>
            </a:r>
            <a:r>
              <a:rPr lang="de-DE" sz="2000" b="1" dirty="0" smtClean="0"/>
              <a:t> </a:t>
            </a:r>
            <a:r>
              <a:rPr lang="de-DE" sz="2000" b="1" dirty="0" err="1"/>
              <a:t>No</a:t>
            </a:r>
            <a:r>
              <a:rPr lang="de-DE" sz="2000" b="1" dirty="0"/>
              <a:t>. </a:t>
            </a:r>
            <a:r>
              <a:rPr lang="de-DE" sz="2000" b="1" dirty="0" smtClean="0"/>
              <a:t>2 (01-03-</a:t>
            </a:r>
            <a:r>
              <a:rPr lang="de-DE" sz="2000" b="1" dirty="0"/>
              <a:t>2019</a:t>
            </a:r>
            <a:r>
              <a:rPr lang="de-DE" sz="2000" b="1" dirty="0" smtClean="0"/>
              <a:t>)</a:t>
            </a:r>
          </a:p>
          <a:p>
            <a:pPr marL="252000" lvl="1" indent="0">
              <a:buNone/>
            </a:pPr>
            <a:r>
              <a:rPr lang="en-GB" sz="2000" dirty="0" smtClean="0"/>
              <a:t>Procedures</a:t>
            </a:r>
            <a:r>
              <a:rPr lang="en-GB" sz="2000" dirty="0"/>
              <a:t>, criteria, templates, opinions, and approvals related </a:t>
            </a:r>
            <a:r>
              <a:rPr lang="en-GB" sz="2000" dirty="0" smtClean="0"/>
              <a:t>Humans ethics issues</a:t>
            </a:r>
            <a:endParaRPr lang="de-DE" sz="2000" dirty="0"/>
          </a:p>
          <a:p>
            <a:r>
              <a:rPr lang="fr-FR" sz="2000" dirty="0" smtClean="0"/>
              <a:t>D14.3, M01, </a:t>
            </a:r>
            <a:r>
              <a:rPr lang="de-DE" sz="2000" b="1" dirty="0" smtClean="0"/>
              <a:t>POPD </a:t>
            </a:r>
            <a:r>
              <a:rPr lang="de-DE" sz="2000" b="1" dirty="0" err="1" smtClean="0"/>
              <a:t>Requirement</a:t>
            </a:r>
            <a:r>
              <a:rPr lang="de-DE" sz="2000" b="1" dirty="0" smtClean="0"/>
              <a:t> </a:t>
            </a:r>
            <a:r>
              <a:rPr lang="de-DE" sz="2000" b="1" dirty="0" err="1"/>
              <a:t>No</a:t>
            </a:r>
            <a:r>
              <a:rPr lang="de-DE" sz="2000" b="1" dirty="0"/>
              <a:t>. </a:t>
            </a:r>
            <a:r>
              <a:rPr lang="de-DE" sz="2000" b="1" dirty="0" smtClean="0"/>
              <a:t>3 (01-03-</a:t>
            </a:r>
            <a:r>
              <a:rPr lang="de-DE" sz="2000" b="1" dirty="0"/>
              <a:t>2019)</a:t>
            </a:r>
          </a:p>
          <a:p>
            <a:pPr marL="252000" lvl="1" indent="0">
              <a:buNone/>
            </a:pPr>
            <a:r>
              <a:rPr lang="de-DE" sz="2000" dirty="0"/>
              <a:t>Organisation </a:t>
            </a:r>
            <a:r>
              <a:rPr lang="en-GB" sz="2000" dirty="0"/>
              <a:t>and measures related to Protection of Personal Data </a:t>
            </a:r>
            <a:r>
              <a:rPr lang="en-GB" sz="2000" dirty="0" smtClean="0"/>
              <a:t>issues</a:t>
            </a:r>
            <a:endParaRPr lang="fr-FR" sz="2000" dirty="0"/>
          </a:p>
          <a:p>
            <a:pPr marL="252000" lvl="1" indent="0">
              <a:buNone/>
            </a:pPr>
            <a:endParaRPr lang="fr-FR" sz="2000" dirty="0"/>
          </a:p>
          <a:p>
            <a:pPr marL="252000"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114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heme/theme1.xml><?xml version="1.0" encoding="utf-8"?>
<a:theme xmlns:a="http://schemas.openxmlformats.org/drawingml/2006/main" name="Office Theme">
  <a:themeElements>
    <a:clrScheme name="Custom 353">
      <a:dk1>
        <a:srgbClr val="000000"/>
      </a:dk1>
      <a:lt1>
        <a:sysClr val="window" lastClr="FFFFFF"/>
      </a:lt1>
      <a:dk2>
        <a:srgbClr val="445467"/>
      </a:dk2>
      <a:lt2>
        <a:srgbClr val="E7E6E6"/>
      </a:lt2>
      <a:accent1>
        <a:srgbClr val="BC2026"/>
      </a:accent1>
      <a:accent2>
        <a:srgbClr val="F47D60"/>
      </a:accent2>
      <a:accent3>
        <a:srgbClr val="F1553D"/>
      </a:accent3>
      <a:accent4>
        <a:srgbClr val="931A1D"/>
      </a:accent4>
      <a:accent5>
        <a:srgbClr val="F9AC91"/>
      </a:accent5>
      <a:accent6>
        <a:srgbClr val="B4B4B4"/>
      </a:accent6>
      <a:hlink>
        <a:srgbClr val="F47D60"/>
      </a:hlink>
      <a:folHlink>
        <a:srgbClr val="F1553D"/>
      </a:folHlink>
    </a:clrScheme>
    <a:fontScheme name="Custom 8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43742752-C9DF-4E10-B1C2-B4249C77DD57}" vid="{894653B2-B35C-4F27-BCE8-0C817B610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1170</Words>
  <Application>Microsoft Macintosh PowerPoint</Application>
  <PresentationFormat>Benutzerdefiniert</PresentationFormat>
  <Paragraphs>203</Paragraphs>
  <Slides>15</Slides>
  <Notes>3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Office Theme</vt:lpstr>
      <vt:lpstr>think-cell Slide</vt:lpstr>
      <vt:lpstr>WP 2 « Responsibility »</vt:lpstr>
      <vt:lpstr>Summary  </vt:lpstr>
      <vt:lpstr>1 – INTRODUCTION What we care about</vt:lpstr>
      <vt:lpstr>2 – SCOPE &amp; Objectives WP Governance</vt:lpstr>
      <vt:lpstr>2 – SCOPE &amp; Objectives A full WP on ethical, legal and societal aspects</vt:lpstr>
      <vt:lpstr>3 – Current Status &amp; Achievements Achievements – Ethical, legal and societal issues (1)</vt:lpstr>
      <vt:lpstr>3 – Current Status &amp; Achievements Achievements – Ethical, legal and societal issues (2)</vt:lpstr>
      <vt:lpstr>3 – Current Status &amp; Achievements Achievements – 1st ELSA audit</vt:lpstr>
      <vt:lpstr>4 – Submitted Deliverables </vt:lpstr>
      <vt:lpstr>5 – Roadmap Next steps </vt:lpstr>
      <vt:lpstr>5 – Roadmap Next steps </vt:lpstr>
      <vt:lpstr>6 – Risks &amp; Lessons learnt</vt:lpstr>
      <vt:lpstr>Thank you for watching!</vt:lpstr>
      <vt:lpstr>Design and Processes When and How to address Ethical issues</vt:lpstr>
      <vt:lpstr>Value Conflicts in Cybersecurity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Boca</dc:creator>
  <cp:lastModifiedBy>Michael Friedewald</cp:lastModifiedBy>
  <cp:revision>1199</cp:revision>
  <dcterms:created xsi:type="dcterms:W3CDTF">2016-11-27T15:46:03Z</dcterms:created>
  <dcterms:modified xsi:type="dcterms:W3CDTF">2020-02-27T11:34:59Z</dcterms:modified>
</cp:coreProperties>
</file>