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75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N GYSEGHEM LAW FIRM" initials="VGLF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0"/>
    <p:restoredTop sz="94755"/>
  </p:normalViewPr>
  <p:slideViewPr>
    <p:cSldViewPr snapToGrid="0" snapToObjects="1">
      <p:cViewPr varScale="1">
        <p:scale>
          <a:sx n="96" d="100"/>
          <a:sy n="96" d="100"/>
        </p:scale>
        <p:origin x="-96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commentAuthors" Target="commentAuthors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3F64E-1409-47DC-841B-55EE5092B91D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E7013-7DCD-4536-B1DB-FFC49AE487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4377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https://www.ncbi.nlm.nih.gov/pmc/articles/PMC2711829/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E7013-7DCD-4536-B1DB-FFC49AE4878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796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official</a:t>
            </a:r>
            <a:r>
              <a:rPr lang="de-DE" dirty="0" smtClean="0"/>
              <a:t> </a:t>
            </a:r>
            <a:r>
              <a:rPr lang="de-DE" dirty="0" err="1" smtClean="0"/>
              <a:t>project</a:t>
            </a:r>
            <a:r>
              <a:rPr lang="de-DE" dirty="0" smtClean="0"/>
              <a:t> </a:t>
            </a:r>
            <a:r>
              <a:rPr lang="de-DE" dirty="0" err="1" smtClean="0"/>
              <a:t>milestones</a:t>
            </a:r>
            <a:r>
              <a:rPr lang="de-DE" dirty="0" smtClean="0"/>
              <a:t> do not </a:t>
            </a:r>
            <a:r>
              <a:rPr lang="de-DE" dirty="0" err="1" smtClean="0"/>
              <a:t>seem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particularly</a:t>
            </a:r>
            <a:r>
              <a:rPr lang="de-DE" dirty="0" smtClean="0"/>
              <a:t> </a:t>
            </a:r>
            <a:r>
              <a:rPr lang="de-DE" dirty="0" err="1" smtClean="0"/>
              <a:t>suitable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discussed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WP </a:t>
            </a:r>
            <a:r>
              <a:rPr lang="de-DE" dirty="0" err="1" smtClean="0"/>
              <a:t>level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E7013-7DCD-4536-B1DB-FFC49AE4878E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010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6BF1719-F76D-3E46-908D-D235A96F2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1C9CE463-FEBE-2740-9903-E4150E6F97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7ECEFAA7-AEFF-8841-946F-CC3C4EB1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F18F8177-C5E9-BC4E-9DCC-82088872A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192EAD5E-7EAC-AE49-BAB2-42B56AD7F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269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39A8943-9F37-3E4C-99BB-631D92C52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0697BF5A-529A-1742-9917-99BF6197B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4C758916-707D-D746-B72C-5A45BA6DA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6A53E0A3-E910-3E41-9706-E82DF618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586F2A3B-9E68-9F4A-AFE3-498570B22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003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xmlns="" id="{574D4BED-6E6C-E44D-8B16-A59ECC187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68259C8D-16D6-E247-9706-65BC5E979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6C39D844-AE71-E74C-AF24-620E49A43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84949AE2-8FB8-ED4E-9C1F-4E50EA565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FFB2BAB2-702E-5E44-AE9E-CF214A874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01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0CE400F-A268-5545-A9FB-635A9280E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AA17D681-4F47-BB46-A65F-18C396AE8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623D3908-E29D-F444-8FC1-7D43A349C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06D27183-C1E5-7048-885E-D36E54193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BC78677B-160F-4541-9FCE-6D15DCD63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66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A8404F1-7604-9B4D-8ABE-01D6FBF9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2AB82BBA-F56F-274B-B22D-74D58AB65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2F9236F1-53F3-8D49-BCCD-8A7702E37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4CDED2D-F2BD-2440-B36E-71939D51A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F015CCE9-B457-1A44-86E3-4FA772F8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171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A99909C-84E3-8C47-AE17-F51EF9ABD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81F073F7-ACA6-314B-B786-C2E3C9D35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C9A9E560-8448-8549-972B-2A37947FA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A780CAB8-3E80-E24D-BEC8-5AB7D043A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FB0151B8-E816-E04C-B9FF-A6F10BFDC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A71686CB-0D95-5446-A179-8E9B4F84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604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6062458-386C-9B4B-9DB5-4F73489FA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C3283979-8D8D-E449-84DD-499EF9F0E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A5584B63-2A5A-C04B-93CB-D4C9B7B60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xmlns="" id="{7F5F4BA3-4240-8E40-BFE3-F1E8C0B325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xmlns="" id="{9C1D4578-E6EB-B44F-847B-EAD3A614BA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xmlns="" id="{6246FDAE-611B-DB48-AFE7-AAA0EB13A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xmlns="" id="{B1EBCF05-57B8-B54C-A3D1-1125C56C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xmlns="" id="{7708B841-8BFA-C245-9F85-D1196038E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742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182703D-6377-ED42-A69D-61EC6EA33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0DF1D810-2A91-2A48-9E1D-E8655C808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40ABD125-4BC6-7E41-9BA8-B600B874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1516F7AA-DF01-AD45-BFEE-042BBCAD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274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xmlns="" id="{EF09A55F-2C0A-D14A-9240-468AF9F8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xmlns="" id="{B987C3E2-B529-0C47-A269-CD74DC2C1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40B5E6D7-35DA-3646-9B54-C151E6B3D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543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CC82B77-5CA8-D640-837C-C7B288678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540463D7-7CAE-224D-93DE-0CFA546F2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37AAB104-66C8-D84F-BAFC-93E4794AC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8EB0E5DA-D3E5-9D41-82D0-DDE79128F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C83B5CCA-D378-5B46-9D1E-94BD7F8BA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B9405CE9-702F-BE4E-BC28-F83704F67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598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D8F5822-7FD2-ED40-9D24-6ABD97BF8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xmlns="" id="{D1F4A82D-793D-244C-B70D-F34A134514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7D52BA0C-73A2-E443-9A6C-30E67E826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AEF5F085-C95A-474C-B620-FF6530DB2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7FC5-FBAB-4C47-BCBA-2392F9BBA59C}" type="datetimeFigureOut">
              <a:rPr lang="de-DE" smtClean="0"/>
              <a:t>14.02.19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BC3CF10A-A5ED-9646-ACE5-22118B9A8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E401CA75-9A35-244B-9512-9164BDBF7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782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xmlns="" id="{B5E42052-4B19-E04F-9971-25358C4D1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F4ADAE23-072E-804B-8573-B5A687BCE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26F655FB-CDCD-3242-B0A4-5062B2E840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19-02-2019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1088A4BF-3AED-CD4D-A094-407E8F7392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SPARTA WP 2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43DBF6C8-0F9A-034A-B165-122EFA6D28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5618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B4E34-F2F0-3445-96D2-72E1F488D536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Inhaltsplatzhalter 4">
            <a:extLst>
              <a:ext uri="{FF2B5EF4-FFF2-40B4-BE49-F238E27FC236}">
                <a16:creationId xmlns:a16="http://schemas.microsoft.com/office/drawing/2014/main" xmlns="" id="{7BA86969-6D58-FF4E-BB0A-2C66EC9C3DB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269979" y="6041122"/>
            <a:ext cx="922021" cy="81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023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ublications.europa.eu/en/publication-detail/-/publication/2c5a0fb6-c070-11e8-9893-01aa75ed71a1/language-en/format-PDF/source-search" TargetMode="External"/><Relationship Id="rId3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runi.eu/en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49DB0F3-3FCB-4747-ACA0-1B1138A56A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SPARTA </a:t>
            </a:r>
            <a:r>
              <a:rPr lang="de-DE" dirty="0" smtClean="0"/>
              <a:t>Work Package </a:t>
            </a:r>
            <a:r>
              <a:rPr lang="de-DE" dirty="0"/>
              <a:t>2</a:t>
            </a:r>
            <a:br>
              <a:rPr lang="de-DE" dirty="0"/>
            </a:br>
            <a:r>
              <a:rPr lang="de-DE" sz="3000" dirty="0" err="1"/>
              <a:t>Responsible</a:t>
            </a:r>
            <a:r>
              <a:rPr lang="de-DE" sz="3000" dirty="0"/>
              <a:t> </a:t>
            </a:r>
            <a:r>
              <a:rPr lang="de-DE" sz="3000" dirty="0" err="1"/>
              <a:t>innovation</a:t>
            </a:r>
            <a:r>
              <a:rPr lang="de-DE" sz="3000" dirty="0"/>
              <a:t>: </a:t>
            </a:r>
            <a:r>
              <a:rPr lang="de-DE" sz="3000" dirty="0" err="1"/>
              <a:t>ethical</a:t>
            </a:r>
            <a:r>
              <a:rPr lang="de-DE" sz="3000" dirty="0"/>
              <a:t>, legal </a:t>
            </a:r>
            <a:r>
              <a:rPr lang="de-DE" sz="3000" dirty="0" err="1"/>
              <a:t>and</a:t>
            </a:r>
            <a:r>
              <a:rPr lang="de-DE" sz="3000" dirty="0"/>
              <a:t> </a:t>
            </a:r>
            <a:r>
              <a:rPr lang="de-DE" sz="3000" dirty="0" err="1"/>
              <a:t>societal</a:t>
            </a:r>
            <a:r>
              <a:rPr lang="de-DE" sz="3000" dirty="0"/>
              <a:t> </a:t>
            </a:r>
            <a:r>
              <a:rPr lang="de-DE" sz="3000" dirty="0" err="1"/>
              <a:t>aspects</a:t>
            </a:r>
            <a:endParaRPr lang="de-DE" sz="30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D51E79D9-5CE9-694E-9E1F-1943C31B94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Michael Friedewald, Daniel </a:t>
            </a:r>
            <a:r>
              <a:rPr lang="de-DE" dirty="0" err="1"/>
              <a:t>Bachlechner</a:t>
            </a:r>
            <a:r>
              <a:rPr lang="de-DE" dirty="0"/>
              <a:t>, Ralf Lindner </a:t>
            </a:r>
            <a:br>
              <a:rPr lang="de-DE" dirty="0"/>
            </a:br>
            <a:r>
              <a:rPr lang="de-DE" dirty="0"/>
              <a:t>(Fraunhofer ISI)</a:t>
            </a:r>
          </a:p>
        </p:txBody>
      </p:sp>
    </p:spTree>
    <p:extLst>
      <p:ext uri="{BB962C8B-B14F-4D97-AF65-F5344CB8AC3E}">
        <p14:creationId xmlns:p14="http://schemas.microsoft.com/office/powerpoint/2010/main" val="4085153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5F5B91C-07D8-BC47-8126-8D557C7B8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Activities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1ACC7676-2F35-284F-B964-AD0940F1D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/>
              <a:t>Task 2.1 </a:t>
            </a:r>
            <a:r>
              <a:rPr lang="de-DE" dirty="0" err="1"/>
              <a:t>Identification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smtClean="0"/>
              <a:t>relevant </a:t>
            </a:r>
            <a:r>
              <a:rPr lang="de-DE" dirty="0" err="1"/>
              <a:t>ethical</a:t>
            </a:r>
            <a:r>
              <a:rPr lang="de-DE" dirty="0"/>
              <a:t>, legal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societal</a:t>
            </a:r>
            <a:r>
              <a:rPr lang="de-DE" dirty="0"/>
              <a:t> </a:t>
            </a:r>
            <a:r>
              <a:rPr lang="de-DE" dirty="0" err="1"/>
              <a:t>aspects</a:t>
            </a:r>
            <a:r>
              <a:rPr lang="de-DE" dirty="0"/>
              <a:t> (M1-12, </a:t>
            </a:r>
            <a:r>
              <a:rPr lang="de-DE" dirty="0" err="1" smtClean="0">
                <a:solidFill>
                  <a:srgbClr val="FF0000"/>
                </a:solidFill>
              </a:rPr>
              <a:t>lead</a:t>
            </a:r>
            <a:r>
              <a:rPr lang="de-DE" dirty="0" smtClean="0">
                <a:solidFill>
                  <a:srgbClr val="FF0000"/>
                </a:solidFill>
              </a:rPr>
              <a:t>:</a:t>
            </a:r>
            <a:r>
              <a:rPr lang="de-DE" dirty="0" smtClean="0"/>
              <a:t> </a:t>
            </a:r>
            <a:r>
              <a:rPr lang="de-DE" dirty="0" err="1" smtClean="0"/>
              <a:t>UNamur</a:t>
            </a:r>
            <a:r>
              <a:rPr lang="de-DE" dirty="0"/>
              <a:t>)</a:t>
            </a:r>
          </a:p>
          <a:p>
            <a:endParaRPr lang="de-DE" dirty="0"/>
          </a:p>
          <a:p>
            <a:r>
              <a:rPr lang="de-DE" dirty="0"/>
              <a:t>Task 2.2 Investigation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challenges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smtClean="0"/>
              <a:t>promising </a:t>
            </a:r>
            <a:r>
              <a:rPr lang="de-DE" dirty="0" err="1" smtClean="0"/>
              <a:t>solution</a:t>
            </a:r>
            <a:r>
              <a:rPr lang="de-DE" dirty="0" smtClean="0"/>
              <a:t> </a:t>
            </a:r>
            <a:r>
              <a:rPr lang="de-DE" dirty="0" err="1"/>
              <a:t>approaches</a:t>
            </a:r>
            <a:r>
              <a:rPr lang="de-DE" dirty="0"/>
              <a:t> (M13-24, </a:t>
            </a:r>
            <a:r>
              <a:rPr lang="de-DE" dirty="0" err="1"/>
              <a:t>l</a:t>
            </a:r>
            <a:r>
              <a:rPr lang="de-DE" dirty="0" err="1">
                <a:solidFill>
                  <a:srgbClr val="FF0000"/>
                </a:solidFill>
              </a:rPr>
              <a:t>ead</a:t>
            </a:r>
            <a:r>
              <a:rPr lang="de-DE" dirty="0" smtClean="0">
                <a:solidFill>
                  <a:srgbClr val="FF0000"/>
                </a:solidFill>
              </a:rPr>
              <a:t>: </a:t>
            </a:r>
            <a:r>
              <a:rPr lang="de-DE" dirty="0" smtClean="0"/>
              <a:t>MRU</a:t>
            </a:r>
            <a:r>
              <a:rPr lang="de-DE" dirty="0"/>
              <a:t>)</a:t>
            </a:r>
          </a:p>
          <a:p>
            <a:endParaRPr lang="de-DE" dirty="0"/>
          </a:p>
          <a:p>
            <a:r>
              <a:rPr lang="de-DE" dirty="0"/>
              <a:t>Task 2.3 </a:t>
            </a:r>
            <a:r>
              <a:rPr lang="de-DE" dirty="0" err="1"/>
              <a:t>Formulation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general</a:t>
            </a:r>
            <a:r>
              <a:rPr lang="de-DE" dirty="0"/>
              <a:t> </a:t>
            </a:r>
            <a:r>
              <a:rPr lang="de-DE" dirty="0" err="1"/>
              <a:t>guidelines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responsible</a:t>
            </a:r>
            <a:r>
              <a:rPr lang="de-DE" dirty="0"/>
              <a:t> </a:t>
            </a:r>
            <a:r>
              <a:rPr lang="de-DE" dirty="0" err="1"/>
              <a:t>cybersecurity</a:t>
            </a:r>
            <a:r>
              <a:rPr lang="de-DE" dirty="0"/>
              <a:t> R&amp;I (M7-36, </a:t>
            </a:r>
            <a:r>
              <a:rPr lang="de-DE" dirty="0" err="1">
                <a:solidFill>
                  <a:srgbClr val="FF0000"/>
                </a:solidFill>
              </a:rPr>
              <a:t>lead</a:t>
            </a:r>
            <a:r>
              <a:rPr lang="de-DE" dirty="0">
                <a:solidFill>
                  <a:srgbClr val="FF0000"/>
                </a:solidFill>
              </a:rPr>
              <a:t>: </a:t>
            </a:r>
            <a:r>
              <a:rPr lang="de-DE" dirty="0" smtClean="0"/>
              <a:t>FHG)</a:t>
            </a:r>
            <a:endParaRPr lang="de-DE" dirty="0"/>
          </a:p>
          <a:p>
            <a:endParaRPr lang="de-DE" dirty="0"/>
          </a:p>
          <a:p>
            <a:r>
              <a:rPr lang="de-DE" dirty="0"/>
              <a:t>Task 2.4 </a:t>
            </a:r>
            <a:r>
              <a:rPr lang="de-DE" dirty="0" err="1"/>
              <a:t>Conversion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approaches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concrete</a:t>
            </a:r>
            <a:r>
              <a:rPr lang="de-DE" dirty="0"/>
              <a:t> </a:t>
            </a:r>
            <a:r>
              <a:rPr lang="de-DE" dirty="0" err="1"/>
              <a:t>solutions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SPARTA </a:t>
            </a:r>
            <a:r>
              <a:rPr lang="de-DE" dirty="0" err="1"/>
              <a:t>Programs</a:t>
            </a:r>
            <a:r>
              <a:rPr lang="de-DE" dirty="0"/>
              <a:t> (M </a:t>
            </a:r>
            <a:r>
              <a:rPr lang="de-DE" dirty="0" smtClean="0"/>
              <a:t>19-36, </a:t>
            </a:r>
            <a:r>
              <a:rPr lang="de-DE" dirty="0" err="1">
                <a:solidFill>
                  <a:srgbClr val="FF0000"/>
                </a:solidFill>
              </a:rPr>
              <a:t>lead</a:t>
            </a:r>
            <a:r>
              <a:rPr lang="de-DE" dirty="0">
                <a:solidFill>
                  <a:srgbClr val="FF0000"/>
                </a:solidFill>
              </a:rPr>
              <a:t>:</a:t>
            </a:r>
            <a:r>
              <a:rPr lang="de-DE" dirty="0" smtClean="0"/>
              <a:t> FHG)</a:t>
            </a:r>
            <a:endParaRPr lang="de-DE" dirty="0"/>
          </a:p>
          <a:p>
            <a:endParaRPr lang="de-DE" dirty="0"/>
          </a:p>
          <a:p>
            <a:r>
              <a:rPr lang="de-DE" dirty="0"/>
              <a:t>Task </a:t>
            </a:r>
            <a:r>
              <a:rPr lang="de-DE" dirty="0" smtClean="0"/>
              <a:t>2.5 </a:t>
            </a:r>
            <a:r>
              <a:rPr lang="de-DE" dirty="0"/>
              <a:t>Internal ELSA </a:t>
            </a:r>
            <a:r>
              <a:rPr lang="de-DE" dirty="0" err="1"/>
              <a:t>auditing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supervision</a:t>
            </a:r>
            <a:r>
              <a:rPr lang="de-DE" dirty="0"/>
              <a:t> (</a:t>
            </a:r>
            <a:r>
              <a:rPr lang="de-DE" dirty="0" smtClean="0"/>
              <a:t>M1-36</a:t>
            </a:r>
            <a:r>
              <a:rPr lang="de-DE" dirty="0"/>
              <a:t>, </a:t>
            </a:r>
            <a:r>
              <a:rPr lang="de-DE" dirty="0" err="1">
                <a:solidFill>
                  <a:srgbClr val="FF0000"/>
                </a:solidFill>
              </a:rPr>
              <a:t>lead</a:t>
            </a:r>
            <a:r>
              <a:rPr lang="de-DE" dirty="0">
                <a:solidFill>
                  <a:srgbClr val="FF0000"/>
                </a:solidFill>
              </a:rPr>
              <a:t>: </a:t>
            </a:r>
            <a:r>
              <a:rPr lang="de-DE" dirty="0" smtClean="0"/>
              <a:t>INOV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70520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1FE146C-4802-8145-9EEC-316D823D7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Inputs, </a:t>
            </a:r>
            <a:r>
              <a:rPr lang="de-DE" b="1" dirty="0" err="1"/>
              <a:t>deliverables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outcomes</a:t>
            </a:r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xmlns="" id="{2A0DC372-B3BB-B346-AECA-307F836D87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449816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091">
                  <a:extLst>
                    <a:ext uri="{9D8B030D-6E8A-4147-A177-3AD203B41FA5}">
                      <a16:colId xmlns:a16="http://schemas.microsoft.com/office/drawing/2014/main" xmlns="" val="3131381889"/>
                    </a:ext>
                  </a:extLst>
                </a:gridCol>
                <a:gridCol w="6722918">
                  <a:extLst>
                    <a:ext uri="{9D8B030D-6E8A-4147-A177-3AD203B41FA5}">
                      <a16:colId xmlns:a16="http://schemas.microsoft.com/office/drawing/2014/main" xmlns="" val="2912374707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xmlns="" val="1835338622"/>
                    </a:ext>
                  </a:extLst>
                </a:gridCol>
                <a:gridCol w="1659082">
                  <a:extLst>
                    <a:ext uri="{9D8B030D-6E8A-4147-A177-3AD203B41FA5}">
                      <a16:colId xmlns:a16="http://schemas.microsoft.com/office/drawing/2014/main" xmlns="" val="25313700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No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Deliverable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Lead </a:t>
                      </a:r>
                      <a:r>
                        <a:rPr lang="de-DE" dirty="0" err="1"/>
                        <a:t>partner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Due </a:t>
                      </a:r>
                      <a:r>
                        <a:rPr lang="de-DE" dirty="0" err="1"/>
                        <a:t>date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1670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Ethical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legal,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societal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aspects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UNamur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M12 = Jan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60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First internal ELSA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supervision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M12 = Jan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355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challenges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promising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approaches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M24 = Jan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25824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Second internal ELSA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supervision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M24 = Jan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788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Concrete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ELSA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solutions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SPARTA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programs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FHG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M36 = Jan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5155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guidelines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responsible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cybersecurity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innovation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FHG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M36 = Jan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0293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internal ELSA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supervision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M36 = Jan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7243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521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AE0296A-3A2A-B74F-996F-D17400E2D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Measuring</a:t>
            </a:r>
            <a:r>
              <a:rPr lang="de-DE" dirty="0"/>
              <a:t> </a:t>
            </a:r>
            <a:r>
              <a:rPr lang="de-DE" dirty="0" err="1"/>
              <a:t>success</a:t>
            </a:r>
            <a:r>
              <a:rPr lang="de-DE" dirty="0"/>
              <a:t> – KPIs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DoA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210DD46B-FD81-2549-AF02-23757358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KPI 7.4:  </a:t>
            </a:r>
            <a:r>
              <a:rPr lang="de-DE" i="1" dirty="0"/>
              <a:t># </a:t>
            </a:r>
            <a:r>
              <a:rPr lang="de-DE" i="1" dirty="0" err="1"/>
              <a:t>of</a:t>
            </a:r>
            <a:r>
              <a:rPr lang="de-DE" i="1" dirty="0"/>
              <a:t> </a:t>
            </a:r>
            <a:r>
              <a:rPr lang="de-DE" i="1" dirty="0" err="1"/>
              <a:t>responsible</a:t>
            </a:r>
            <a:r>
              <a:rPr lang="de-DE" i="1" dirty="0"/>
              <a:t> </a:t>
            </a:r>
            <a:r>
              <a:rPr lang="de-DE" i="1" dirty="0" err="1"/>
              <a:t>research</a:t>
            </a:r>
            <a:r>
              <a:rPr lang="de-DE" i="1" dirty="0"/>
              <a:t> </a:t>
            </a:r>
            <a:r>
              <a:rPr lang="de-DE" i="1" dirty="0" err="1"/>
              <a:t>and</a:t>
            </a:r>
            <a:r>
              <a:rPr lang="de-DE" i="1" dirty="0"/>
              <a:t> </a:t>
            </a:r>
            <a:r>
              <a:rPr lang="de-DE" i="1" dirty="0" err="1"/>
              <a:t>innovation</a:t>
            </a:r>
            <a:r>
              <a:rPr lang="de-DE" i="1" dirty="0"/>
              <a:t> </a:t>
            </a:r>
            <a:r>
              <a:rPr lang="de-DE" i="1" dirty="0" err="1"/>
              <a:t>debates</a:t>
            </a:r>
            <a:r>
              <a:rPr lang="de-DE" i="1" dirty="0"/>
              <a:t> </a:t>
            </a:r>
            <a:r>
              <a:rPr lang="de-DE" i="1" dirty="0" err="1"/>
              <a:t>and</a:t>
            </a:r>
            <a:r>
              <a:rPr lang="de-DE" i="1" dirty="0"/>
              <a:t> # </a:t>
            </a:r>
            <a:r>
              <a:rPr lang="de-DE" i="1" dirty="0" err="1"/>
              <a:t>of</a:t>
            </a:r>
            <a:r>
              <a:rPr lang="de-DE" i="1" dirty="0"/>
              <a:t> </a:t>
            </a:r>
            <a:r>
              <a:rPr lang="de-DE" i="1" dirty="0" err="1"/>
              <a:t>participants</a:t>
            </a:r>
            <a:r>
              <a:rPr lang="de-DE" i="1" dirty="0"/>
              <a:t> </a:t>
            </a:r>
          </a:p>
          <a:p>
            <a:pPr lvl="1"/>
            <a:r>
              <a:rPr lang="de-DE" i="1" dirty="0" err="1"/>
              <a:t>each</a:t>
            </a:r>
            <a:r>
              <a:rPr lang="de-DE" i="1" dirty="0"/>
              <a:t> </a:t>
            </a:r>
            <a:r>
              <a:rPr lang="de-DE" i="1" dirty="0" err="1"/>
              <a:t>project</a:t>
            </a:r>
            <a:r>
              <a:rPr lang="de-DE" i="1" dirty="0"/>
              <a:t> </a:t>
            </a:r>
            <a:r>
              <a:rPr lang="de-DE" i="1" dirty="0" err="1"/>
              <a:t>year</a:t>
            </a:r>
            <a:r>
              <a:rPr lang="de-DE" i="1" dirty="0"/>
              <a:t>: 1 </a:t>
            </a:r>
            <a:r>
              <a:rPr lang="de-DE" i="1" dirty="0" err="1"/>
              <a:t>debate</a:t>
            </a:r>
            <a:r>
              <a:rPr lang="de-DE" i="1" dirty="0"/>
              <a:t> (</a:t>
            </a:r>
            <a:r>
              <a:rPr lang="de-DE" i="1" dirty="0" err="1"/>
              <a:t>workshop</a:t>
            </a:r>
            <a:r>
              <a:rPr lang="de-DE" i="1" dirty="0"/>
              <a:t>) </a:t>
            </a:r>
            <a:r>
              <a:rPr lang="de-DE" i="1" dirty="0" err="1"/>
              <a:t>with</a:t>
            </a:r>
            <a:r>
              <a:rPr lang="de-DE" i="1" dirty="0"/>
              <a:t> &gt;22 </a:t>
            </a:r>
            <a:r>
              <a:rPr lang="de-DE" i="1" dirty="0" err="1"/>
              <a:t>participants</a:t>
            </a:r>
            <a:r>
              <a:rPr lang="de-DE" i="1" dirty="0"/>
              <a:t> </a:t>
            </a:r>
          </a:p>
          <a:p>
            <a:pPr marL="0" indent="0">
              <a:buNone/>
            </a:pPr>
            <a:endParaRPr lang="de-DE" i="1" dirty="0"/>
          </a:p>
          <a:p>
            <a:pPr marL="0" indent="0">
              <a:buNone/>
            </a:pPr>
            <a:r>
              <a:rPr lang="de-DE" i="1" dirty="0"/>
              <a:t>More </a:t>
            </a:r>
            <a:r>
              <a:rPr lang="de-DE" i="1" dirty="0" err="1"/>
              <a:t>indicators</a:t>
            </a:r>
            <a:r>
              <a:rPr lang="de-DE" i="1" dirty="0"/>
              <a:t> </a:t>
            </a:r>
            <a:r>
              <a:rPr lang="de-DE" i="1" dirty="0" err="1"/>
              <a:t>have</a:t>
            </a:r>
            <a:r>
              <a:rPr lang="de-DE" i="1" dirty="0"/>
              <a:t> </a:t>
            </a:r>
            <a:r>
              <a:rPr lang="de-DE" i="1" dirty="0" err="1"/>
              <a:t>to</a:t>
            </a:r>
            <a:r>
              <a:rPr lang="de-DE" i="1" dirty="0"/>
              <a:t> </a:t>
            </a:r>
            <a:r>
              <a:rPr lang="de-DE" i="1" dirty="0" err="1"/>
              <a:t>be</a:t>
            </a:r>
            <a:r>
              <a:rPr lang="de-DE" i="1" dirty="0"/>
              <a:t> </a:t>
            </a:r>
            <a:r>
              <a:rPr lang="de-DE" i="1" dirty="0" err="1"/>
              <a:t>defined</a:t>
            </a:r>
            <a:r>
              <a:rPr lang="de-DE" i="1" dirty="0"/>
              <a:t>...</a:t>
            </a:r>
          </a:p>
          <a:p>
            <a:pPr lvl="1"/>
            <a:r>
              <a:rPr lang="de-DE" dirty="0"/>
              <a:t>...</a:t>
            </a:r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going</a:t>
            </a:r>
            <a:r>
              <a:rPr lang="de-DE" dirty="0"/>
              <a:t> on in </a:t>
            </a:r>
            <a:r>
              <a:rPr lang="de-DE" dirty="0" err="1"/>
              <a:t>important</a:t>
            </a:r>
            <a:r>
              <a:rPr lang="de-DE" dirty="0"/>
              <a:t> RRI-</a:t>
            </a:r>
            <a:r>
              <a:rPr lang="de-DE" dirty="0" err="1"/>
              <a:t>related</a:t>
            </a:r>
            <a:r>
              <a:rPr lang="de-DE" dirty="0"/>
              <a:t/>
            </a:r>
            <a:br>
              <a:rPr lang="de-DE" dirty="0"/>
            </a:br>
            <a:r>
              <a:rPr lang="de-DE" dirty="0" err="1"/>
              <a:t>policy</a:t>
            </a:r>
            <a:r>
              <a:rPr lang="de-DE" dirty="0"/>
              <a:t> </a:t>
            </a:r>
            <a:r>
              <a:rPr lang="de-DE" dirty="0" err="1"/>
              <a:t>research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DG CNECT </a:t>
            </a:r>
            <a:r>
              <a:rPr lang="de-DE" dirty="0" err="1"/>
              <a:t>and</a:t>
            </a:r>
            <a:r>
              <a:rPr lang="de-DE" dirty="0"/>
              <a:t> DG Research (</a:t>
            </a:r>
            <a:r>
              <a:rPr lang="de-DE" dirty="0" err="1"/>
              <a:t>led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 err="1"/>
              <a:t>by</a:t>
            </a:r>
            <a:r>
              <a:rPr lang="de-DE" dirty="0"/>
              <a:t> Fraunhofer)</a:t>
            </a:r>
          </a:p>
          <a:p>
            <a:pPr lvl="1"/>
            <a:endParaRPr lang="de-DE" dirty="0"/>
          </a:p>
        </p:txBody>
      </p:sp>
      <p:pic>
        <p:nvPicPr>
          <p:cNvPr id="5" name="Grafik 4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7510" y="3130903"/>
            <a:ext cx="2555725" cy="355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415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838959F-841A-7E42-970A-0DF9092D4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Work </a:t>
            </a:r>
            <a:r>
              <a:rPr lang="de-DE" dirty="0" err="1"/>
              <a:t>organisation</a:t>
            </a:r>
            <a:r>
              <a:rPr lang="de-DE" dirty="0"/>
              <a:t> </a:t>
            </a:r>
            <a:r>
              <a:rPr lang="de-DE" dirty="0" err="1"/>
              <a:t>principles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AF3C671A-5610-B247-9FE6-5E06DD1FD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ELSA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requires</a:t>
            </a:r>
            <a:r>
              <a:rPr lang="de-DE" dirty="0" smtClean="0"/>
              <a:t> </a:t>
            </a:r>
            <a:r>
              <a:rPr lang="de-DE" dirty="0" err="1" smtClean="0"/>
              <a:t>input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stakeholders</a:t>
            </a:r>
            <a:endParaRPr lang="de-DE" dirty="0"/>
          </a:p>
          <a:p>
            <a:pPr lvl="1"/>
            <a:r>
              <a:rPr lang="de-DE" dirty="0" err="1" smtClean="0"/>
              <a:t>members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consortium</a:t>
            </a:r>
            <a:endParaRPr lang="de-DE" dirty="0" smtClean="0"/>
          </a:p>
          <a:p>
            <a:pPr lvl="1"/>
            <a:r>
              <a:rPr lang="de-DE" dirty="0" err="1" smtClean="0"/>
              <a:t>external</a:t>
            </a:r>
            <a:r>
              <a:rPr lang="de-DE" dirty="0" smtClean="0"/>
              <a:t> </a:t>
            </a:r>
            <a:r>
              <a:rPr lang="de-DE" dirty="0" err="1" smtClean="0"/>
              <a:t>stakeholders</a:t>
            </a:r>
            <a:endParaRPr lang="de-DE" dirty="0" smtClean="0"/>
          </a:p>
          <a:p>
            <a:r>
              <a:rPr lang="de-DE" dirty="0" smtClean="0"/>
              <a:t>As </a:t>
            </a:r>
            <a:r>
              <a:rPr lang="de-DE" dirty="0" err="1" smtClean="0"/>
              <a:t>ethical</a:t>
            </a:r>
            <a:r>
              <a:rPr lang="de-DE" dirty="0" smtClean="0"/>
              <a:t>, legal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societal</a:t>
            </a:r>
            <a:r>
              <a:rPr lang="de-DE" dirty="0" smtClean="0"/>
              <a:t> </a:t>
            </a:r>
            <a:r>
              <a:rPr lang="de-DE" dirty="0" err="1" smtClean="0"/>
              <a:t>aspects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closely</a:t>
            </a:r>
            <a:r>
              <a:rPr lang="de-DE" dirty="0" smtClean="0"/>
              <a:t> </a:t>
            </a:r>
            <a:r>
              <a:rPr lang="de-DE" dirty="0" err="1" smtClean="0"/>
              <a:t>linked</a:t>
            </a:r>
            <a:r>
              <a:rPr lang="de-DE" dirty="0" smtClean="0"/>
              <a:t>,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addressed</a:t>
            </a:r>
            <a:r>
              <a:rPr lang="de-DE" dirty="0" smtClean="0"/>
              <a:t> in an </a:t>
            </a:r>
            <a:r>
              <a:rPr lang="de-DE" dirty="0" err="1" smtClean="0"/>
              <a:t>i</a:t>
            </a:r>
            <a:r>
              <a:rPr lang="de-DE" dirty="0" err="1" smtClean="0">
                <a:solidFill>
                  <a:srgbClr val="FF0000"/>
                </a:solidFill>
              </a:rPr>
              <a:t>ntegrated</a:t>
            </a:r>
            <a:r>
              <a:rPr lang="de-DE" dirty="0" smtClean="0"/>
              <a:t> form </a:t>
            </a:r>
          </a:p>
          <a:p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 </a:t>
            </a:r>
            <a:r>
              <a:rPr lang="de-DE" dirty="0" err="1" smtClean="0"/>
              <a:t>close</a:t>
            </a:r>
            <a:r>
              <a:rPr lang="de-DE" dirty="0" smtClean="0"/>
              <a:t> </a:t>
            </a:r>
            <a:r>
              <a:rPr lang="de-DE" dirty="0" err="1" smtClean="0"/>
              <a:t>relationship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WP2 </a:t>
            </a:r>
            <a:r>
              <a:rPr lang="de-DE" dirty="0" err="1" smtClean="0"/>
              <a:t>and</a:t>
            </a:r>
            <a:r>
              <a:rPr lang="de-DE" dirty="0" smtClean="0"/>
              <a:t> WP1</a:t>
            </a:r>
          </a:p>
          <a:p>
            <a:r>
              <a:rPr lang="de-DE" dirty="0" smtClean="0"/>
              <a:t>WP2 </a:t>
            </a:r>
            <a:r>
              <a:rPr lang="de-DE" dirty="0" err="1" smtClean="0"/>
              <a:t>clearly</a:t>
            </a:r>
            <a:r>
              <a:rPr lang="de-DE" dirty="0" smtClean="0"/>
              <a:t> </a:t>
            </a:r>
            <a:r>
              <a:rPr lang="de-DE" dirty="0" err="1" smtClean="0"/>
              <a:t>plays</a:t>
            </a:r>
            <a:r>
              <a:rPr lang="de-DE" dirty="0" smtClean="0"/>
              <a:t> a </a:t>
            </a:r>
            <a:r>
              <a:rPr lang="de-DE" dirty="0" err="1" smtClean="0"/>
              <a:t>constructive</a:t>
            </a:r>
            <a:r>
              <a:rPr lang="de-DE" dirty="0" smtClean="0"/>
              <a:t> </a:t>
            </a:r>
            <a:r>
              <a:rPr lang="de-DE" dirty="0" err="1" smtClean="0"/>
              <a:t>role</a:t>
            </a:r>
            <a:r>
              <a:rPr lang="de-DE" dirty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/>
              <a:t>barrier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distraction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conviction</a:t>
            </a:r>
            <a:r>
              <a:rPr lang="de-DE" dirty="0"/>
              <a:t>)</a:t>
            </a: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458925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E6B082F-9A1F-E341-AE95-D33CF95E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Roles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contributions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25036E58-8D95-1F41-9E17-572F880CF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/>
              <a:t>FHG: </a:t>
            </a:r>
            <a:r>
              <a:rPr lang="de-DE" dirty="0" err="1" smtClean="0"/>
              <a:t>coordination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WP </a:t>
            </a:r>
            <a:r>
              <a:rPr lang="de-DE" dirty="0" err="1" smtClean="0"/>
              <a:t>activities</a:t>
            </a:r>
            <a:r>
              <a:rPr lang="de-DE" dirty="0" smtClean="0"/>
              <a:t>;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ethical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aspects</a:t>
            </a:r>
            <a:endParaRPr lang="de-DE" dirty="0" smtClean="0"/>
          </a:p>
          <a:p>
            <a:r>
              <a:rPr lang="de-DE" dirty="0" err="1" smtClean="0"/>
              <a:t>UNamur</a:t>
            </a:r>
            <a:r>
              <a:rPr lang="de-DE" dirty="0" smtClean="0"/>
              <a:t>, MRU: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smtClean="0">
                <a:solidFill>
                  <a:srgbClr val="FF0000"/>
                </a:solidFill>
              </a:rPr>
              <a:t>(</a:t>
            </a:r>
            <a:r>
              <a:rPr lang="de-DE" dirty="0" err="1" smtClean="0"/>
              <a:t>ethical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>
                <a:solidFill>
                  <a:srgbClr val="FF0000"/>
                </a:solidFill>
              </a:rPr>
              <a:t>)</a:t>
            </a:r>
            <a:r>
              <a:rPr lang="de-DE" dirty="0" smtClean="0"/>
              <a:t> legal </a:t>
            </a:r>
            <a:r>
              <a:rPr lang="de-DE" dirty="0" err="1" smtClean="0"/>
              <a:t>aspects</a:t>
            </a:r>
            <a:endParaRPr lang="de-DE" dirty="0" smtClean="0"/>
          </a:p>
          <a:p>
            <a:r>
              <a:rPr lang="de-DE" dirty="0" smtClean="0"/>
              <a:t>TNK: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ethical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societal</a:t>
            </a:r>
            <a:r>
              <a:rPr lang="de-DE" dirty="0" smtClean="0"/>
              <a:t> </a:t>
            </a:r>
            <a:r>
              <a:rPr lang="de-DE" dirty="0" err="1" smtClean="0"/>
              <a:t>aspects</a:t>
            </a:r>
            <a:endParaRPr lang="de-DE" dirty="0" smtClean="0"/>
          </a:p>
          <a:p>
            <a:r>
              <a:rPr lang="de-DE" dirty="0" smtClean="0"/>
              <a:t>INOV: ELSA </a:t>
            </a:r>
            <a:r>
              <a:rPr lang="de-DE" dirty="0" err="1" smtClean="0"/>
              <a:t>auditing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supervision</a:t>
            </a:r>
            <a:r>
              <a:rPr lang="de-DE" dirty="0" smtClean="0"/>
              <a:t>;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gender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diversity</a:t>
            </a:r>
            <a:r>
              <a:rPr lang="de-DE" dirty="0" smtClean="0"/>
              <a:t> </a:t>
            </a:r>
            <a:r>
              <a:rPr lang="de-DE" dirty="0" err="1" smtClean="0"/>
              <a:t>aspects</a:t>
            </a:r>
            <a:endParaRPr lang="de-DE" dirty="0" smtClean="0"/>
          </a:p>
          <a:p>
            <a:r>
              <a:rPr lang="de-DE" dirty="0" smtClean="0"/>
              <a:t>L3CE, IMT, CINI, ITTI: </a:t>
            </a:r>
            <a:r>
              <a:rPr lang="de-DE" dirty="0" err="1" smtClean="0"/>
              <a:t>interfaces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ELSA </a:t>
            </a:r>
            <a:r>
              <a:rPr lang="de-DE" dirty="0" err="1" smtClean="0"/>
              <a:t>efforts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SPARTA </a:t>
            </a:r>
            <a:r>
              <a:rPr lang="de-DE" dirty="0" err="1" smtClean="0"/>
              <a:t>Programs</a:t>
            </a:r>
            <a:r>
              <a:rPr lang="de-DE" dirty="0" smtClean="0"/>
              <a:t> (WP4-7)</a:t>
            </a:r>
          </a:p>
          <a:p>
            <a:r>
              <a:rPr lang="de-DE" dirty="0" smtClean="0"/>
              <a:t>TUM: </a:t>
            </a:r>
            <a:r>
              <a:rPr lang="de-DE" dirty="0" err="1" smtClean="0"/>
              <a:t>interface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ELSA </a:t>
            </a:r>
            <a:r>
              <a:rPr lang="de-DE" dirty="0" err="1" smtClean="0"/>
              <a:t>efforts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roadmap</a:t>
            </a:r>
            <a:r>
              <a:rPr lang="de-DE" dirty="0" smtClean="0"/>
              <a:t> </a:t>
            </a:r>
            <a:r>
              <a:rPr lang="de-DE" dirty="0" err="1" smtClean="0"/>
              <a:t>efforts</a:t>
            </a:r>
            <a:r>
              <a:rPr lang="de-DE" dirty="0" smtClean="0"/>
              <a:t> (WP3)</a:t>
            </a:r>
          </a:p>
          <a:p>
            <a:r>
              <a:rPr lang="de-DE" dirty="0" smtClean="0"/>
              <a:t>CEA: </a:t>
            </a:r>
            <a:r>
              <a:rPr lang="de-DE" dirty="0" err="1" smtClean="0"/>
              <a:t>interface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network</a:t>
            </a:r>
            <a:r>
              <a:rPr lang="de-DE" dirty="0" smtClean="0"/>
              <a:t> </a:t>
            </a:r>
            <a:r>
              <a:rPr lang="de-DE" dirty="0" err="1" smtClean="0"/>
              <a:t>governance</a:t>
            </a:r>
            <a:r>
              <a:rPr lang="de-DE" dirty="0" smtClean="0"/>
              <a:t> </a:t>
            </a:r>
            <a:r>
              <a:rPr lang="de-DE" dirty="0" err="1" smtClean="0"/>
              <a:t>efforts</a:t>
            </a:r>
            <a:r>
              <a:rPr lang="de-DE" dirty="0" smtClean="0"/>
              <a:t> (WP1)</a:t>
            </a:r>
          </a:p>
          <a:p>
            <a:r>
              <a:rPr lang="de-DE" dirty="0" smtClean="0"/>
              <a:t>CNR, BUT, SMILE, CETIC: </a:t>
            </a:r>
            <a:r>
              <a:rPr lang="de-DE" dirty="0" err="1" smtClean="0"/>
              <a:t>interfaces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WPs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1289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0A1391D-F124-1D4F-8C11-E79A68AB6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High </a:t>
            </a:r>
            <a:r>
              <a:rPr lang="de-DE" dirty="0" err="1"/>
              <a:t>level</a:t>
            </a:r>
            <a:r>
              <a:rPr lang="de-DE" dirty="0"/>
              <a:t> plan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57A6DF10-6240-A449-948D-3CD0706CA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Identification </a:t>
            </a:r>
            <a:r>
              <a:rPr lang="en-US" dirty="0"/>
              <a:t>of relevant ethical, legal and societal </a:t>
            </a:r>
            <a:r>
              <a:rPr lang="en-US" dirty="0" smtClean="0"/>
              <a:t>aspects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Investigation </a:t>
            </a:r>
            <a:r>
              <a:rPr lang="en-US" dirty="0"/>
              <a:t>of key challenges and solution </a:t>
            </a:r>
            <a:r>
              <a:rPr lang="en-US" dirty="0" smtClean="0"/>
              <a:t>approaches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Formulation of general guidelines for responsible cybersecurity R&amp;I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Conversion of solution approaches into concrete solutions for the SPARTA Programs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 parallel: Continuous ELSA auditing and supervision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40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93C89BB-50EF-9849-B840-3C732B67F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Interfaces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WPs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7984F0DB-2B69-E746-B99B-2C798D329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Interfaces </a:t>
            </a:r>
            <a:r>
              <a:rPr lang="de-DE" dirty="0" err="1"/>
              <a:t>between</a:t>
            </a:r>
            <a:r>
              <a:rPr lang="de-DE" dirty="0"/>
              <a:t> ELSA </a:t>
            </a:r>
            <a:r>
              <a:rPr lang="de-DE" dirty="0" err="1"/>
              <a:t>efforts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SPARTA </a:t>
            </a:r>
            <a:r>
              <a:rPr lang="de-DE" dirty="0" err="1" smtClean="0"/>
              <a:t>Programs</a:t>
            </a:r>
            <a:r>
              <a:rPr lang="de-DE" dirty="0" smtClean="0"/>
              <a:t> </a:t>
            </a:r>
            <a:r>
              <a:rPr lang="de-DE" dirty="0"/>
              <a:t>(WP4-7</a:t>
            </a:r>
            <a:r>
              <a:rPr lang="de-DE" dirty="0" smtClean="0"/>
              <a:t>): </a:t>
            </a:r>
            <a:r>
              <a:rPr lang="de-DE" dirty="0"/>
              <a:t>L3CE, IMT, CINI, ITTI</a:t>
            </a:r>
          </a:p>
          <a:p>
            <a:r>
              <a:rPr lang="de-DE" dirty="0" smtClean="0"/>
              <a:t>Interface </a:t>
            </a:r>
            <a:r>
              <a:rPr lang="de-DE" dirty="0" err="1"/>
              <a:t>between</a:t>
            </a:r>
            <a:r>
              <a:rPr lang="de-DE" dirty="0"/>
              <a:t> ELSA </a:t>
            </a:r>
            <a:r>
              <a:rPr lang="de-DE" dirty="0" err="1"/>
              <a:t>efforts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roadmap</a:t>
            </a:r>
            <a:r>
              <a:rPr lang="de-DE" dirty="0"/>
              <a:t> </a:t>
            </a:r>
            <a:r>
              <a:rPr lang="de-DE" dirty="0" err="1"/>
              <a:t>efforts</a:t>
            </a:r>
            <a:r>
              <a:rPr lang="de-DE" dirty="0"/>
              <a:t> (WP3</a:t>
            </a:r>
            <a:r>
              <a:rPr lang="de-DE" dirty="0" smtClean="0"/>
              <a:t>): </a:t>
            </a:r>
            <a:r>
              <a:rPr lang="de-DE" dirty="0"/>
              <a:t>TUM</a:t>
            </a:r>
          </a:p>
          <a:p>
            <a:r>
              <a:rPr lang="de-DE" dirty="0" smtClean="0"/>
              <a:t>Interface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network</a:t>
            </a:r>
            <a:r>
              <a:rPr lang="de-DE" dirty="0"/>
              <a:t> </a:t>
            </a:r>
            <a:r>
              <a:rPr lang="de-DE" dirty="0" err="1"/>
              <a:t>governance</a:t>
            </a:r>
            <a:r>
              <a:rPr lang="de-DE" dirty="0"/>
              <a:t> </a:t>
            </a:r>
            <a:r>
              <a:rPr lang="de-DE" dirty="0" err="1"/>
              <a:t>efforts</a:t>
            </a:r>
            <a:r>
              <a:rPr lang="de-DE" dirty="0"/>
              <a:t> (WP1</a:t>
            </a:r>
            <a:r>
              <a:rPr lang="de-DE" dirty="0" smtClean="0"/>
              <a:t>): </a:t>
            </a:r>
            <a:r>
              <a:rPr lang="de-DE" dirty="0"/>
              <a:t>CEA</a:t>
            </a:r>
          </a:p>
          <a:p>
            <a:r>
              <a:rPr lang="de-DE" dirty="0" smtClean="0"/>
              <a:t>Interfaces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smtClean="0"/>
              <a:t>WPs:</a:t>
            </a:r>
          </a:p>
          <a:p>
            <a:pPr lvl="1"/>
            <a:r>
              <a:rPr lang="de-DE" dirty="0" smtClean="0"/>
              <a:t>Clustering, </a:t>
            </a:r>
            <a:r>
              <a:rPr lang="de-DE" dirty="0" err="1" smtClean="0"/>
              <a:t>platforms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ecosystems</a:t>
            </a:r>
            <a:r>
              <a:rPr lang="de-DE" dirty="0" smtClean="0"/>
              <a:t>: CNR</a:t>
            </a:r>
          </a:p>
          <a:p>
            <a:pPr lvl="1"/>
            <a:r>
              <a:rPr lang="de-DE" dirty="0"/>
              <a:t>T</a:t>
            </a:r>
            <a:r>
              <a:rPr lang="de-DE" dirty="0" smtClean="0"/>
              <a:t>raining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awareness</a:t>
            </a:r>
            <a:r>
              <a:rPr lang="de-DE" dirty="0"/>
              <a:t>:</a:t>
            </a:r>
            <a:r>
              <a:rPr lang="de-DE" dirty="0" smtClean="0"/>
              <a:t> BUT</a:t>
            </a:r>
          </a:p>
          <a:p>
            <a:pPr lvl="1"/>
            <a:r>
              <a:rPr lang="de-DE" dirty="0" err="1" smtClean="0"/>
              <a:t>Exploitation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IPR: SMILE</a:t>
            </a:r>
          </a:p>
          <a:p>
            <a:pPr lvl="1"/>
            <a:r>
              <a:rPr lang="de-DE" dirty="0" err="1"/>
              <a:t>C</a:t>
            </a:r>
            <a:r>
              <a:rPr lang="de-DE" dirty="0" err="1" smtClean="0"/>
              <a:t>ertification</a:t>
            </a:r>
            <a:r>
              <a:rPr lang="de-DE" dirty="0"/>
              <a:t>:</a:t>
            </a:r>
            <a:r>
              <a:rPr lang="de-DE" dirty="0" smtClean="0"/>
              <a:t> CETIC</a:t>
            </a:r>
          </a:p>
          <a:p>
            <a:pPr lvl="1"/>
            <a:r>
              <a:rPr lang="de-DE" dirty="0" smtClean="0"/>
              <a:t>Dissemination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communication</a:t>
            </a:r>
            <a:r>
              <a:rPr lang="de-DE" dirty="0" smtClean="0"/>
              <a:t>: INOV</a:t>
            </a:r>
          </a:p>
          <a:p>
            <a:pPr marL="0" indent="0">
              <a:buNone/>
            </a:pPr>
            <a:r>
              <a:rPr lang="de-DE" dirty="0" smtClean="0"/>
              <a:t>WP 2 </a:t>
            </a:r>
            <a:r>
              <a:rPr lang="de-DE" dirty="0" err="1" smtClean="0"/>
              <a:t>task</a:t>
            </a:r>
            <a:r>
              <a:rPr lang="de-DE" dirty="0" smtClean="0"/>
              <a:t> </a:t>
            </a:r>
            <a:r>
              <a:rPr lang="de-DE" dirty="0" err="1" smtClean="0"/>
              <a:t>leaders</a:t>
            </a:r>
            <a:r>
              <a:rPr lang="de-DE" dirty="0" smtClean="0"/>
              <a:t> </a:t>
            </a:r>
            <a:r>
              <a:rPr lang="de-DE" dirty="0" smtClean="0"/>
              <a:t>form </a:t>
            </a:r>
            <a:r>
              <a:rPr lang="de-DE" dirty="0" err="1" smtClean="0"/>
              <a:t>the</a:t>
            </a:r>
            <a:r>
              <a:rPr lang="de-DE" dirty="0" smtClean="0"/>
              <a:t> „</a:t>
            </a:r>
            <a:r>
              <a:rPr lang="de-DE" dirty="0" err="1" smtClean="0"/>
              <a:t>Ethics</a:t>
            </a:r>
            <a:r>
              <a:rPr lang="de-DE" dirty="0" smtClean="0"/>
              <a:t> </a:t>
            </a:r>
            <a:r>
              <a:rPr lang="de-DE" dirty="0" err="1" smtClean="0"/>
              <a:t>Committee</a:t>
            </a:r>
            <a:r>
              <a:rPr lang="de-DE" dirty="0" smtClean="0"/>
              <a:t>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7892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DB39A88-FB92-5442-807F-BCFA00088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Milestones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63A8ED75-3CFA-9548-93F5-4D26332E3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First </a:t>
            </a:r>
            <a:r>
              <a:rPr lang="de-DE" dirty="0" err="1" smtClean="0"/>
              <a:t>year</a:t>
            </a:r>
            <a:r>
              <a:rPr lang="de-DE" dirty="0" smtClean="0"/>
              <a:t>: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identification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relevant </a:t>
            </a:r>
            <a:r>
              <a:rPr lang="de-DE" dirty="0" err="1" smtClean="0"/>
              <a:t>ethical</a:t>
            </a:r>
            <a:r>
              <a:rPr lang="de-DE" dirty="0" smtClean="0"/>
              <a:t>, legal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societal</a:t>
            </a:r>
            <a:r>
              <a:rPr lang="de-DE" dirty="0" smtClean="0"/>
              <a:t> </a:t>
            </a:r>
            <a:r>
              <a:rPr lang="de-DE" dirty="0" err="1" smtClean="0"/>
              <a:t>aspects</a:t>
            </a:r>
            <a:endParaRPr lang="de-DE" dirty="0" smtClean="0"/>
          </a:p>
          <a:p>
            <a:r>
              <a:rPr lang="de-DE" dirty="0" smtClean="0"/>
              <a:t>Second </a:t>
            </a:r>
            <a:r>
              <a:rPr lang="de-DE" dirty="0" err="1" smtClean="0"/>
              <a:t>year</a:t>
            </a:r>
            <a:r>
              <a:rPr lang="de-DE" dirty="0" smtClean="0"/>
              <a:t>: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investigation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challenges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solution</a:t>
            </a:r>
            <a:r>
              <a:rPr lang="de-DE" dirty="0" smtClean="0"/>
              <a:t> </a:t>
            </a:r>
            <a:r>
              <a:rPr lang="de-DE" dirty="0" err="1" smtClean="0"/>
              <a:t>approaches</a:t>
            </a:r>
            <a:endParaRPr lang="de-DE" dirty="0" smtClean="0"/>
          </a:p>
          <a:p>
            <a:r>
              <a:rPr lang="de-DE" dirty="0" smtClean="0"/>
              <a:t>Third </a:t>
            </a:r>
            <a:r>
              <a:rPr lang="de-DE" dirty="0" err="1" smtClean="0"/>
              <a:t>year</a:t>
            </a:r>
            <a:r>
              <a:rPr lang="de-DE" dirty="0" smtClean="0"/>
              <a:t>: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general</a:t>
            </a:r>
            <a:r>
              <a:rPr lang="de-DE" dirty="0" smtClean="0"/>
              <a:t> </a:t>
            </a:r>
            <a:r>
              <a:rPr lang="de-DE" dirty="0" err="1" smtClean="0"/>
              <a:t>guidelines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concrete</a:t>
            </a:r>
            <a:r>
              <a:rPr lang="de-DE" dirty="0" smtClean="0"/>
              <a:t> </a:t>
            </a:r>
            <a:r>
              <a:rPr lang="de-DE" dirty="0" err="1" smtClean="0"/>
              <a:t>solutions</a:t>
            </a:r>
            <a:r>
              <a:rPr lang="de-DE" dirty="0" smtClean="0"/>
              <a:t> (</a:t>
            </a:r>
            <a:r>
              <a:rPr lang="de-DE" dirty="0" err="1" smtClean="0"/>
              <a:t>efforts</a:t>
            </a:r>
            <a:r>
              <a:rPr lang="de-DE" dirty="0" smtClean="0"/>
              <a:t> </a:t>
            </a:r>
            <a:r>
              <a:rPr lang="de-DE" dirty="0" err="1" smtClean="0"/>
              <a:t>start</a:t>
            </a:r>
            <a:r>
              <a:rPr lang="de-DE" dirty="0" smtClean="0"/>
              <a:t> </a:t>
            </a:r>
            <a:r>
              <a:rPr lang="de-DE" dirty="0" err="1" smtClean="0"/>
              <a:t>already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second</a:t>
            </a:r>
            <a:r>
              <a:rPr lang="de-DE" dirty="0" smtClean="0"/>
              <a:t> </a:t>
            </a:r>
            <a:r>
              <a:rPr lang="de-DE" dirty="0" err="1" smtClean="0"/>
              <a:t>year</a:t>
            </a:r>
            <a:r>
              <a:rPr lang="de-DE" dirty="0" smtClean="0"/>
              <a:t>, </a:t>
            </a:r>
            <a:r>
              <a:rPr lang="de-DE" dirty="0" err="1" smtClean="0"/>
              <a:t>respectively</a:t>
            </a:r>
            <a:r>
              <a:rPr lang="de-DE" dirty="0" smtClean="0"/>
              <a:t>)</a:t>
            </a:r>
          </a:p>
          <a:p>
            <a:r>
              <a:rPr lang="de-DE" dirty="0" smtClean="0"/>
              <a:t>ELSA </a:t>
            </a:r>
            <a:r>
              <a:rPr lang="de-DE" dirty="0" err="1" smtClean="0"/>
              <a:t>audit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supervision</a:t>
            </a:r>
            <a:r>
              <a:rPr lang="de-DE" dirty="0" smtClean="0"/>
              <a:t> </a:t>
            </a:r>
            <a:r>
              <a:rPr lang="de-DE" dirty="0" err="1" smtClean="0"/>
              <a:t>reports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provided</a:t>
            </a:r>
            <a:r>
              <a:rPr lang="de-DE" dirty="0" smtClean="0"/>
              <a:t> on a </a:t>
            </a:r>
            <a:r>
              <a:rPr lang="de-DE" dirty="0" err="1" smtClean="0"/>
              <a:t>yearly</a:t>
            </a:r>
            <a:r>
              <a:rPr lang="de-DE" dirty="0" smtClean="0"/>
              <a:t> </a:t>
            </a:r>
            <a:r>
              <a:rPr lang="de-DE" dirty="0" err="1" smtClean="0"/>
              <a:t>basis</a:t>
            </a:r>
            <a:r>
              <a:rPr lang="de-DE" dirty="0" smtClean="0"/>
              <a:t> (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audits</a:t>
            </a:r>
            <a:r>
              <a:rPr lang="de-DE" dirty="0" smtClean="0"/>
              <a:t> care </a:t>
            </a:r>
            <a:r>
              <a:rPr lang="de-DE" dirty="0" err="1" smtClean="0"/>
              <a:t>carried</a:t>
            </a:r>
            <a:r>
              <a:rPr lang="de-DE" dirty="0" smtClean="0"/>
              <a:t> out </a:t>
            </a:r>
            <a:r>
              <a:rPr lang="de-DE" dirty="0" err="1" smtClean="0"/>
              <a:t>continuously</a:t>
            </a:r>
            <a:r>
              <a:rPr lang="de-DE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7473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0228097-EDF7-6C46-89A1-8FC56D0A8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Next </a:t>
            </a:r>
            <a:r>
              <a:rPr lang="de-DE" dirty="0" err="1"/>
              <a:t>steps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4D81AA2E-826E-F549-A39E-4E9EBA3E7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Dedicated</a:t>
            </a:r>
            <a:r>
              <a:rPr lang="de-DE" dirty="0" smtClean="0"/>
              <a:t> WP2 </a:t>
            </a:r>
            <a:r>
              <a:rPr lang="de-DE" dirty="0" err="1" smtClean="0"/>
              <a:t>kick-off</a:t>
            </a:r>
            <a:r>
              <a:rPr lang="de-DE" dirty="0" smtClean="0"/>
              <a:t> </a:t>
            </a:r>
            <a:r>
              <a:rPr lang="de-DE" dirty="0" err="1" smtClean="0"/>
              <a:t>meeting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core</a:t>
            </a:r>
            <a:r>
              <a:rPr lang="de-DE" dirty="0" smtClean="0"/>
              <a:t> </a:t>
            </a:r>
            <a:r>
              <a:rPr lang="de-DE" dirty="0" err="1" smtClean="0"/>
              <a:t>partners</a:t>
            </a:r>
            <a:endParaRPr lang="de-DE" dirty="0" smtClean="0"/>
          </a:p>
          <a:p>
            <a:r>
              <a:rPr lang="de-DE" dirty="0" err="1" smtClean="0"/>
              <a:t>Coordination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interface</a:t>
            </a:r>
            <a:r>
              <a:rPr lang="de-DE" dirty="0" smtClean="0"/>
              <a:t> </a:t>
            </a:r>
            <a:r>
              <a:rPr lang="de-DE" dirty="0" err="1" smtClean="0"/>
              <a:t>partners</a:t>
            </a:r>
            <a:endParaRPr lang="de-DE" dirty="0" smtClean="0"/>
          </a:p>
          <a:p>
            <a:pPr lvl="1"/>
            <a:r>
              <a:rPr lang="de-DE" dirty="0" smtClean="0"/>
              <a:t>Information </a:t>
            </a:r>
            <a:r>
              <a:rPr lang="de-DE" dirty="0" err="1" smtClean="0"/>
              <a:t>needs</a:t>
            </a:r>
            <a:endParaRPr lang="de-DE" dirty="0" smtClean="0"/>
          </a:p>
          <a:p>
            <a:pPr lvl="1"/>
            <a:r>
              <a:rPr lang="de-DE" dirty="0" smtClean="0"/>
              <a:t>Timeline</a:t>
            </a:r>
          </a:p>
          <a:p>
            <a:pPr lvl="1"/>
            <a:r>
              <a:rPr lang="de-DE" dirty="0" err="1" smtClean="0"/>
              <a:t>Means</a:t>
            </a:r>
            <a:r>
              <a:rPr lang="de-DE" dirty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communication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34236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60D0C6B-F495-9942-ABDB-468DC1E06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Challenges</a:t>
            </a:r>
            <a:r>
              <a:rPr lang="de-DE" dirty="0"/>
              <a:t>, </a:t>
            </a:r>
            <a:r>
              <a:rPr lang="de-DE" dirty="0" err="1"/>
              <a:t>issues</a:t>
            </a:r>
            <a:r>
              <a:rPr lang="de-DE" dirty="0"/>
              <a:t>, </a:t>
            </a:r>
            <a:r>
              <a:rPr lang="de-DE" dirty="0" err="1"/>
              <a:t>questions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xmlns="" id="{E634069A-92AA-D042-A46D-1A59CF58B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3595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765A79D-3D3C-F447-AB40-DBB16B13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Who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are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ADFD609D-B825-754C-8859-F30E0F088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4 </a:t>
            </a:r>
            <a:r>
              <a:rPr lang="de-DE" dirty="0" err="1"/>
              <a:t>core</a:t>
            </a:r>
            <a:r>
              <a:rPr lang="de-DE" dirty="0"/>
              <a:t> </a:t>
            </a:r>
            <a:r>
              <a:rPr lang="de-DE" dirty="0" err="1"/>
              <a:t>partners</a:t>
            </a:r>
            <a:endParaRPr lang="de-DE" dirty="0"/>
          </a:p>
          <a:p>
            <a:pPr lvl="1"/>
            <a:r>
              <a:rPr lang="de-DE" dirty="0" smtClean="0"/>
              <a:t>FHG, </a:t>
            </a:r>
            <a:r>
              <a:rPr lang="de-DE" dirty="0"/>
              <a:t>DE (WP </a:t>
            </a:r>
            <a:r>
              <a:rPr lang="de-DE" dirty="0" err="1"/>
              <a:t>lead</a:t>
            </a:r>
            <a:r>
              <a:rPr lang="de-DE" dirty="0"/>
              <a:t>) – 18 PM</a:t>
            </a:r>
          </a:p>
          <a:p>
            <a:pPr lvl="1"/>
            <a:r>
              <a:rPr lang="de-DE" dirty="0" err="1"/>
              <a:t>UNamur</a:t>
            </a:r>
            <a:r>
              <a:rPr lang="de-DE" dirty="0"/>
              <a:t>, BE – 9 PM</a:t>
            </a:r>
          </a:p>
          <a:p>
            <a:pPr lvl="1"/>
            <a:r>
              <a:rPr lang="de-DE" dirty="0"/>
              <a:t>MRU/ Mykolas </a:t>
            </a:r>
            <a:r>
              <a:rPr lang="de-DE" dirty="0" err="1"/>
              <a:t>Romeris</a:t>
            </a:r>
            <a:r>
              <a:rPr lang="de-DE" dirty="0"/>
              <a:t> Univ., LV – 9 PM</a:t>
            </a:r>
          </a:p>
          <a:p>
            <a:pPr lvl="1"/>
            <a:r>
              <a:rPr lang="de-DE" dirty="0"/>
              <a:t>INOV INESC </a:t>
            </a:r>
            <a:r>
              <a:rPr lang="de-DE" dirty="0" err="1"/>
              <a:t>Inovação</a:t>
            </a:r>
            <a:r>
              <a:rPr lang="de-DE" dirty="0"/>
              <a:t>, PT – 12 PM</a:t>
            </a:r>
          </a:p>
          <a:p>
            <a:r>
              <a:rPr lang="de-DE" dirty="0"/>
              <a:t>11 </a:t>
            </a:r>
            <a:r>
              <a:rPr lang="de-DE" dirty="0" err="1"/>
              <a:t>further</a:t>
            </a:r>
            <a:r>
              <a:rPr lang="de-DE" dirty="0"/>
              <a:t> </a:t>
            </a:r>
            <a:r>
              <a:rPr lang="de-DE" dirty="0" err="1" smtClean="0"/>
              <a:t>partners</a:t>
            </a:r>
            <a:r>
              <a:rPr lang="de-DE" dirty="0" smtClean="0"/>
              <a:t> </a:t>
            </a:r>
            <a:r>
              <a:rPr lang="de-DE" dirty="0"/>
              <a:t>– </a:t>
            </a:r>
            <a:r>
              <a:rPr lang="de-DE" dirty="0" err="1"/>
              <a:t>of</a:t>
            </a:r>
            <a:r>
              <a:rPr lang="de-DE" dirty="0"/>
              <a:t> WP </a:t>
            </a:r>
            <a:r>
              <a:rPr lang="de-DE" dirty="0" err="1"/>
              <a:t>leaders</a:t>
            </a:r>
            <a:endParaRPr lang="de-DE" dirty="0"/>
          </a:p>
          <a:p>
            <a:pPr lvl="1"/>
            <a:r>
              <a:rPr lang="de-DE" dirty="0"/>
              <a:t>CEA, TNK, CETIC, BUT, TUM, IMT, CINI, CNR, L3CE, SMILE, ITTI</a:t>
            </a:r>
          </a:p>
          <a:p>
            <a:pPr lvl="1"/>
            <a:r>
              <a:rPr lang="de-DE" dirty="0" err="1" smtClean="0"/>
              <a:t>interfaces</a:t>
            </a:r>
            <a:r>
              <a:rPr lang="de-DE" dirty="0" smtClean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packages</a:t>
            </a:r>
            <a:r>
              <a:rPr lang="de-DE" dirty="0"/>
              <a:t>: </a:t>
            </a:r>
            <a:r>
              <a:rPr lang="de-DE" dirty="0" err="1"/>
              <a:t>provide</a:t>
            </a:r>
            <a:r>
              <a:rPr lang="de-DE" dirty="0"/>
              <a:t> </a:t>
            </a:r>
            <a:r>
              <a:rPr lang="de-DE" dirty="0" err="1"/>
              <a:t>input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WP 2, </a:t>
            </a:r>
            <a:r>
              <a:rPr lang="de-DE" dirty="0" err="1"/>
              <a:t>communicate</a:t>
            </a:r>
            <a:r>
              <a:rPr lang="de-DE" dirty="0"/>
              <a:t> WP 2 </a:t>
            </a:r>
            <a:r>
              <a:rPr lang="de-DE" dirty="0" err="1"/>
              <a:t>results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patners</a:t>
            </a:r>
            <a:r>
              <a:rPr lang="de-DE" dirty="0"/>
              <a:t>.</a:t>
            </a:r>
          </a:p>
          <a:p>
            <a:pPr lvl="1"/>
            <a:r>
              <a:rPr lang="de-DE" dirty="0" err="1"/>
              <a:t>Participate</a:t>
            </a:r>
            <a:r>
              <a:rPr lang="de-DE" dirty="0"/>
              <a:t> in f2f </a:t>
            </a:r>
            <a:r>
              <a:rPr lang="de-DE" dirty="0" err="1"/>
              <a:t>activities</a:t>
            </a:r>
            <a:r>
              <a:rPr lang="de-DE" dirty="0"/>
              <a:t> (</a:t>
            </a:r>
            <a:r>
              <a:rPr lang="de-DE" dirty="0" err="1"/>
              <a:t>workshops</a:t>
            </a:r>
            <a:r>
              <a:rPr lang="de-DE" dirty="0"/>
              <a:t> etc.) in WP 2</a:t>
            </a:r>
          </a:p>
          <a:p>
            <a:endParaRPr lang="de-DE" dirty="0">
              <a:hlinkClick r:id="rId2"/>
            </a:endParaRP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xmlns="" id="{DE640B9F-8215-7049-9301-86452D47A25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1218"/>
          <a:stretch/>
        </p:blipFill>
        <p:spPr>
          <a:xfrm>
            <a:off x="8164630" y="1027906"/>
            <a:ext cx="3865725" cy="306283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xmlns="" id="{5D699A54-AF5F-8A47-BA07-EE2C3674983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595" t="30741" r="17596" b="24389"/>
          <a:stretch/>
        </p:blipFill>
        <p:spPr>
          <a:xfrm>
            <a:off x="8107479" y="116768"/>
            <a:ext cx="2027681" cy="78555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xmlns="" id="{EA48E1B9-668E-744F-8CE7-08206C1446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5952" y="113952"/>
            <a:ext cx="1047307" cy="1178221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xmlns="" id="{A397821D-3E8B-9246-AF37-3ED67794E78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5835" b="35953"/>
          <a:stretch/>
        </p:blipFill>
        <p:spPr>
          <a:xfrm>
            <a:off x="5387671" y="1540530"/>
            <a:ext cx="2190168" cy="61788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xmlns="" id="{0C77984A-3557-4A4E-A68B-A83ADD667A0E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2909" t="18946" r="12636" b="16804"/>
          <a:stretch/>
        </p:blipFill>
        <p:spPr>
          <a:xfrm>
            <a:off x="10466503" y="113952"/>
            <a:ext cx="1474088" cy="846485"/>
          </a:xfrm>
          <a:prstGeom prst="rect">
            <a:avLst/>
          </a:prstGeom>
        </p:spPr>
      </p:pic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xmlns="" id="{BE666C47-E320-E04A-89AA-B95EDE515752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7433259" y="703063"/>
            <a:ext cx="2269006" cy="194388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xmlns="" id="{80B83066-EBB7-434C-A066-08F50197551D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7577839" y="1849474"/>
            <a:ext cx="1047307" cy="179990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xmlns="" id="{B1CCFC94-A659-244C-A4E1-0533FB7DD6BE}"/>
              </a:ext>
            </a:extLst>
          </p:cNvPr>
          <p:cNvCxnSpPr>
            <a:cxnSpLocks/>
          </p:cNvCxnSpPr>
          <p:nvPr/>
        </p:nvCxnSpPr>
        <p:spPr>
          <a:xfrm>
            <a:off x="9121319" y="661900"/>
            <a:ext cx="758393" cy="20875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xmlns="" id="{BDED8AC3-0251-CB4D-8BCC-CC07E6801820}"/>
              </a:ext>
            </a:extLst>
          </p:cNvPr>
          <p:cNvCxnSpPr>
            <a:cxnSpLocks/>
            <a:stCxn id="13" idx="2"/>
          </p:cNvCxnSpPr>
          <p:nvPr/>
        </p:nvCxnSpPr>
        <p:spPr>
          <a:xfrm flipH="1">
            <a:off x="10749572" y="960437"/>
            <a:ext cx="453975" cy="12918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69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BCC0C97-D5F6-E64F-9480-0159D1296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656"/>
            <a:ext cx="10515600" cy="1325563"/>
          </a:xfrm>
        </p:spPr>
        <p:txBody>
          <a:bodyPr/>
          <a:lstStyle/>
          <a:p>
            <a:r>
              <a:rPr lang="de-DE" dirty="0" err="1"/>
              <a:t>Challenges</a:t>
            </a:r>
            <a:r>
              <a:rPr lang="de-DE" dirty="0"/>
              <a:t> </a:t>
            </a:r>
            <a:r>
              <a:rPr lang="de-DE" dirty="0" err="1"/>
              <a:t>addressed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2A653FB5-F178-CE4D-AB03-E6D7E9987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Identification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stakeholders</a:t>
            </a:r>
            <a:r>
              <a:rPr lang="de-DE" dirty="0" smtClean="0"/>
              <a:t> </a:t>
            </a:r>
            <a:r>
              <a:rPr lang="de-DE" dirty="0" err="1" smtClean="0"/>
              <a:t>involved</a:t>
            </a:r>
            <a:r>
              <a:rPr lang="de-DE" dirty="0" smtClean="0"/>
              <a:t> in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affected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innovations</a:t>
            </a:r>
            <a:r>
              <a:rPr lang="de-DE" dirty="0" smtClean="0"/>
              <a:t> in </a:t>
            </a:r>
            <a:r>
              <a:rPr lang="de-DE" dirty="0" err="1" smtClean="0"/>
              <a:t>cybersecurity</a:t>
            </a:r>
            <a:endParaRPr lang="de-DE" dirty="0" smtClean="0"/>
          </a:p>
          <a:p>
            <a:r>
              <a:rPr lang="en-US" dirty="0" smtClean="0"/>
              <a:t>Deriving a consistent set of requirements from a </a:t>
            </a:r>
            <a:r>
              <a:rPr lang="en-US" dirty="0"/>
              <a:t>multitude of </a:t>
            </a:r>
            <a:r>
              <a:rPr lang="en-US" dirty="0" smtClean="0"/>
              <a:t>possibly contradictory needs </a:t>
            </a:r>
            <a:r>
              <a:rPr lang="en-US" dirty="0"/>
              <a:t>and </a:t>
            </a:r>
            <a:r>
              <a:rPr lang="en-US" dirty="0" smtClean="0"/>
              <a:t>concerns</a:t>
            </a:r>
          </a:p>
          <a:p>
            <a:r>
              <a:rPr lang="en-US" dirty="0" smtClean="0"/>
              <a:t>Dealing with limited knowledge of and interest for ethical, legal and societal aspects.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Using an “understandable language” </a:t>
            </a:r>
            <a:r>
              <a:rPr lang="en-US" dirty="0">
                <a:solidFill>
                  <a:srgbClr val="FF0000"/>
                </a:solidFill>
              </a:rPr>
              <a:t>for ethical, legal and societal aspects.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211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936F6F1-C060-DA4A-A608-DAC72C2A3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Ambition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A3FEDDD6-F71A-F442-AFF1-8044022D6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make</a:t>
            </a:r>
            <a:r>
              <a:rPr lang="de-DE" dirty="0" smtClean="0"/>
              <a:t> </a:t>
            </a:r>
            <a:r>
              <a:rPr lang="de-DE" dirty="0" err="1" smtClean="0"/>
              <a:t>sure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cybersecurity</a:t>
            </a:r>
            <a:r>
              <a:rPr lang="de-DE" dirty="0" smtClean="0"/>
              <a:t> </a:t>
            </a:r>
            <a:r>
              <a:rPr lang="de-DE" dirty="0" err="1" smtClean="0"/>
              <a:t>innovations</a:t>
            </a:r>
            <a:r>
              <a:rPr lang="de-DE" dirty="0" smtClean="0"/>
              <a:t> </a:t>
            </a:r>
            <a:r>
              <a:rPr lang="de-DE" dirty="0" err="1" smtClean="0"/>
              <a:t>launched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SPARTA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ethically</a:t>
            </a:r>
            <a:r>
              <a:rPr lang="de-DE" dirty="0" smtClean="0"/>
              <a:t> </a:t>
            </a:r>
            <a:r>
              <a:rPr lang="de-DE" dirty="0" err="1" smtClean="0"/>
              <a:t>sound</a:t>
            </a:r>
            <a:r>
              <a:rPr lang="de-DE" dirty="0" smtClean="0"/>
              <a:t>, </a:t>
            </a:r>
            <a:r>
              <a:rPr lang="de-DE" dirty="0" err="1" smtClean="0"/>
              <a:t>socially</a:t>
            </a:r>
            <a:r>
              <a:rPr lang="de-DE" dirty="0" smtClean="0"/>
              <a:t> </a:t>
            </a:r>
            <a:r>
              <a:rPr lang="de-DE" dirty="0" err="1" smtClean="0"/>
              <a:t>acceptable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compliant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applicable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data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protection</a:t>
            </a:r>
            <a:r>
              <a:rPr lang="de-DE" dirty="0" smtClean="0"/>
              <a:t> </a:t>
            </a:r>
            <a:r>
              <a:rPr lang="de-DE" dirty="0" err="1" smtClean="0"/>
              <a:t>laws</a:t>
            </a:r>
            <a:endParaRPr lang="de-DE" dirty="0" smtClean="0"/>
          </a:p>
          <a:p>
            <a:r>
              <a:rPr lang="de-DE" dirty="0" err="1" smtClean="0"/>
              <a:t>develop</a:t>
            </a:r>
            <a:r>
              <a:rPr lang="de-DE" dirty="0" smtClean="0"/>
              <a:t> </a:t>
            </a:r>
            <a:r>
              <a:rPr lang="de-DE" dirty="0" err="1" smtClean="0"/>
              <a:t>effective</a:t>
            </a:r>
            <a:r>
              <a:rPr lang="de-DE" dirty="0" smtClean="0"/>
              <a:t> ELSA </a:t>
            </a:r>
            <a:r>
              <a:rPr lang="de-DE" dirty="0" err="1" smtClean="0"/>
              <a:t>structures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processes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applied</a:t>
            </a:r>
            <a:r>
              <a:rPr lang="de-DE" dirty="0" smtClean="0"/>
              <a:t> also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context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transnational </a:t>
            </a:r>
            <a:r>
              <a:rPr lang="de-DE" dirty="0" err="1" smtClean="0"/>
              <a:t>competence</a:t>
            </a:r>
            <a:r>
              <a:rPr lang="de-DE" dirty="0" smtClean="0"/>
              <a:t> </a:t>
            </a:r>
            <a:r>
              <a:rPr lang="de-DE" dirty="0" err="1" smtClean="0"/>
              <a:t>networks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5105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Policy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legal </a:t>
            </a:r>
            <a:r>
              <a:rPr lang="de-DE" dirty="0" err="1" smtClean="0"/>
              <a:t>background</a:t>
            </a:r>
            <a:r>
              <a:rPr lang="de-DE" dirty="0" smtClean="0"/>
              <a:t> </a:t>
            </a:r>
            <a:r>
              <a:rPr lang="de-DE" dirty="0"/>
              <a:t>relevant </a:t>
            </a:r>
            <a:r>
              <a:rPr lang="de-DE" dirty="0" err="1"/>
              <a:t>for</a:t>
            </a:r>
            <a:r>
              <a:rPr lang="de-DE" dirty="0"/>
              <a:t> WP 2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err="1"/>
              <a:t>Directive</a:t>
            </a:r>
            <a:r>
              <a:rPr lang="de-DE" dirty="0"/>
              <a:t> on </a:t>
            </a:r>
            <a:r>
              <a:rPr lang="de-DE" dirty="0" err="1"/>
              <a:t>security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network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systems</a:t>
            </a:r>
            <a:r>
              <a:rPr lang="de-DE" dirty="0"/>
              <a:t> (NIS </a:t>
            </a:r>
            <a:r>
              <a:rPr lang="de-DE" dirty="0" err="1"/>
              <a:t>Directive</a:t>
            </a:r>
            <a:r>
              <a:rPr lang="de-DE" dirty="0"/>
              <a:t>)</a:t>
            </a:r>
          </a:p>
          <a:p>
            <a:pPr lvl="1"/>
            <a:r>
              <a:rPr lang="de-DE" dirty="0" err="1" smtClean="0"/>
              <a:t>Transposed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national </a:t>
            </a:r>
            <a:r>
              <a:rPr lang="de-DE" dirty="0" err="1" smtClean="0"/>
              <a:t>law</a:t>
            </a:r>
            <a:r>
              <a:rPr lang="de-DE" dirty="0" smtClean="0"/>
              <a:t> </a:t>
            </a:r>
            <a:r>
              <a:rPr lang="de-DE" dirty="0" err="1" smtClean="0"/>
              <a:t>until</a:t>
            </a:r>
            <a:r>
              <a:rPr lang="de-DE" dirty="0" smtClean="0"/>
              <a:t> </a:t>
            </a:r>
            <a:r>
              <a:rPr lang="de-DE" dirty="0"/>
              <a:t>May 2018</a:t>
            </a:r>
          </a:p>
          <a:p>
            <a:r>
              <a:rPr lang="de-DE" dirty="0" err="1"/>
              <a:t>Cybersecurity</a:t>
            </a:r>
            <a:r>
              <a:rPr lang="de-DE" dirty="0"/>
              <a:t> </a:t>
            </a:r>
            <a:r>
              <a:rPr lang="de-DE" dirty="0" err="1"/>
              <a:t>package</a:t>
            </a:r>
            <a:r>
              <a:rPr lang="de-DE" dirty="0"/>
              <a:t> 2017</a:t>
            </a:r>
          </a:p>
          <a:p>
            <a:pPr lvl="1"/>
            <a:r>
              <a:rPr lang="de-DE" dirty="0"/>
              <a:t>EU </a:t>
            </a:r>
            <a:r>
              <a:rPr lang="de-DE" dirty="0" err="1"/>
              <a:t>cybersecurity</a:t>
            </a:r>
            <a:r>
              <a:rPr lang="de-DE" dirty="0"/>
              <a:t> </a:t>
            </a:r>
            <a:r>
              <a:rPr lang="de-DE" dirty="0" err="1"/>
              <a:t>certification</a:t>
            </a:r>
            <a:r>
              <a:rPr lang="de-DE" dirty="0"/>
              <a:t> </a:t>
            </a:r>
            <a:r>
              <a:rPr lang="de-DE" dirty="0" err="1"/>
              <a:t>framework</a:t>
            </a:r>
            <a:endParaRPr lang="de-DE" dirty="0"/>
          </a:p>
          <a:p>
            <a:pPr lvl="1"/>
            <a:r>
              <a:rPr lang="de-DE" dirty="0" err="1"/>
              <a:t>Revised</a:t>
            </a:r>
            <a:r>
              <a:rPr lang="de-DE" dirty="0"/>
              <a:t> </a:t>
            </a:r>
            <a:r>
              <a:rPr lang="de-DE" dirty="0" err="1"/>
              <a:t>mandate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ENISA</a:t>
            </a:r>
          </a:p>
          <a:p>
            <a:pPr lvl="1"/>
            <a:r>
              <a:rPr lang="de-DE" dirty="0" err="1"/>
              <a:t>Blueprint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rapid </a:t>
            </a:r>
            <a:r>
              <a:rPr lang="de-DE" dirty="0" err="1"/>
              <a:t>emergency</a:t>
            </a:r>
            <a:r>
              <a:rPr lang="de-DE" dirty="0"/>
              <a:t> </a:t>
            </a:r>
            <a:r>
              <a:rPr lang="de-DE" dirty="0" err="1"/>
              <a:t>response</a:t>
            </a:r>
            <a:endParaRPr lang="de-DE" dirty="0"/>
          </a:p>
          <a:p>
            <a:r>
              <a:rPr lang="de-DE" dirty="0"/>
              <a:t>General Data </a:t>
            </a:r>
            <a:r>
              <a:rPr lang="de-DE" dirty="0" err="1"/>
              <a:t>Protection</a:t>
            </a:r>
            <a:r>
              <a:rPr lang="de-DE" dirty="0"/>
              <a:t> Regulation GDPR</a:t>
            </a:r>
          </a:p>
          <a:p>
            <a:pPr lvl="1"/>
            <a:r>
              <a:rPr lang="de-DE" dirty="0" err="1"/>
              <a:t>applicable</a:t>
            </a:r>
            <a:r>
              <a:rPr lang="de-DE" dirty="0"/>
              <a:t> </a:t>
            </a:r>
            <a:r>
              <a:rPr lang="de-DE" dirty="0" err="1" smtClean="0"/>
              <a:t>directly</a:t>
            </a:r>
            <a:r>
              <a:rPr lang="de-DE" dirty="0" smtClean="0"/>
              <a:t> in all EU </a:t>
            </a:r>
            <a:r>
              <a:rPr lang="de-DE" dirty="0" err="1" smtClean="0"/>
              <a:t>member</a:t>
            </a:r>
            <a:r>
              <a:rPr lang="de-DE" dirty="0" smtClean="0"/>
              <a:t> </a:t>
            </a:r>
            <a:r>
              <a:rPr lang="de-DE" dirty="0" err="1" smtClean="0"/>
              <a:t>states</a:t>
            </a:r>
            <a:r>
              <a:rPr lang="de-DE" dirty="0" smtClean="0"/>
              <a:t> </a:t>
            </a:r>
            <a:r>
              <a:rPr lang="de-DE" dirty="0" err="1" smtClean="0"/>
              <a:t>since</a:t>
            </a:r>
            <a:r>
              <a:rPr lang="de-DE" dirty="0" smtClean="0"/>
              <a:t> </a:t>
            </a:r>
            <a:r>
              <a:rPr lang="de-DE" dirty="0"/>
              <a:t>25-05-</a:t>
            </a:r>
            <a:r>
              <a:rPr lang="de-DE" dirty="0" smtClean="0"/>
              <a:t>2018   </a:t>
            </a:r>
            <a:endParaRPr lang="de-DE" dirty="0"/>
          </a:p>
          <a:p>
            <a:pPr lvl="1"/>
            <a:r>
              <a:rPr lang="de-DE" dirty="0" err="1">
                <a:solidFill>
                  <a:srgbClr val="FF0000"/>
                </a:solidFill>
              </a:rPr>
              <a:t>a</a:t>
            </a:r>
            <a:r>
              <a:rPr lang="de-DE" dirty="0" err="1" smtClean="0">
                <a:solidFill>
                  <a:srgbClr val="FF0000"/>
                </a:solidFill>
              </a:rPr>
              <a:t>lmost</a:t>
            </a:r>
            <a:r>
              <a:rPr lang="de-DE" dirty="0" smtClean="0"/>
              <a:t> </a:t>
            </a:r>
            <a:r>
              <a:rPr lang="de-DE" dirty="0" err="1" smtClean="0"/>
              <a:t>unified</a:t>
            </a:r>
            <a:r>
              <a:rPr lang="de-DE" dirty="0" smtClean="0"/>
              <a:t> </a:t>
            </a:r>
            <a:r>
              <a:rPr lang="de-DE" dirty="0" err="1"/>
              <a:t>rules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all EU </a:t>
            </a:r>
            <a:r>
              <a:rPr lang="de-DE" dirty="0" err="1"/>
              <a:t>member</a:t>
            </a:r>
            <a:r>
              <a:rPr lang="de-DE" dirty="0"/>
              <a:t> </a:t>
            </a:r>
            <a:r>
              <a:rPr lang="de-DE" dirty="0" err="1" smtClean="0"/>
              <a:t>states</a:t>
            </a:r>
            <a:endParaRPr lang="de-DE" dirty="0"/>
          </a:p>
          <a:p>
            <a:pPr lvl="1"/>
            <a:r>
              <a:rPr lang="de-DE" dirty="0"/>
              <a:t>Art 25 Data </a:t>
            </a:r>
            <a:r>
              <a:rPr lang="de-DE" dirty="0" err="1"/>
              <a:t>Protection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design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default</a:t>
            </a:r>
            <a:endParaRPr lang="de-DE" dirty="0"/>
          </a:p>
          <a:p>
            <a:pPr lvl="1"/>
            <a:r>
              <a:rPr lang="de-DE" dirty="0"/>
              <a:t>Art 32 Security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processing</a:t>
            </a:r>
            <a:endParaRPr lang="de-DE" dirty="0"/>
          </a:p>
          <a:p>
            <a:r>
              <a:rPr lang="de-DE" dirty="0" err="1"/>
              <a:t>ePrivacy</a:t>
            </a:r>
            <a:r>
              <a:rPr lang="de-DE" dirty="0"/>
              <a:t> Regulation (</a:t>
            </a:r>
            <a:r>
              <a:rPr lang="de-DE" dirty="0" err="1"/>
              <a:t>lex</a:t>
            </a:r>
            <a:r>
              <a:rPr lang="de-DE" dirty="0"/>
              <a:t> specialis </a:t>
            </a:r>
            <a:r>
              <a:rPr lang="de-DE" dirty="0" err="1"/>
              <a:t>to</a:t>
            </a:r>
            <a:r>
              <a:rPr lang="de-DE" dirty="0"/>
              <a:t> GDPR </a:t>
            </a:r>
            <a:r>
              <a:rPr lang="de-DE" dirty="0" err="1"/>
              <a:t>for</a:t>
            </a:r>
            <a:r>
              <a:rPr lang="de-DE" dirty="0"/>
              <a:t> electronic </a:t>
            </a:r>
            <a:r>
              <a:rPr lang="de-DE" dirty="0" err="1"/>
              <a:t>communications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still </a:t>
            </a:r>
            <a:r>
              <a:rPr lang="de-DE" dirty="0" err="1"/>
              <a:t>negotiated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EU </a:t>
            </a:r>
            <a:r>
              <a:rPr lang="de-DE" dirty="0" err="1"/>
              <a:t>institutions</a:t>
            </a:r>
            <a:endParaRPr lang="de-DE" dirty="0"/>
          </a:p>
          <a:p>
            <a:pPr lvl="1"/>
            <a:r>
              <a:rPr lang="de-DE" dirty="0" err="1"/>
              <a:t>comprehensive</a:t>
            </a:r>
            <a:r>
              <a:rPr lang="de-DE" dirty="0"/>
              <a:t> </a:t>
            </a:r>
            <a:r>
              <a:rPr lang="de-DE" dirty="0" err="1"/>
              <a:t>security</a:t>
            </a:r>
            <a:r>
              <a:rPr lang="de-DE" dirty="0"/>
              <a:t> </a:t>
            </a:r>
            <a:r>
              <a:rPr lang="de-DE" dirty="0" err="1"/>
              <a:t>rules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applications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2139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D2C3D69-55D2-564C-9B03-0496EC9FC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Goals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objectives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DA7CF72A-F60E-6741-AF20-41A387A62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/>
              <a:t>Objective</a:t>
            </a:r>
            <a:r>
              <a:rPr lang="de-DE" dirty="0"/>
              <a:t> 7: </a:t>
            </a:r>
            <a:r>
              <a:rPr lang="de-DE" dirty="0" err="1"/>
              <a:t>Demonstrate</a:t>
            </a:r>
            <a:r>
              <a:rPr lang="de-DE" dirty="0"/>
              <a:t> </a:t>
            </a:r>
            <a:r>
              <a:rPr lang="de-DE" dirty="0" err="1"/>
              <a:t>ethical</a:t>
            </a:r>
            <a:r>
              <a:rPr lang="de-DE" dirty="0"/>
              <a:t> </a:t>
            </a:r>
            <a:r>
              <a:rPr lang="de-DE" dirty="0" err="1"/>
              <a:t>sustainability</a:t>
            </a:r>
            <a:endParaRPr lang="de-DE" dirty="0"/>
          </a:p>
          <a:p>
            <a:pPr marL="457200" lvl="1" indent="0">
              <a:buNone/>
            </a:pPr>
            <a:r>
              <a:rPr lang="de-DE" i="1" dirty="0"/>
              <a:t>„The </a:t>
            </a:r>
            <a:r>
              <a:rPr lang="de-DE" i="1" dirty="0" err="1"/>
              <a:t>consortium</a:t>
            </a:r>
            <a:r>
              <a:rPr lang="de-DE" i="1" dirty="0"/>
              <a:t> will </a:t>
            </a:r>
            <a:r>
              <a:rPr lang="de-DE" i="1" dirty="0" err="1"/>
              <a:t>deliver</a:t>
            </a:r>
            <a:r>
              <a:rPr lang="de-DE" i="1" dirty="0"/>
              <a:t> </a:t>
            </a:r>
            <a:r>
              <a:rPr lang="de-DE" i="1" dirty="0" err="1"/>
              <a:t>concrete</a:t>
            </a:r>
            <a:r>
              <a:rPr lang="de-DE" i="1" dirty="0"/>
              <a:t>, </a:t>
            </a:r>
            <a:r>
              <a:rPr lang="de-DE" i="1" dirty="0" err="1"/>
              <a:t>measurable</a:t>
            </a:r>
            <a:r>
              <a:rPr lang="de-DE" i="1" dirty="0"/>
              <a:t> </a:t>
            </a:r>
            <a:r>
              <a:rPr lang="de-DE" i="1" dirty="0" err="1"/>
              <a:t>and</a:t>
            </a:r>
            <a:r>
              <a:rPr lang="de-DE" i="1" dirty="0"/>
              <a:t> </a:t>
            </a:r>
            <a:r>
              <a:rPr lang="de-DE" i="1" dirty="0" err="1"/>
              <a:t>actionable</a:t>
            </a:r>
            <a:r>
              <a:rPr lang="de-DE" i="1" dirty="0"/>
              <a:t> </a:t>
            </a:r>
            <a:r>
              <a:rPr lang="de-DE" i="1" dirty="0" err="1"/>
              <a:t>results</a:t>
            </a:r>
            <a:r>
              <a:rPr lang="de-DE" i="1" dirty="0"/>
              <a:t> on </a:t>
            </a:r>
            <a:r>
              <a:rPr lang="de-DE" i="1" dirty="0" err="1"/>
              <a:t>critical</a:t>
            </a:r>
            <a:r>
              <a:rPr lang="de-DE" i="1" dirty="0"/>
              <a:t> </a:t>
            </a:r>
            <a:r>
              <a:rPr lang="de-DE" i="1" dirty="0" err="1"/>
              <a:t>parts</a:t>
            </a:r>
            <a:r>
              <a:rPr lang="de-DE" i="1" dirty="0"/>
              <a:t> </a:t>
            </a:r>
            <a:r>
              <a:rPr lang="de-DE" i="1" dirty="0" err="1"/>
              <a:t>of</a:t>
            </a:r>
            <a:r>
              <a:rPr lang="de-DE" i="1" dirty="0"/>
              <a:t> </a:t>
            </a:r>
            <a:r>
              <a:rPr lang="de-DE" i="1" dirty="0" err="1"/>
              <a:t>the</a:t>
            </a:r>
            <a:r>
              <a:rPr lang="de-DE" i="1" dirty="0"/>
              <a:t> SPARTA </a:t>
            </a:r>
            <a:r>
              <a:rPr lang="de-DE" i="1" dirty="0" err="1"/>
              <a:t>roadmap</a:t>
            </a:r>
            <a:r>
              <a:rPr lang="de-DE" i="1" dirty="0"/>
              <a:t>, </a:t>
            </a:r>
            <a:r>
              <a:rPr lang="de-DE" i="1" dirty="0" err="1"/>
              <a:t>through</a:t>
            </a:r>
            <a:r>
              <a:rPr lang="de-DE" i="1" dirty="0"/>
              <a:t> </a:t>
            </a:r>
            <a:r>
              <a:rPr lang="de-DE" i="1" dirty="0" err="1"/>
              <a:t>responsible</a:t>
            </a:r>
            <a:r>
              <a:rPr lang="de-DE" i="1" dirty="0"/>
              <a:t> </a:t>
            </a:r>
            <a:r>
              <a:rPr lang="de-DE" i="1" dirty="0" err="1"/>
              <a:t>research</a:t>
            </a:r>
            <a:r>
              <a:rPr lang="de-DE" i="1" dirty="0"/>
              <a:t> </a:t>
            </a:r>
            <a:r>
              <a:rPr lang="de-DE" i="1" dirty="0" err="1"/>
              <a:t>and</a:t>
            </a:r>
            <a:r>
              <a:rPr lang="de-DE" i="1" dirty="0"/>
              <a:t> </a:t>
            </a:r>
            <a:r>
              <a:rPr lang="de-DE" i="1" dirty="0" err="1"/>
              <a:t>innovation</a:t>
            </a:r>
            <a:r>
              <a:rPr lang="de-DE" i="1" dirty="0"/>
              <a:t>, </a:t>
            </a:r>
            <a:r>
              <a:rPr lang="de-DE" i="1" dirty="0" err="1"/>
              <a:t>and</a:t>
            </a:r>
            <a:r>
              <a:rPr lang="de-DE" i="1" dirty="0"/>
              <a:t> </a:t>
            </a:r>
            <a:r>
              <a:rPr lang="de-DE" i="1" dirty="0" err="1"/>
              <a:t>exploiting</a:t>
            </a:r>
            <a:r>
              <a:rPr lang="de-DE" i="1" dirty="0"/>
              <a:t> </a:t>
            </a:r>
            <a:r>
              <a:rPr lang="de-DE" dirty="0"/>
              <a:t>Joint </a:t>
            </a:r>
            <a:r>
              <a:rPr lang="de-DE" dirty="0" err="1"/>
              <a:t>Centre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Competence </a:t>
            </a:r>
            <a:r>
              <a:rPr lang="de-DE" dirty="0" err="1"/>
              <a:t>Infrastructures</a:t>
            </a:r>
            <a:r>
              <a:rPr lang="de-DE" i="1" dirty="0"/>
              <a:t>. </a:t>
            </a:r>
            <a:r>
              <a:rPr lang="de-DE" i="1" dirty="0" err="1"/>
              <a:t>Where</a:t>
            </a:r>
            <a:r>
              <a:rPr lang="de-DE" i="1" dirty="0"/>
              <a:t> </a:t>
            </a:r>
            <a:r>
              <a:rPr lang="de-DE" i="1" dirty="0" err="1"/>
              <a:t>addressing</a:t>
            </a:r>
            <a:r>
              <a:rPr lang="de-DE" i="1" dirty="0"/>
              <a:t> </a:t>
            </a:r>
            <a:r>
              <a:rPr lang="de-DE" i="1" dirty="0" err="1"/>
              <a:t>requirements</a:t>
            </a:r>
            <a:r>
              <a:rPr lang="de-DE" i="1" dirty="0"/>
              <a:t> </a:t>
            </a:r>
            <a:r>
              <a:rPr lang="de-DE" i="1" dirty="0" err="1"/>
              <a:t>from</a:t>
            </a:r>
            <a:r>
              <a:rPr lang="de-DE" i="1" dirty="0"/>
              <a:t> </a:t>
            </a:r>
            <a:r>
              <a:rPr lang="de-DE" i="1" dirty="0" err="1"/>
              <a:t>vertical</a:t>
            </a:r>
            <a:r>
              <a:rPr lang="de-DE" i="1" dirty="0"/>
              <a:t> </a:t>
            </a:r>
            <a:r>
              <a:rPr lang="de-DE" i="1" dirty="0" err="1"/>
              <a:t>domains</a:t>
            </a:r>
            <a:r>
              <a:rPr lang="de-DE" i="1" dirty="0"/>
              <a:t> </a:t>
            </a:r>
            <a:r>
              <a:rPr lang="de-DE" i="1" dirty="0" err="1"/>
              <a:t>alone</a:t>
            </a:r>
            <a:r>
              <a:rPr lang="de-DE" i="1" dirty="0"/>
              <a:t> </a:t>
            </a:r>
            <a:r>
              <a:rPr lang="de-DE" i="1" dirty="0" err="1"/>
              <a:t>would</a:t>
            </a:r>
            <a:r>
              <a:rPr lang="de-DE" i="1" dirty="0"/>
              <a:t> </a:t>
            </a:r>
            <a:r>
              <a:rPr lang="de-DE" i="1" dirty="0" err="1"/>
              <a:t>generate</a:t>
            </a:r>
            <a:r>
              <a:rPr lang="de-DE" i="1" dirty="0"/>
              <a:t> ad-hoc </a:t>
            </a:r>
            <a:r>
              <a:rPr lang="de-DE" i="1" dirty="0" err="1"/>
              <a:t>solutions</a:t>
            </a:r>
            <a:r>
              <a:rPr lang="de-DE" i="1" dirty="0"/>
              <a:t> </a:t>
            </a:r>
            <a:r>
              <a:rPr lang="de-DE" i="1" dirty="0" err="1"/>
              <a:t>that</a:t>
            </a:r>
            <a:r>
              <a:rPr lang="de-DE" i="1" dirty="0"/>
              <a:t> </a:t>
            </a:r>
            <a:r>
              <a:rPr lang="de-DE" i="1" dirty="0" err="1"/>
              <a:t>could</a:t>
            </a:r>
            <a:r>
              <a:rPr lang="de-DE" i="1" dirty="0"/>
              <a:t> </a:t>
            </a:r>
            <a:r>
              <a:rPr lang="de-DE" i="1" dirty="0" err="1"/>
              <a:t>prove</a:t>
            </a:r>
            <a:r>
              <a:rPr lang="de-DE" i="1" dirty="0"/>
              <a:t> </a:t>
            </a:r>
            <a:r>
              <a:rPr lang="de-DE" i="1" dirty="0" err="1"/>
              <a:t>difficult</a:t>
            </a:r>
            <a:r>
              <a:rPr lang="de-DE" i="1" dirty="0"/>
              <a:t> </a:t>
            </a:r>
            <a:r>
              <a:rPr lang="de-DE" i="1" dirty="0" err="1"/>
              <a:t>to</a:t>
            </a:r>
            <a:r>
              <a:rPr lang="de-DE" i="1" dirty="0"/>
              <a:t> </a:t>
            </a:r>
            <a:r>
              <a:rPr lang="de-DE" i="1" dirty="0" err="1"/>
              <a:t>scale</a:t>
            </a:r>
            <a:r>
              <a:rPr lang="de-DE" i="1" dirty="0"/>
              <a:t>, </a:t>
            </a:r>
            <a:r>
              <a:rPr lang="de-DE" i="1" dirty="0" err="1"/>
              <a:t>the</a:t>
            </a:r>
            <a:r>
              <a:rPr lang="de-DE" i="1" dirty="0"/>
              <a:t> </a:t>
            </a:r>
            <a:r>
              <a:rPr lang="de-DE" i="1" dirty="0" err="1"/>
              <a:t>combination</a:t>
            </a:r>
            <a:r>
              <a:rPr lang="de-DE" i="1" dirty="0"/>
              <a:t> </a:t>
            </a:r>
            <a:r>
              <a:rPr lang="de-DE" i="1" dirty="0" err="1"/>
              <a:t>with</a:t>
            </a:r>
            <a:r>
              <a:rPr lang="de-DE" i="1" dirty="0"/>
              <a:t> innovative horizontal </a:t>
            </a:r>
            <a:r>
              <a:rPr lang="de-DE" i="1" dirty="0" err="1"/>
              <a:t>approaches</a:t>
            </a:r>
            <a:r>
              <a:rPr lang="de-DE" i="1" dirty="0"/>
              <a:t> will </a:t>
            </a:r>
            <a:r>
              <a:rPr lang="de-DE" i="1" dirty="0" err="1"/>
              <a:t>build</a:t>
            </a:r>
            <a:r>
              <a:rPr lang="de-DE" i="1" dirty="0"/>
              <a:t> </a:t>
            </a:r>
            <a:r>
              <a:rPr lang="de-DE" i="1" dirty="0" err="1"/>
              <a:t>leverage</a:t>
            </a:r>
            <a:r>
              <a:rPr lang="de-DE" i="1" dirty="0"/>
              <a:t> </a:t>
            </a:r>
            <a:r>
              <a:rPr lang="de-DE" i="1" dirty="0" err="1"/>
              <a:t>and</a:t>
            </a:r>
            <a:r>
              <a:rPr lang="de-DE" i="1" dirty="0"/>
              <a:t> </a:t>
            </a:r>
            <a:r>
              <a:rPr lang="de-DE" i="1" dirty="0" err="1"/>
              <a:t>give</a:t>
            </a:r>
            <a:r>
              <a:rPr lang="de-DE" i="1" dirty="0"/>
              <a:t> </a:t>
            </a:r>
            <a:r>
              <a:rPr lang="de-DE" i="1" dirty="0" err="1"/>
              <a:t>rise</a:t>
            </a:r>
            <a:r>
              <a:rPr lang="de-DE" i="1" dirty="0"/>
              <a:t> </a:t>
            </a:r>
            <a:r>
              <a:rPr lang="de-DE" i="1" dirty="0" err="1"/>
              <a:t>to</a:t>
            </a:r>
            <a:r>
              <a:rPr lang="de-DE" i="1" dirty="0"/>
              <a:t> </a:t>
            </a:r>
            <a:r>
              <a:rPr lang="de-DE" i="1" dirty="0" err="1"/>
              <a:t>new</a:t>
            </a:r>
            <a:r>
              <a:rPr lang="de-DE" i="1" dirty="0"/>
              <a:t> </a:t>
            </a:r>
            <a:r>
              <a:rPr lang="de-DE" i="1" dirty="0" err="1"/>
              <a:t>and</a:t>
            </a:r>
            <a:r>
              <a:rPr lang="de-DE" i="1" dirty="0"/>
              <a:t> innovative </a:t>
            </a:r>
            <a:r>
              <a:rPr lang="de-DE" i="1" dirty="0" err="1"/>
              <a:t>capacities</a:t>
            </a:r>
            <a:r>
              <a:rPr lang="de-DE" i="1" dirty="0"/>
              <a:t>.“</a:t>
            </a:r>
          </a:p>
          <a:p>
            <a:r>
              <a:rPr lang="de-DE" dirty="0" err="1"/>
              <a:t>Here</a:t>
            </a:r>
            <a:r>
              <a:rPr lang="de-DE" dirty="0"/>
              <a:t>: Solutions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 smtClean="0"/>
              <a:t>ethically</a:t>
            </a:r>
            <a:r>
              <a:rPr lang="de-DE" dirty="0" smtClean="0"/>
              <a:t> </a:t>
            </a:r>
            <a:r>
              <a:rPr lang="de-DE" dirty="0" err="1"/>
              <a:t>acceptable</a:t>
            </a:r>
            <a:r>
              <a:rPr lang="de-DE" dirty="0"/>
              <a:t>, </a:t>
            </a:r>
            <a:r>
              <a:rPr lang="de-DE" dirty="0" err="1" smtClean="0"/>
              <a:t>legally</a:t>
            </a:r>
            <a:r>
              <a:rPr lang="de-DE" dirty="0" smtClean="0"/>
              <a:t> </a:t>
            </a:r>
            <a:r>
              <a:rPr lang="de-DE" dirty="0" err="1"/>
              <a:t>compliant</a:t>
            </a:r>
            <a:r>
              <a:rPr lang="de-DE" dirty="0"/>
              <a:t>, </a:t>
            </a:r>
            <a:r>
              <a:rPr lang="de-DE" dirty="0" err="1" smtClean="0"/>
              <a:t>socially</a:t>
            </a:r>
            <a:r>
              <a:rPr lang="de-DE" dirty="0" smtClean="0"/>
              <a:t> </a:t>
            </a:r>
            <a:r>
              <a:rPr lang="de-DE" dirty="0" err="1"/>
              <a:t>compatible</a:t>
            </a:r>
            <a:r>
              <a:rPr lang="de-DE" dirty="0"/>
              <a:t>, i.e.</a:t>
            </a:r>
          </a:p>
          <a:p>
            <a:pPr lvl="1"/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line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common</a:t>
            </a:r>
            <a:r>
              <a:rPr lang="de-DE" dirty="0"/>
              <a:t> (</a:t>
            </a:r>
            <a:r>
              <a:rPr lang="de-DE" dirty="0" err="1"/>
              <a:t>public</a:t>
            </a:r>
            <a:r>
              <a:rPr lang="de-DE" dirty="0"/>
              <a:t>) </a:t>
            </a:r>
            <a:r>
              <a:rPr lang="de-DE" dirty="0" err="1"/>
              <a:t>problem</a:t>
            </a:r>
            <a:r>
              <a:rPr lang="de-DE" dirty="0"/>
              <a:t> </a:t>
            </a:r>
            <a:r>
              <a:rPr lang="de-DE" dirty="0" err="1"/>
              <a:t>conception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do not </a:t>
            </a:r>
            <a:r>
              <a:rPr lang="de-DE" dirty="0" err="1"/>
              <a:t>raise</a:t>
            </a:r>
            <a:r>
              <a:rPr lang="de-DE" dirty="0"/>
              <a:t> </a:t>
            </a:r>
            <a:r>
              <a:rPr lang="de-DE" dirty="0" err="1"/>
              <a:t>concerns</a:t>
            </a:r>
            <a:r>
              <a:rPr lang="de-DE" dirty="0"/>
              <a:t> </a:t>
            </a:r>
            <a:r>
              <a:rPr lang="de-DE" dirty="0" err="1"/>
              <a:t>among</a:t>
            </a:r>
            <a:r>
              <a:rPr lang="de-DE" dirty="0"/>
              <a:t> </a:t>
            </a:r>
            <a:r>
              <a:rPr lang="de-DE" dirty="0" err="1"/>
              <a:t>citizens</a:t>
            </a:r>
            <a:endParaRPr lang="de-DE" dirty="0"/>
          </a:p>
          <a:p>
            <a:pPr lvl="1"/>
            <a:r>
              <a:rPr lang="de-DE" dirty="0" err="1" smtClean="0"/>
              <a:t>Proportionate</a:t>
            </a:r>
            <a:r>
              <a:rPr lang="de-DE" dirty="0" smtClean="0"/>
              <a:t>, transparent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ensuring</a:t>
            </a:r>
            <a:r>
              <a:rPr lang="de-DE" dirty="0" smtClean="0"/>
              <a:t> </a:t>
            </a:r>
            <a:r>
              <a:rPr lang="de-DE" dirty="0" err="1" smtClean="0"/>
              <a:t>security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confidentiality</a:t>
            </a:r>
            <a:endParaRPr lang="de-DE" dirty="0"/>
          </a:p>
          <a:p>
            <a:pPr lvl="1"/>
            <a:r>
              <a:rPr lang="de-DE" dirty="0" err="1"/>
              <a:t>Reconciled</a:t>
            </a:r>
            <a:r>
              <a:rPr lang="de-DE" dirty="0"/>
              <a:t> (</a:t>
            </a:r>
            <a:r>
              <a:rPr lang="de-DE" dirty="0" err="1"/>
              <a:t>balanced</a:t>
            </a:r>
            <a:r>
              <a:rPr lang="de-DE" dirty="0"/>
              <a:t>)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interests</a:t>
            </a:r>
            <a:r>
              <a:rPr lang="de-DE" dirty="0"/>
              <a:t>,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freedoms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4259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41783C8-74DC-0949-8D8C-901750C00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Key </a:t>
            </a:r>
            <a:r>
              <a:rPr lang="de-DE" dirty="0" err="1"/>
              <a:t>concepts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93D8BD0F-D7BF-5A4E-9940-45499D116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Ethical</a:t>
            </a:r>
            <a:r>
              <a:rPr lang="de-DE" dirty="0" smtClean="0"/>
              <a:t>, legal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aspects</a:t>
            </a:r>
            <a:r>
              <a:rPr lang="de-DE" dirty="0" smtClean="0"/>
              <a:t> (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cybersecurity</a:t>
            </a:r>
            <a:r>
              <a:rPr lang="de-DE" dirty="0" smtClean="0"/>
              <a:t> </a:t>
            </a:r>
            <a:r>
              <a:rPr lang="de-DE" dirty="0" err="1" smtClean="0"/>
              <a:t>context</a:t>
            </a:r>
            <a:r>
              <a:rPr lang="de-DE" dirty="0" smtClean="0"/>
              <a:t>)</a:t>
            </a:r>
          </a:p>
          <a:p>
            <a:r>
              <a:rPr lang="de-DE" dirty="0" smtClean="0"/>
              <a:t>Key </a:t>
            </a:r>
            <a:r>
              <a:rPr lang="de-DE" dirty="0" err="1" smtClean="0"/>
              <a:t>challenges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solution</a:t>
            </a:r>
            <a:r>
              <a:rPr lang="de-DE" dirty="0" smtClean="0"/>
              <a:t> </a:t>
            </a:r>
            <a:r>
              <a:rPr lang="de-DE" dirty="0" err="1" smtClean="0"/>
              <a:t>approaches</a:t>
            </a:r>
            <a:r>
              <a:rPr lang="de-DE" dirty="0"/>
              <a:t> (</a:t>
            </a:r>
            <a:r>
              <a:rPr lang="de-DE" dirty="0" err="1" smtClean="0"/>
              <a:t>examples</a:t>
            </a:r>
            <a:r>
              <a:rPr lang="de-DE" dirty="0" smtClean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cybersecurity</a:t>
            </a:r>
            <a:r>
              <a:rPr lang="de-DE" dirty="0"/>
              <a:t> </a:t>
            </a:r>
            <a:r>
              <a:rPr lang="de-DE" dirty="0" err="1"/>
              <a:t>context</a:t>
            </a:r>
            <a:r>
              <a:rPr lang="de-DE" dirty="0" smtClean="0"/>
              <a:t>)</a:t>
            </a:r>
          </a:p>
          <a:p>
            <a:r>
              <a:rPr lang="de-DE" dirty="0" smtClean="0"/>
              <a:t>ELSA </a:t>
            </a:r>
            <a:r>
              <a:rPr lang="de-DE" dirty="0" err="1" smtClean="0"/>
              <a:t>auditing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supervision</a:t>
            </a:r>
            <a:r>
              <a:rPr lang="de-DE" dirty="0" smtClean="0"/>
              <a:t> (</a:t>
            </a:r>
            <a:r>
              <a:rPr lang="de-DE" dirty="0" err="1" smtClean="0"/>
              <a:t>explanation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constructive</a:t>
            </a:r>
            <a:r>
              <a:rPr lang="de-DE" dirty="0" smtClean="0"/>
              <a:t> </a:t>
            </a:r>
            <a:r>
              <a:rPr lang="de-DE" dirty="0" err="1" smtClean="0"/>
              <a:t>role</a:t>
            </a:r>
            <a:r>
              <a:rPr lang="de-DE" dirty="0" smtClean="0"/>
              <a:t>)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1624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B191BA2-F2E5-5A44-832A-B1BF0815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A251978C-D117-A94B-B819-56E14DE7C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common</a:t>
            </a:r>
            <a:r>
              <a:rPr lang="de-DE" dirty="0" smtClean="0"/>
              <a:t> </a:t>
            </a:r>
            <a:r>
              <a:rPr lang="de-DE" dirty="0" err="1" smtClean="0"/>
              <a:t>features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ELSA </a:t>
            </a:r>
            <a:r>
              <a:rPr lang="de-DE" dirty="0" err="1" smtClean="0"/>
              <a:t>efforts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established</a:t>
            </a:r>
            <a:r>
              <a:rPr lang="de-DE" dirty="0" smtClean="0"/>
              <a:t> </a:t>
            </a:r>
            <a:r>
              <a:rPr lang="de-DE" dirty="0" err="1" smtClean="0"/>
              <a:t>methods</a:t>
            </a:r>
            <a:endParaRPr lang="de-DE" dirty="0" smtClean="0"/>
          </a:p>
          <a:p>
            <a:r>
              <a:rPr lang="de-DE" dirty="0" err="1" smtClean="0"/>
              <a:t>features</a:t>
            </a:r>
            <a:r>
              <a:rPr lang="de-DE" dirty="0" smtClean="0"/>
              <a:t> (e.g., </a:t>
            </a:r>
            <a:r>
              <a:rPr lang="de-DE" dirty="0" err="1" smtClean="0"/>
              <a:t>based</a:t>
            </a:r>
            <a:r>
              <a:rPr lang="de-DE" dirty="0" smtClean="0"/>
              <a:t> </a:t>
            </a:r>
            <a:r>
              <a:rPr lang="de-DE" dirty="0"/>
              <a:t>on </a:t>
            </a:r>
            <a:r>
              <a:rPr lang="de-DE" dirty="0" err="1"/>
              <a:t>Zwart</a:t>
            </a:r>
            <a:r>
              <a:rPr lang="de-DE" dirty="0"/>
              <a:t> </a:t>
            </a:r>
            <a:r>
              <a:rPr lang="de-DE" dirty="0" smtClean="0"/>
              <a:t>&amp; Nelis, 2009)</a:t>
            </a:r>
          </a:p>
          <a:p>
            <a:pPr lvl="1"/>
            <a:r>
              <a:rPr lang="en-US" dirty="0" smtClean="0"/>
              <a:t>proximity </a:t>
            </a:r>
            <a:r>
              <a:rPr lang="en-US" dirty="0"/>
              <a:t>(closeness to or embedding in large-scale scientific programs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early </a:t>
            </a:r>
            <a:r>
              <a:rPr lang="en-US" dirty="0"/>
              <a:t>anticipation (of societal issues and potential controversies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interactivity </a:t>
            </a:r>
            <a:r>
              <a:rPr lang="en-US" dirty="0"/>
              <a:t>(encouraging stakeholders and publics to assume an active role in co-designing research agendas);</a:t>
            </a:r>
          </a:p>
          <a:p>
            <a:pPr lvl="1"/>
            <a:r>
              <a:rPr lang="en-US" dirty="0" err="1" smtClean="0"/>
              <a:t>interdisciplinarity</a:t>
            </a:r>
            <a:r>
              <a:rPr lang="en-US" dirty="0" smtClean="0"/>
              <a:t> </a:t>
            </a:r>
            <a:r>
              <a:rPr lang="en-US" dirty="0"/>
              <a:t>(bridging boundaries between research </a:t>
            </a:r>
            <a:r>
              <a:rPr lang="en-US" dirty="0" smtClean="0"/>
              <a:t>communities)</a:t>
            </a:r>
          </a:p>
          <a:p>
            <a:r>
              <a:rPr lang="en-US" dirty="0" smtClean="0"/>
              <a:t>overview of key methods (e.g., workshops, interviews)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GDPR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407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ED91E63-4361-1B44-80D8-4672013B5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Impact </a:t>
            </a:r>
            <a:r>
              <a:rPr lang="de-DE" dirty="0" err="1"/>
              <a:t>expected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ACDA7D2C-6897-E64F-9A09-715653E68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Increased</a:t>
            </a:r>
            <a:r>
              <a:rPr lang="de-DE" dirty="0" smtClean="0"/>
              <a:t> </a:t>
            </a:r>
            <a:r>
              <a:rPr lang="de-DE" dirty="0" err="1" smtClean="0"/>
              <a:t>awareness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relevance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ELSA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cybersecurity</a:t>
            </a:r>
            <a:r>
              <a:rPr lang="de-DE" dirty="0" smtClean="0"/>
              <a:t> </a:t>
            </a:r>
            <a:r>
              <a:rPr lang="de-DE" dirty="0" err="1" smtClean="0"/>
              <a:t>context</a:t>
            </a:r>
            <a:r>
              <a:rPr lang="de-DE" dirty="0" smtClean="0"/>
              <a:t> </a:t>
            </a:r>
            <a:r>
              <a:rPr lang="de-DE" dirty="0" err="1" smtClean="0"/>
              <a:t>among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members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SPARTA </a:t>
            </a:r>
            <a:r>
              <a:rPr lang="de-DE" dirty="0" err="1" smtClean="0"/>
              <a:t>consortium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beyond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Cybersecurity</a:t>
            </a:r>
            <a:r>
              <a:rPr lang="de-DE" dirty="0" smtClean="0"/>
              <a:t> </a:t>
            </a:r>
            <a:r>
              <a:rPr lang="de-DE" dirty="0" err="1" smtClean="0"/>
              <a:t>innovations</a:t>
            </a:r>
            <a:r>
              <a:rPr lang="de-DE" dirty="0" smtClean="0"/>
              <a:t> </a:t>
            </a:r>
            <a:r>
              <a:rPr lang="de-DE" dirty="0" err="1" smtClean="0"/>
              <a:t>launched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SPARTA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gone</a:t>
            </a:r>
            <a:r>
              <a:rPr lang="de-DE" dirty="0" smtClean="0"/>
              <a:t> </a:t>
            </a:r>
            <a:r>
              <a:rPr lang="de-DE" dirty="0" err="1" smtClean="0"/>
              <a:t>through</a:t>
            </a:r>
            <a:r>
              <a:rPr lang="de-DE" dirty="0" smtClean="0"/>
              <a:t> an ELS</a:t>
            </a:r>
            <a:r>
              <a:rPr lang="de-DE" dirty="0"/>
              <a:t>A </a:t>
            </a:r>
            <a:r>
              <a:rPr lang="de-DE" dirty="0" err="1"/>
              <a:t>impact</a:t>
            </a:r>
            <a:r>
              <a:rPr lang="de-DE" dirty="0"/>
              <a:t> </a:t>
            </a:r>
            <a:r>
              <a:rPr lang="de-DE" dirty="0" err="1"/>
              <a:t>assessment</a:t>
            </a:r>
            <a:endParaRPr lang="de-DE" dirty="0"/>
          </a:p>
          <a:p>
            <a:r>
              <a:rPr lang="de-DE" dirty="0" err="1" smtClean="0"/>
              <a:t>Measures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taken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avoid</a:t>
            </a:r>
            <a:r>
              <a:rPr lang="de-DE" dirty="0" smtClean="0"/>
              <a:t> </a:t>
            </a:r>
            <a:r>
              <a:rPr lang="de-DE" dirty="0" err="1" smtClean="0"/>
              <a:t>serious</a:t>
            </a:r>
            <a:r>
              <a:rPr lang="de-DE" dirty="0" smtClean="0"/>
              <a:t> negative </a:t>
            </a:r>
            <a:r>
              <a:rPr lang="de-DE" dirty="0" err="1" smtClean="0"/>
              <a:t>implications</a:t>
            </a:r>
            <a:r>
              <a:rPr lang="de-DE" dirty="0" smtClean="0"/>
              <a:t> </a:t>
            </a:r>
            <a:r>
              <a:rPr lang="de-DE" dirty="0" err="1" smtClean="0"/>
              <a:t>resulting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cybersecurity</a:t>
            </a:r>
            <a:r>
              <a:rPr lang="de-DE" dirty="0" smtClean="0"/>
              <a:t> </a:t>
            </a:r>
            <a:r>
              <a:rPr lang="de-DE" dirty="0" err="1"/>
              <a:t>innovations</a:t>
            </a:r>
            <a:r>
              <a:rPr lang="de-DE" dirty="0"/>
              <a:t> </a:t>
            </a:r>
            <a:r>
              <a:rPr lang="de-DE" dirty="0" err="1"/>
              <a:t>launched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smtClean="0"/>
              <a:t>SPARTA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6311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1257</Words>
  <Application>Microsoft Macintosh PowerPoint</Application>
  <PresentationFormat>Benutzerdefiniert</PresentationFormat>
  <Paragraphs>163</Paragraphs>
  <Slides>19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0" baseType="lpstr">
      <vt:lpstr>Office</vt:lpstr>
      <vt:lpstr>SPARTA Work Package 2 Responsible innovation: ethical, legal and societal aspects</vt:lpstr>
      <vt:lpstr>Who we are</vt:lpstr>
      <vt:lpstr>Challenges addressed</vt:lpstr>
      <vt:lpstr>Ambition</vt:lpstr>
      <vt:lpstr>Policy and legal background relevant for WP 2</vt:lpstr>
      <vt:lpstr>Goals and objectives</vt:lpstr>
      <vt:lpstr>Key concepts</vt:lpstr>
      <vt:lpstr>State of the art</vt:lpstr>
      <vt:lpstr>Impact expected</vt:lpstr>
      <vt:lpstr>Activities</vt:lpstr>
      <vt:lpstr>Inputs, deliverables and outcomes</vt:lpstr>
      <vt:lpstr>Measuring success – KPIs from the DoA</vt:lpstr>
      <vt:lpstr>Work organisation principles</vt:lpstr>
      <vt:lpstr>Roles and contributions</vt:lpstr>
      <vt:lpstr>High level plan</vt:lpstr>
      <vt:lpstr>Interfaces to other WPs</vt:lpstr>
      <vt:lpstr>Milestones</vt:lpstr>
      <vt:lpstr>Next steps</vt:lpstr>
      <vt:lpstr>Challenges, issues, 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SPARTA Workpackage 2 Responsible innovation: ethical, legal and societal aspects</dc:title>
  <dc:creator>Michael Friedewald</dc:creator>
  <cp:lastModifiedBy>Michael Friedewald</cp:lastModifiedBy>
  <cp:revision>32</cp:revision>
  <dcterms:created xsi:type="dcterms:W3CDTF">2019-02-07T14:20:06Z</dcterms:created>
  <dcterms:modified xsi:type="dcterms:W3CDTF">2019-02-14T16:11:17Z</dcterms:modified>
</cp:coreProperties>
</file>